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1.xml" ContentType="application/inkml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176"/>
  </p:notesMasterIdLst>
  <p:handoutMasterIdLst>
    <p:handoutMasterId r:id="rId177"/>
  </p:handoutMasterIdLst>
  <p:sldIdLst>
    <p:sldId id="329" r:id="rId2"/>
    <p:sldId id="257" r:id="rId3"/>
    <p:sldId id="811" r:id="rId4"/>
    <p:sldId id="740" r:id="rId5"/>
    <p:sldId id="730" r:id="rId6"/>
    <p:sldId id="919" r:id="rId7"/>
    <p:sldId id="890" r:id="rId8"/>
    <p:sldId id="913" r:id="rId9"/>
    <p:sldId id="891" r:id="rId10"/>
    <p:sldId id="920" r:id="rId11"/>
    <p:sldId id="921" r:id="rId12"/>
    <p:sldId id="922" r:id="rId13"/>
    <p:sldId id="1056" r:id="rId14"/>
    <p:sldId id="923" r:id="rId15"/>
    <p:sldId id="973" r:id="rId16"/>
    <p:sldId id="1216" r:id="rId17"/>
    <p:sldId id="763" r:id="rId18"/>
    <p:sldId id="1058" r:id="rId19"/>
    <p:sldId id="1059" r:id="rId20"/>
    <p:sldId id="1217" r:id="rId21"/>
    <p:sldId id="1060" r:id="rId22"/>
    <p:sldId id="1061" r:id="rId23"/>
    <p:sldId id="1062" r:id="rId24"/>
    <p:sldId id="1063" r:id="rId25"/>
    <p:sldId id="1064" r:id="rId26"/>
    <p:sldId id="1065" r:id="rId27"/>
    <p:sldId id="1218" r:id="rId28"/>
    <p:sldId id="774" r:id="rId29"/>
    <p:sldId id="1066" r:id="rId30"/>
    <p:sldId id="1067" r:id="rId31"/>
    <p:sldId id="1068" r:id="rId32"/>
    <p:sldId id="1069" r:id="rId33"/>
    <p:sldId id="1070" r:id="rId34"/>
    <p:sldId id="1071" r:id="rId35"/>
    <p:sldId id="1219" r:id="rId36"/>
    <p:sldId id="924" r:id="rId37"/>
    <p:sldId id="1072" r:id="rId38"/>
    <p:sldId id="1073" r:id="rId39"/>
    <p:sldId id="1074" r:id="rId40"/>
    <p:sldId id="1075" r:id="rId41"/>
    <p:sldId id="1076" r:id="rId42"/>
    <p:sldId id="1077" r:id="rId43"/>
    <p:sldId id="1220" r:id="rId44"/>
    <p:sldId id="1078" r:id="rId45"/>
    <p:sldId id="1079" r:id="rId46"/>
    <p:sldId id="1080" r:id="rId47"/>
    <p:sldId id="1081" r:id="rId48"/>
    <p:sldId id="1082" r:id="rId49"/>
    <p:sldId id="1083" r:id="rId50"/>
    <p:sldId id="1221" r:id="rId51"/>
    <p:sldId id="1084" r:id="rId52"/>
    <p:sldId id="1086" r:id="rId53"/>
    <p:sldId id="1087" r:id="rId54"/>
    <p:sldId id="1088" r:id="rId55"/>
    <p:sldId id="1222" r:id="rId56"/>
    <p:sldId id="1089" r:id="rId57"/>
    <p:sldId id="1093" r:id="rId58"/>
    <p:sldId id="1094" r:id="rId59"/>
    <p:sldId id="1223" r:id="rId60"/>
    <p:sldId id="1095" r:id="rId61"/>
    <p:sldId id="1099" r:id="rId62"/>
    <p:sldId id="1100" r:id="rId63"/>
    <p:sldId id="1101" r:id="rId64"/>
    <p:sldId id="1224" r:id="rId65"/>
    <p:sldId id="1102" r:id="rId66"/>
    <p:sldId id="1106" r:id="rId67"/>
    <p:sldId id="1107" r:id="rId68"/>
    <p:sldId id="1108" r:id="rId69"/>
    <p:sldId id="1109" r:id="rId70"/>
    <p:sldId id="1110" r:id="rId71"/>
    <p:sldId id="1111" r:id="rId72"/>
    <p:sldId id="1112" r:id="rId73"/>
    <p:sldId id="1103" r:id="rId74"/>
    <p:sldId id="1104" r:id="rId75"/>
    <p:sldId id="1105" r:id="rId76"/>
    <p:sldId id="1096" r:id="rId77"/>
    <p:sldId id="1097" r:id="rId78"/>
    <p:sldId id="1098" r:id="rId79"/>
    <p:sldId id="1113" r:id="rId80"/>
    <p:sldId id="1225" r:id="rId81"/>
    <p:sldId id="1114" r:id="rId82"/>
    <p:sldId id="1117" r:id="rId83"/>
    <p:sldId id="1118" r:id="rId84"/>
    <p:sldId id="974" r:id="rId85"/>
    <p:sldId id="1226" r:id="rId86"/>
    <p:sldId id="775" r:id="rId87"/>
    <p:sldId id="1119" r:id="rId88"/>
    <p:sldId id="1120" r:id="rId89"/>
    <p:sldId id="1121" r:id="rId90"/>
    <p:sldId id="1227" r:id="rId91"/>
    <p:sldId id="1122" r:id="rId92"/>
    <p:sldId id="1129" r:id="rId93"/>
    <p:sldId id="1228" r:id="rId94"/>
    <p:sldId id="1130" r:id="rId95"/>
    <p:sldId id="1135" r:id="rId96"/>
    <p:sldId id="1229" r:id="rId97"/>
    <p:sldId id="1136" r:id="rId98"/>
    <p:sldId id="1142" r:id="rId99"/>
    <p:sldId id="1143" r:id="rId100"/>
    <p:sldId id="1144" r:id="rId101"/>
    <p:sldId id="1230" r:id="rId102"/>
    <p:sldId id="1126" r:id="rId103"/>
    <p:sldId id="971" r:id="rId104"/>
    <p:sldId id="975" r:id="rId105"/>
    <p:sldId id="1193" r:id="rId106"/>
    <p:sldId id="769" r:id="rId107"/>
    <p:sldId id="767" r:id="rId108"/>
    <p:sldId id="889" r:id="rId109"/>
    <p:sldId id="1145" r:id="rId110"/>
    <p:sldId id="1150" r:id="rId111"/>
    <p:sldId id="1146" r:id="rId112"/>
    <p:sldId id="1151" r:id="rId113"/>
    <p:sldId id="1158" r:id="rId114"/>
    <p:sldId id="1164" r:id="rId115"/>
    <p:sldId id="1165" r:id="rId116"/>
    <p:sldId id="1166" r:id="rId117"/>
    <p:sldId id="1167" r:id="rId118"/>
    <p:sldId id="1168" r:id="rId119"/>
    <p:sldId id="1159" r:id="rId120"/>
    <p:sldId id="1169" r:id="rId121"/>
    <p:sldId id="1160" r:id="rId122"/>
    <p:sldId id="1170" r:id="rId123"/>
    <p:sldId id="1171" r:id="rId124"/>
    <p:sldId id="1172" r:id="rId125"/>
    <p:sldId id="1174" r:id="rId126"/>
    <p:sldId id="1175" r:id="rId127"/>
    <p:sldId id="1176" r:id="rId128"/>
    <p:sldId id="1178" r:id="rId129"/>
    <p:sldId id="1179" r:id="rId130"/>
    <p:sldId id="1180" r:id="rId131"/>
    <p:sldId id="1181" r:id="rId132"/>
    <p:sldId id="1182" r:id="rId133"/>
    <p:sldId id="976" r:id="rId134"/>
    <p:sldId id="980" r:id="rId135"/>
    <p:sldId id="981" r:id="rId136"/>
    <p:sldId id="983" r:id="rId137"/>
    <p:sldId id="985" r:id="rId138"/>
    <p:sldId id="987" r:id="rId139"/>
    <p:sldId id="988" r:id="rId140"/>
    <p:sldId id="991" r:id="rId141"/>
    <p:sldId id="901" r:id="rId142"/>
    <p:sldId id="914" r:id="rId143"/>
    <p:sldId id="1055" r:id="rId144"/>
    <p:sldId id="1037" r:id="rId145"/>
    <p:sldId id="1038" r:id="rId146"/>
    <p:sldId id="1039" r:id="rId147"/>
    <p:sldId id="1040" r:id="rId148"/>
    <p:sldId id="1041" r:id="rId149"/>
    <p:sldId id="1183" r:id="rId150"/>
    <p:sldId id="1213" r:id="rId151"/>
    <p:sldId id="1185" r:id="rId152"/>
    <p:sldId id="1184" r:id="rId153"/>
    <p:sldId id="1189" r:id="rId154"/>
    <p:sldId id="1211" r:id="rId155"/>
    <p:sldId id="1212" r:id="rId156"/>
    <p:sldId id="1188" r:id="rId157"/>
    <p:sldId id="1210" r:id="rId158"/>
    <p:sldId id="1051" r:id="rId159"/>
    <p:sldId id="1214" r:id="rId160"/>
    <p:sldId id="274" r:id="rId161"/>
    <p:sldId id="1195" r:id="rId162"/>
    <p:sldId id="1202" r:id="rId163"/>
    <p:sldId id="1203" r:id="rId164"/>
    <p:sldId id="1204" r:id="rId165"/>
    <p:sldId id="1205" r:id="rId166"/>
    <p:sldId id="1206" r:id="rId167"/>
    <p:sldId id="1209" r:id="rId168"/>
    <p:sldId id="1207" r:id="rId169"/>
    <p:sldId id="1196" r:id="rId170"/>
    <p:sldId id="1215" r:id="rId171"/>
    <p:sldId id="1208" r:id="rId172"/>
    <p:sldId id="1194" r:id="rId173"/>
    <p:sldId id="804" r:id="rId174"/>
    <p:sldId id="964" r:id="rId175"/>
  </p:sldIdLst>
  <p:sldSz cx="9144000" cy="6858000" type="screen4x3"/>
  <p:notesSz cx="7099300" cy="102346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000"/>
    <a:srgbClr val="8CDC56"/>
    <a:srgbClr val="0000CC"/>
    <a:srgbClr val="6600CC"/>
    <a:srgbClr val="FF00FF"/>
    <a:srgbClr val="008000"/>
    <a:srgbClr val="FFFF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339" autoAdjust="0"/>
    <p:restoredTop sz="97043" autoAdjust="0"/>
  </p:normalViewPr>
  <p:slideViewPr>
    <p:cSldViewPr>
      <p:cViewPr varScale="1">
        <p:scale>
          <a:sx n="72" d="100"/>
          <a:sy n="72" d="100"/>
        </p:scale>
        <p:origin x="-1056" y="-9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  <p:sld r:id="rId80" collapse="1"/>
      <p:sld r:id="rId81" collapse="1"/>
      <p:sld r:id="rId82" collapse="1"/>
      <p:sld r:id="rId83" collapse="1"/>
      <p:sld r:id="rId84" collapse="1"/>
      <p:sld r:id="rId85" collapse="1"/>
      <p:sld r:id="rId86" collapse="1"/>
      <p:sld r:id="rId87" collapse="1"/>
      <p:sld r:id="rId88" collapse="1"/>
      <p:sld r:id="rId89" collapse="1"/>
      <p:sld r:id="rId90" collapse="1"/>
      <p:sld r:id="rId91" collapse="1"/>
      <p:sld r:id="rId92" collapse="1"/>
      <p:sld r:id="rId93" collapse="1"/>
      <p:sld r:id="rId94" collapse="1"/>
      <p:sld r:id="rId95" collapse="1"/>
      <p:sld r:id="rId96" collapse="1"/>
      <p:sld r:id="rId97" collapse="1"/>
      <p:sld r:id="rId98" collapse="1"/>
      <p:sld r:id="rId99" collapse="1"/>
      <p:sld r:id="rId100" collapse="1"/>
      <p:sld r:id="rId101" collapse="1"/>
      <p:sld r:id="rId102" collapse="1"/>
      <p:sld r:id="rId103" collapse="1"/>
      <p:sld r:id="rId104" collapse="1"/>
      <p:sld r:id="rId105" collapse="1"/>
      <p:sld r:id="rId106" collapse="1"/>
      <p:sld r:id="rId107" collapse="1"/>
      <p:sld r:id="rId108" collapse="1"/>
      <p:sld r:id="rId109" collapse="1"/>
      <p:sld r:id="rId110" collapse="1"/>
      <p:sld r:id="rId111" collapse="1"/>
      <p:sld r:id="rId112" collapse="1"/>
      <p:sld r:id="rId113" collapse="1"/>
      <p:sld r:id="rId114" collapse="1"/>
      <p:sld r:id="rId115" collapse="1"/>
      <p:sld r:id="rId116" collapse="1"/>
      <p:sld r:id="rId117" collapse="1"/>
      <p:sld r:id="rId118" collapse="1"/>
      <p:sld r:id="rId119" collapse="1"/>
      <p:sld r:id="rId120" collapse="1"/>
      <p:sld r:id="rId121" collapse="1"/>
      <p:sld r:id="rId122" collapse="1"/>
      <p:sld r:id="rId12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096"/>
    </p:cViewPr>
  </p:sorterViewPr>
  <p:notesViewPr>
    <p:cSldViewPr>
      <p:cViewPr varScale="1">
        <p:scale>
          <a:sx n="51" d="100"/>
          <a:sy n="51" d="100"/>
        </p:scale>
        <p:origin x="-1980" y="-7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handoutMaster" Target="handoutMasters/handoutMaster1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theme" Target="theme/theme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_rels/viewProps.xml.rels><?xml version="1.0" encoding="UTF-8" standalone="yes"?>
<Relationships xmlns="http://schemas.openxmlformats.org/package/2006/relationships"><Relationship Id="rId26" Type="http://schemas.openxmlformats.org/officeDocument/2006/relationships/slide" Target="slides/slide33.xml"/><Relationship Id="rId117" Type="http://schemas.openxmlformats.org/officeDocument/2006/relationships/slide" Target="slides/slide151.xml"/><Relationship Id="rId21" Type="http://schemas.openxmlformats.org/officeDocument/2006/relationships/slide" Target="slides/slide28.xml"/><Relationship Id="rId42" Type="http://schemas.openxmlformats.org/officeDocument/2006/relationships/slide" Target="slides/slide52.xml"/><Relationship Id="rId47" Type="http://schemas.openxmlformats.org/officeDocument/2006/relationships/slide" Target="slides/slide58.xml"/><Relationship Id="rId63" Type="http://schemas.openxmlformats.org/officeDocument/2006/relationships/slide" Target="slides/slide76.xml"/><Relationship Id="rId68" Type="http://schemas.openxmlformats.org/officeDocument/2006/relationships/slide" Target="slides/slide82.xml"/><Relationship Id="rId84" Type="http://schemas.openxmlformats.org/officeDocument/2006/relationships/slide" Target="slides/slide107.xml"/><Relationship Id="rId89" Type="http://schemas.openxmlformats.org/officeDocument/2006/relationships/slide" Target="slides/slide112.xml"/><Relationship Id="rId112" Type="http://schemas.openxmlformats.org/officeDocument/2006/relationships/slide" Target="slides/slide145.xml"/><Relationship Id="rId16" Type="http://schemas.openxmlformats.org/officeDocument/2006/relationships/slide" Target="slides/slide22.xml"/><Relationship Id="rId107" Type="http://schemas.openxmlformats.org/officeDocument/2006/relationships/slide" Target="slides/slide130.xml"/><Relationship Id="rId11" Type="http://schemas.openxmlformats.org/officeDocument/2006/relationships/slide" Target="slides/slide14.xml"/><Relationship Id="rId32" Type="http://schemas.openxmlformats.org/officeDocument/2006/relationships/slide" Target="slides/slide40.xml"/><Relationship Id="rId37" Type="http://schemas.openxmlformats.org/officeDocument/2006/relationships/slide" Target="slides/slide46.xml"/><Relationship Id="rId53" Type="http://schemas.openxmlformats.org/officeDocument/2006/relationships/slide" Target="slides/slide66.xml"/><Relationship Id="rId58" Type="http://schemas.openxmlformats.org/officeDocument/2006/relationships/slide" Target="slides/slide71.xml"/><Relationship Id="rId74" Type="http://schemas.openxmlformats.org/officeDocument/2006/relationships/slide" Target="slides/slide91.xml"/><Relationship Id="rId79" Type="http://schemas.openxmlformats.org/officeDocument/2006/relationships/slide" Target="slides/slide98.xml"/><Relationship Id="rId102" Type="http://schemas.openxmlformats.org/officeDocument/2006/relationships/slide" Target="slides/slide125.xml"/><Relationship Id="rId123" Type="http://schemas.openxmlformats.org/officeDocument/2006/relationships/slide" Target="slides/slide157.xml"/><Relationship Id="rId5" Type="http://schemas.openxmlformats.org/officeDocument/2006/relationships/slide" Target="slides/slide6.xml"/><Relationship Id="rId90" Type="http://schemas.openxmlformats.org/officeDocument/2006/relationships/slide" Target="slides/slide113.xml"/><Relationship Id="rId95" Type="http://schemas.openxmlformats.org/officeDocument/2006/relationships/slide" Target="slides/slide118.xml"/><Relationship Id="rId22" Type="http://schemas.openxmlformats.org/officeDocument/2006/relationships/slide" Target="slides/slide29.xml"/><Relationship Id="rId27" Type="http://schemas.openxmlformats.org/officeDocument/2006/relationships/slide" Target="slides/slide34.xml"/><Relationship Id="rId43" Type="http://schemas.openxmlformats.org/officeDocument/2006/relationships/slide" Target="slides/slide53.xml"/><Relationship Id="rId48" Type="http://schemas.openxmlformats.org/officeDocument/2006/relationships/slide" Target="slides/slide60.xml"/><Relationship Id="rId64" Type="http://schemas.openxmlformats.org/officeDocument/2006/relationships/slide" Target="slides/slide77.xml"/><Relationship Id="rId69" Type="http://schemas.openxmlformats.org/officeDocument/2006/relationships/slide" Target="slides/slide83.xml"/><Relationship Id="rId113" Type="http://schemas.openxmlformats.org/officeDocument/2006/relationships/slide" Target="slides/slide146.xml"/><Relationship Id="rId118" Type="http://schemas.openxmlformats.org/officeDocument/2006/relationships/slide" Target="slides/slide152.xml"/><Relationship Id="rId80" Type="http://schemas.openxmlformats.org/officeDocument/2006/relationships/slide" Target="slides/slide99.xml"/><Relationship Id="rId85" Type="http://schemas.openxmlformats.org/officeDocument/2006/relationships/slide" Target="slides/slide108.xml"/><Relationship Id="rId12" Type="http://schemas.openxmlformats.org/officeDocument/2006/relationships/slide" Target="slides/slide17.xml"/><Relationship Id="rId17" Type="http://schemas.openxmlformats.org/officeDocument/2006/relationships/slide" Target="slides/slide23.xml"/><Relationship Id="rId33" Type="http://schemas.openxmlformats.org/officeDocument/2006/relationships/slide" Target="slides/slide41.xml"/><Relationship Id="rId38" Type="http://schemas.openxmlformats.org/officeDocument/2006/relationships/slide" Target="slides/slide47.xml"/><Relationship Id="rId59" Type="http://schemas.openxmlformats.org/officeDocument/2006/relationships/slide" Target="slides/slide72.xml"/><Relationship Id="rId103" Type="http://schemas.openxmlformats.org/officeDocument/2006/relationships/slide" Target="slides/slide126.xml"/><Relationship Id="rId108" Type="http://schemas.openxmlformats.org/officeDocument/2006/relationships/slide" Target="slides/slide131.xml"/><Relationship Id="rId54" Type="http://schemas.openxmlformats.org/officeDocument/2006/relationships/slide" Target="slides/slide67.xml"/><Relationship Id="rId70" Type="http://schemas.openxmlformats.org/officeDocument/2006/relationships/slide" Target="slides/slide86.xml"/><Relationship Id="rId75" Type="http://schemas.openxmlformats.org/officeDocument/2006/relationships/slide" Target="slides/slide92.xml"/><Relationship Id="rId91" Type="http://schemas.openxmlformats.org/officeDocument/2006/relationships/slide" Target="slides/slide114.xml"/><Relationship Id="rId96" Type="http://schemas.openxmlformats.org/officeDocument/2006/relationships/slide" Target="slides/slide119.xml"/><Relationship Id="rId1" Type="http://schemas.openxmlformats.org/officeDocument/2006/relationships/slide" Target="slides/slide1.xml"/><Relationship Id="rId6" Type="http://schemas.openxmlformats.org/officeDocument/2006/relationships/slide" Target="slides/slide9.xml"/><Relationship Id="rId23" Type="http://schemas.openxmlformats.org/officeDocument/2006/relationships/slide" Target="slides/slide30.xml"/><Relationship Id="rId28" Type="http://schemas.openxmlformats.org/officeDocument/2006/relationships/slide" Target="slides/slide36.xml"/><Relationship Id="rId49" Type="http://schemas.openxmlformats.org/officeDocument/2006/relationships/slide" Target="slides/slide61.xml"/><Relationship Id="rId114" Type="http://schemas.openxmlformats.org/officeDocument/2006/relationships/slide" Target="slides/slide147.xml"/><Relationship Id="rId119" Type="http://schemas.openxmlformats.org/officeDocument/2006/relationships/slide" Target="slides/slide153.xml"/><Relationship Id="rId44" Type="http://schemas.openxmlformats.org/officeDocument/2006/relationships/slide" Target="slides/slide54.xml"/><Relationship Id="rId60" Type="http://schemas.openxmlformats.org/officeDocument/2006/relationships/slide" Target="slides/slide73.xml"/><Relationship Id="rId65" Type="http://schemas.openxmlformats.org/officeDocument/2006/relationships/slide" Target="slides/slide78.xml"/><Relationship Id="rId81" Type="http://schemas.openxmlformats.org/officeDocument/2006/relationships/slide" Target="slides/slide100.xml"/><Relationship Id="rId86" Type="http://schemas.openxmlformats.org/officeDocument/2006/relationships/slide" Target="slides/slide109.xml"/><Relationship Id="rId4" Type="http://schemas.openxmlformats.org/officeDocument/2006/relationships/slide" Target="slides/slide5.xml"/><Relationship Id="rId9" Type="http://schemas.openxmlformats.org/officeDocument/2006/relationships/slide" Target="slides/slide12.xml"/><Relationship Id="rId13" Type="http://schemas.openxmlformats.org/officeDocument/2006/relationships/slide" Target="slides/slide18.xml"/><Relationship Id="rId18" Type="http://schemas.openxmlformats.org/officeDocument/2006/relationships/slide" Target="slides/slide24.xml"/><Relationship Id="rId39" Type="http://schemas.openxmlformats.org/officeDocument/2006/relationships/slide" Target="slides/slide48.xml"/><Relationship Id="rId109" Type="http://schemas.openxmlformats.org/officeDocument/2006/relationships/slide" Target="slides/slide132.xml"/><Relationship Id="rId34" Type="http://schemas.openxmlformats.org/officeDocument/2006/relationships/slide" Target="slides/slide42.xml"/><Relationship Id="rId50" Type="http://schemas.openxmlformats.org/officeDocument/2006/relationships/slide" Target="slides/slide62.xml"/><Relationship Id="rId55" Type="http://schemas.openxmlformats.org/officeDocument/2006/relationships/slide" Target="slides/slide68.xml"/><Relationship Id="rId76" Type="http://schemas.openxmlformats.org/officeDocument/2006/relationships/slide" Target="slides/slide94.xml"/><Relationship Id="rId97" Type="http://schemas.openxmlformats.org/officeDocument/2006/relationships/slide" Target="slides/slide120.xml"/><Relationship Id="rId104" Type="http://schemas.openxmlformats.org/officeDocument/2006/relationships/slide" Target="slides/slide127.xml"/><Relationship Id="rId120" Type="http://schemas.openxmlformats.org/officeDocument/2006/relationships/slide" Target="slides/slide154.xml"/><Relationship Id="rId7" Type="http://schemas.openxmlformats.org/officeDocument/2006/relationships/slide" Target="slides/slide10.xml"/><Relationship Id="rId71" Type="http://schemas.openxmlformats.org/officeDocument/2006/relationships/slide" Target="slides/slide87.xml"/><Relationship Id="rId92" Type="http://schemas.openxmlformats.org/officeDocument/2006/relationships/slide" Target="slides/slide115.xml"/><Relationship Id="rId2" Type="http://schemas.openxmlformats.org/officeDocument/2006/relationships/slide" Target="slides/slide2.xml"/><Relationship Id="rId29" Type="http://schemas.openxmlformats.org/officeDocument/2006/relationships/slide" Target="slides/slide37.xml"/><Relationship Id="rId24" Type="http://schemas.openxmlformats.org/officeDocument/2006/relationships/slide" Target="slides/slide31.xml"/><Relationship Id="rId40" Type="http://schemas.openxmlformats.org/officeDocument/2006/relationships/slide" Target="slides/slide49.xml"/><Relationship Id="rId45" Type="http://schemas.openxmlformats.org/officeDocument/2006/relationships/slide" Target="slides/slide56.xml"/><Relationship Id="rId66" Type="http://schemas.openxmlformats.org/officeDocument/2006/relationships/slide" Target="slides/slide79.xml"/><Relationship Id="rId87" Type="http://schemas.openxmlformats.org/officeDocument/2006/relationships/slide" Target="slides/slide110.xml"/><Relationship Id="rId110" Type="http://schemas.openxmlformats.org/officeDocument/2006/relationships/slide" Target="slides/slide143.xml"/><Relationship Id="rId115" Type="http://schemas.openxmlformats.org/officeDocument/2006/relationships/slide" Target="slides/slide148.xml"/><Relationship Id="rId61" Type="http://schemas.openxmlformats.org/officeDocument/2006/relationships/slide" Target="slides/slide74.xml"/><Relationship Id="rId82" Type="http://schemas.openxmlformats.org/officeDocument/2006/relationships/slide" Target="slides/slide102.xml"/><Relationship Id="rId19" Type="http://schemas.openxmlformats.org/officeDocument/2006/relationships/slide" Target="slides/slide25.xml"/><Relationship Id="rId14" Type="http://schemas.openxmlformats.org/officeDocument/2006/relationships/slide" Target="slides/slide19.xml"/><Relationship Id="rId30" Type="http://schemas.openxmlformats.org/officeDocument/2006/relationships/slide" Target="slides/slide38.xml"/><Relationship Id="rId35" Type="http://schemas.openxmlformats.org/officeDocument/2006/relationships/slide" Target="slides/slide44.xml"/><Relationship Id="rId56" Type="http://schemas.openxmlformats.org/officeDocument/2006/relationships/slide" Target="slides/slide69.xml"/><Relationship Id="rId77" Type="http://schemas.openxmlformats.org/officeDocument/2006/relationships/slide" Target="slides/slide95.xml"/><Relationship Id="rId100" Type="http://schemas.openxmlformats.org/officeDocument/2006/relationships/slide" Target="slides/slide123.xml"/><Relationship Id="rId105" Type="http://schemas.openxmlformats.org/officeDocument/2006/relationships/slide" Target="slides/slide128.xml"/><Relationship Id="rId8" Type="http://schemas.openxmlformats.org/officeDocument/2006/relationships/slide" Target="slides/slide11.xml"/><Relationship Id="rId51" Type="http://schemas.openxmlformats.org/officeDocument/2006/relationships/slide" Target="slides/slide63.xml"/><Relationship Id="rId72" Type="http://schemas.openxmlformats.org/officeDocument/2006/relationships/slide" Target="slides/slide88.xml"/><Relationship Id="rId93" Type="http://schemas.openxmlformats.org/officeDocument/2006/relationships/slide" Target="slides/slide116.xml"/><Relationship Id="rId98" Type="http://schemas.openxmlformats.org/officeDocument/2006/relationships/slide" Target="slides/slide121.xml"/><Relationship Id="rId121" Type="http://schemas.openxmlformats.org/officeDocument/2006/relationships/slide" Target="slides/slide155.xml"/><Relationship Id="rId3" Type="http://schemas.openxmlformats.org/officeDocument/2006/relationships/slide" Target="slides/slide3.xml"/><Relationship Id="rId25" Type="http://schemas.openxmlformats.org/officeDocument/2006/relationships/slide" Target="slides/slide32.xml"/><Relationship Id="rId46" Type="http://schemas.openxmlformats.org/officeDocument/2006/relationships/slide" Target="slides/slide57.xml"/><Relationship Id="rId67" Type="http://schemas.openxmlformats.org/officeDocument/2006/relationships/slide" Target="slides/slide81.xml"/><Relationship Id="rId116" Type="http://schemas.openxmlformats.org/officeDocument/2006/relationships/slide" Target="slides/slide149.xml"/><Relationship Id="rId20" Type="http://schemas.openxmlformats.org/officeDocument/2006/relationships/slide" Target="slides/slide26.xml"/><Relationship Id="rId41" Type="http://schemas.openxmlformats.org/officeDocument/2006/relationships/slide" Target="slides/slide51.xml"/><Relationship Id="rId62" Type="http://schemas.openxmlformats.org/officeDocument/2006/relationships/slide" Target="slides/slide75.xml"/><Relationship Id="rId83" Type="http://schemas.openxmlformats.org/officeDocument/2006/relationships/slide" Target="slides/slide106.xml"/><Relationship Id="rId88" Type="http://schemas.openxmlformats.org/officeDocument/2006/relationships/slide" Target="slides/slide111.xml"/><Relationship Id="rId111" Type="http://schemas.openxmlformats.org/officeDocument/2006/relationships/slide" Target="slides/slide144.xml"/><Relationship Id="rId15" Type="http://schemas.openxmlformats.org/officeDocument/2006/relationships/slide" Target="slides/slide21.xml"/><Relationship Id="rId36" Type="http://schemas.openxmlformats.org/officeDocument/2006/relationships/slide" Target="slides/slide45.xml"/><Relationship Id="rId57" Type="http://schemas.openxmlformats.org/officeDocument/2006/relationships/slide" Target="slides/slide70.xml"/><Relationship Id="rId106" Type="http://schemas.openxmlformats.org/officeDocument/2006/relationships/slide" Target="slides/slide129.xml"/><Relationship Id="rId10" Type="http://schemas.openxmlformats.org/officeDocument/2006/relationships/slide" Target="slides/slide13.xml"/><Relationship Id="rId31" Type="http://schemas.openxmlformats.org/officeDocument/2006/relationships/slide" Target="slides/slide39.xml"/><Relationship Id="rId52" Type="http://schemas.openxmlformats.org/officeDocument/2006/relationships/slide" Target="slides/slide65.xml"/><Relationship Id="rId73" Type="http://schemas.openxmlformats.org/officeDocument/2006/relationships/slide" Target="slides/slide89.xml"/><Relationship Id="rId78" Type="http://schemas.openxmlformats.org/officeDocument/2006/relationships/slide" Target="slides/slide97.xml"/><Relationship Id="rId94" Type="http://schemas.openxmlformats.org/officeDocument/2006/relationships/slide" Target="slides/slide117.xml"/><Relationship Id="rId99" Type="http://schemas.openxmlformats.org/officeDocument/2006/relationships/slide" Target="slides/slide122.xml"/><Relationship Id="rId101" Type="http://schemas.openxmlformats.org/officeDocument/2006/relationships/slide" Target="slides/slide124.xml"/><Relationship Id="rId122" Type="http://schemas.openxmlformats.org/officeDocument/2006/relationships/slide" Target="slides/slide1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480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821" y="0"/>
            <a:ext cx="3075479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309"/>
            <a:ext cx="3075480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821" y="9722309"/>
            <a:ext cx="3075479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471F5F0-8F32-4F42-99C0-EB282D3B4C9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5196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9.68992" units="1/cm"/>
          <inkml:channelProperty channel="Y" name="resolution" value="39.58763" units="1/cm"/>
        </inkml:channelProperties>
      </inkml:inkSource>
      <inkml:timestamp xml:id="ts0" timeString="2016-05-25T06:58:41.3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6896 6524,'-25'0,"0"0,0 0,0 0,1 0,-1 0,-25 0,25 0,-24 0,24 0,-25-25,26 0,-1-25,0 26,0-1,0-25,25 25,-49-24,49-1,0 25,-25-24,25 24,-25-49,0-1,25 50,-24-24,24-1,-25-24,25 49,0 0,0 0,0 0,0-24,0 24,0-25,25 26,-25-1,24 25,-24-25,25 0,0 0,0 1,49-1,-24 25,-1-25,1 25,-25 0,49 0,-24-25,-1 25,1 0,0 0,-1 0,-24 0,0 0,25 0,-1 0,26 0,-1 0,25 0,-24 25,-1 0,-49 0,0-1,-1-24,26 50,-25-50,24 25,-49 0,25-25,0 24,0-24,-25 75,49-26,-49-24,0 25,25-25,0 24,-25 1,0-25,25 49,-25-49,0 25,0-26,0 26,0-25,0 24,0-24,0 0,0 25,0-26,0 26,0-25,0 0,0-1,0 1,0 25,-50-25,-49-25,25 0,-26 0,26 0,0 0,-1 0,1 0,49 0,0 0,0 0,1 0,-26 0,-24-25,49 25,0-25,-25 25,26 0,-1 0,25-25,-25 25,0 0,0 0,-24 0,-1 0,25 0,0-25,1 25</inkml:trace>
  <inkml:trace contextRef="#ctx0" brushRef="#br0" timeOffset="936.9805">6598 4936,'-25'-74,"25"-1,-25-24,25 0,-49-25,49 25,-25-1,25 1,0 25,0-1,0 26,0-26,0-24,0-75,25 1,-25 49,25 0,-25 25,24-1,-24 51,25-26,-25 51,0-1,25 25</inkml:trace>
  <inkml:trace contextRef="#ctx0" brushRef="#br0" timeOffset="1696.8348">6821 1141,'-49'0,"-26"50,50-26,-74 51,50-26,24-24,0 25,-49 49,74-49,-25-1,-25 1,50 24,-25-24,25-25,0 49,0-49,0 25,0 24,0-49,0 49,50-24,49 49,-74-74,0 24,0-49,-1 50,1-25,0-25,0 0,24 25,1-25,0 0,-26 0,51-25,-50 0,0 25</inkml:trace>
  <inkml:trace contextRef="#ctx0" brushRef="#br0" timeOffset="2473.7688">6672 1960,'174'0,"-25"0,-25 24,-50-24,-49 0,0 0,-25 25,-25 74,25-24,-49 49,24 25,-50 24,51-49,-51 50,50-25,1-50,24-25,0-24,0-100</inkml:trace>
  <inkml:trace contextRef="#ctx0" brushRef="#br0" timeOffset="3025.3895">7739 1612,'0'50,"0"74,0 25,0 99,0-149,0 25,0 50,0-125,0 51,0-51,-25 50,0-74,25-50</inkml:trace>
  <inkml:trace contextRef="#ctx0" brushRef="#br0" timeOffset="3664.107">7789 2183,'24'0,"76"74,-76-49,26 25,0-1,-1 1,1-1,0 1,-26-25,26 0,-25-1,0-24,-25 25,24-25,-24-25,0-74,25 0,-25-149,0 25,0 24,0-24,0-25,0 50,0 24,0 75,0 0,0 74,0 0</inkml:trace>
  <inkml:trace contextRef="#ctx0" brushRef="#br0" timeOffset="4160.6658">8905 992,'74'75,"-24"73,24-48,1 123,24-74,-25 49,1 25,-1-49,-49 24,49-24,-49-75,0 25,0-74,-25-100,0 26,0-51,0 26,0-26,0 25,-25 26</inkml:trace>
  <inkml:trace contextRef="#ctx0" brushRef="#br0" timeOffset="4897.4947">9401 1538,'0'-25,"25"-25,49 50,-24-49,-1 24,-24 25,50-25,24 0,-25 25,-24 0,24 0,-24 0,0 0,-26 0,1 0,0 0,0 25,24 25,1-1,49 1,-49 24,49 1,-74-25,24-1,1 1,0-1,-26-49,-24 50,25-25,-25 0,0 24,0 1,0-1,0-24,0 25,-25 24,-24-49,-50 0,49-25,-24 0,49 25,0-1,0-24,0 0,-24 0,-26-24</inkml:trace>
  <inkml:trace contextRef="#ctx0" brushRef="#br0" timeOffset="7505.5057">8359 5730,'0'-25,"0"-25,25 26,25-26,24-24,-24 24,49-24,-25 74,50-50,0 25,-49 0,24 25,0-24,0 24,25 0,-24 0,-1 0,0 0,-25 0,1 0,-50 24,49-24,1 25,-26 0,1 0,-1 0,1-1,0-24,-1 50,-24-25,-25 0,25-25,0 0,-1 24,26 1,-50 0,25 0,0 24,-1 26,1-1,-25-24,0 24,0-24,0 49,0-24,0-1,-25-24,1-1,-26 1,50-1,-25-49,0 25,-24 25,24-25,-25-1,26 1,-51 25,1-25,-25 24,24-24,-49 49,50-49,-26 0,26-25,0 0,49 0,-25 0,25 0,-24 0,-1 0,-24 0,-50 0,25 0,24 0,1 0,-1 0,50 0,1 0,-51 0,26-25,24 25,-50 0,51 0,-1-25,0 25,25-24,-50-1,26 0,-1 0,0 0,0-24,-24-1,24 25,25-24,0-1,-25 25,25-24,0-1,0-24,0 24,0-24,0 49,0-49,0 24,0 25,0 0,0 1,0-1,0 0,0 0,0 0,0 0</inkml:trace>
  <inkml:trace contextRef="#ctx0" brushRef="#br0" timeOffset="10889.385">10443 5829,'0'-25,"25"25,-25-25,24 25,-24-24,25-1,0-50,49-24,-24 50,24-26,26-49,73-49,1 49,24 24,26-24,48 0,1 0,-25-25,-49 100,74-100,-50 75,50-50,0 74,-1-49,1 49,-74-24,24 24,0-24,0 24,-74 0,99 1,25-1,25 1,24 24,50-25,-49 1,-26 24,-148 0,-74 0,-50 25,-25-49,0 24,-25-25</inkml:trace>
  <inkml:trace contextRef="#ctx0" brushRef="#br0" timeOffset="11609.193">17338 2629,'50'0,"0"0,24 0,-24 0,-1 0,1 0,0 0,24-25,75 1,-25 24,49 0,-24-25,50 25,-75 0,-50 0,-49 0,25 0,-50-25,-25-25,0 1,0 24</inkml:trace>
  <inkml:trace contextRef="#ctx0" brushRef="#br0" timeOffset="12080.7231">18529 2133,'-50'0,"26"0,-1 0,0 75,-25 24,50 0,0 50,0 49,0-74,0 25,0-50,0-49,0-25,0 24,0-24,25-25,74-25</inkml:trace>
  <inkml:trace contextRef="#ctx0" brushRef="#br0" timeOffset="12952.703">19645 1984,'-49'25,"49"0,0 74,0-49,0 49,0-25,0 1,0-26,25 26,74 24,-25-24,-24-1,49 0,-25 26,26-1,-76-74,1-1,0 1,-99-25,-1 25,1-25,-1 0,26 25,-1-25,25 0,1 0,-1 0,0 25,-25-25,1 24,24-24</inkml:trace>
  <inkml:trace contextRef="#ctx0" brushRef="#br0" timeOffset="13640.4767">19472 2629,'24'-49,"26"24,74-25,50 25,-25 25,49 0,-74 0,-25 0,-24 0,-1 0,-49 0</inkml:trace>
  <inkml:trace contextRef="#ctx0" brushRef="#br0" timeOffset="14576.5291">21233 2232,'0'25,"0"50,0-1,25 0,24 75,50 0,-49-25,24 50,50 24,-74-123,49 148,-74-124,74 25,-74-74,0 24,25-24,-50-100,0-24,0-25,0-26,0-23,0-1,0 0,0 25,0-25,0 0,0 25,0 25,0 74,0-24,0 24,0 0,0 0,0 0,24 1</inkml:trace>
  <inkml:trace contextRef="#ctx0" brushRef="#br0" timeOffset="377040.3112">15404 11658,'0'50,"0"-1,0 51,0 24,0-25,0 0,0 75,0 24,-50 1,25 24,-74 25,74 0,-74-50,25 50,-26 25,26-49,0 48,-1 1,26-74,-26 49,26-50,-1-24,0-1,26-24,-26 0,0-75,25 26,25-1,-49-49,24 49,0-50,25 26,0-50,0 49,-49-49,49 0,0-1,0 1,0-50,0-24</inkml:trace>
  <inkml:trace contextRef="#ctx0" brushRef="#br0" timeOffset="378009.4004">13444 17090,'-25'0,"-24"0,-1 0,-74 0,74 50,1 0,-50 24,24 0,50-24,1 0,-1-26,0 1,25 0,0 0,0 49,25-49,0 25,49 49,-49-25,74 1,25 49,-49-25,-1-49,-49-26,24 51,-24-75,-25 25,0-1,0 1,0 0,-49-25,-1 0,25 0,0 0,-49 0,49 0,-49-25,-1-24,50 24,1 25,-51-25,75 0,-25 25,1-25,-1 25</inkml:trace>
  <inkml:trace contextRef="#ctx0" brushRef="#br0" timeOffset="378705.1831">13940 17438,'0'124,"0"74,0 1,0-1,0-49,0-25,0-25,0-49,0-25,0-1,0-48</inkml:trace>
  <inkml:trace contextRef="#ctx0" brushRef="#br0" timeOffset="379400.9653">14089 17686,'0'-25,"25"25,0 0,-1 0,26 0,-50 25,25 0,24-1,-24 26,25-25,0 49,-1 1,-24-51,25 26,-50 0,24 24,1 0,-25 1,0 24,0 0,0-49,-49 74,-26-50,26-24,-26 0,25-50,26 0,-1 0,25-25,-25-50,25 26</inkml:trace>
  <inkml:trace contextRef="#ctx0" brushRef="#br0" timeOffset="380312.9907">15751 18207,'0'-25,"0"-25,0 1,0-1,0-24,0-26,0 1,0 0,0 0,0-50,0 25,0 0,0 49,0-24,0 25,0-1,0 1,0 49,0-24,0 24,0 0,0 0,25 0,24 25,26 25,-1 74,1-24,24 49,0 25,-49-25,49 24,0 26,-74-25,99 25,-124-100,74 75,-49-75,-25 1,25-51,-25 26,0-25,0 0,0-1,0 1,-50-25</inkml:trace>
  <inkml:trace contextRef="#ctx0" brushRef="#br0" timeOffset="380872.6204">16123 17934,'25'0,"0"-25,24 0,26 0,-1 1,50-1,25 25,-50-50,-24 50,-26 0</inkml:trace>
  <inkml:trace contextRef="#ctx0" brushRef="#br0" timeOffset="382800.7891">16694 7417,'-25'0,"0"-25,25 0,25 25,24 0,75 50,50 49,99-25,-25 1,25 73,24-48,-98-76,74 125,-100-74,75-1,-99-24,-50-25,25 24,-49-49,24 50,25-1,0 26,99-26,-74 1,-25 0,-49-26,-1 1,-74 0,25 0</inkml:trace>
  <inkml:trace contextRef="#ctx0" brushRef="#br0" timeOffset="383656.751">22175 7764,'-24'-25,"24"0,0 0,-25 25,-25-24,1-1,-1 25,-24-50,-1 50,-24-25,24 25,1 0,24 0,-24 0,0 0,49 0,-25 0,25 25,-49 0,74 0,-25-25,25 25,0-1,0 1,0 25,0 24,0 1,25 24,124 50,24 0,-73-25,24 0,-25 0,-49-50,-1 25,-24-99,-25 50,25-1,-25-24,0 25,-50 24,1-24,-75 49,24-74,-73 0,-1 24,0-49,75 0,74 0,-24 0,24 0,75 0,74-24,-25-26</inkml:trace>
  <inkml:trace contextRef="#ctx0" brushRef="#br0" timeOffset="384384.5687">23664 8458,'0'-49,"0"24,0-25,0 1,-25-1,-25 1,25-1,-74-24,74 49,-24-25,-1 25,25 0,1 1,-26 24,25 0,-24 0,-1 0,0 0,-49 74,50-49,-51 74,26-24,-25 24,-1 25,51-50,24-24,-25 24,50-24,0-1,0 1,0-25,0 49,50 1,0-26,49 75,25-24,25-1,-50-50,-49-49,24 50,-49-50,24 0,26 0,24 0,50-25,24 0,-73-24</inkml:trace>
  <inkml:trace contextRef="#ctx0" brushRef="#br0" timeOffset="385200.4862">24433 8235,'-25'0,"25"25,0 0,0 49,0 25,-50 25,50 0,0 50,0-50,0 25,0-25,0 50,0-75,0 25,0-50,0 25,0-49,0 49,25-49,-25-25,25-25,0 25,49 24,-49-24,74 49,25-49,50 74,-1-99,1 100,-75-76,-148-24,-51-74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480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163" y="0"/>
            <a:ext cx="3075480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2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599" y="4861155"/>
            <a:ext cx="5680103" cy="460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673"/>
            <a:ext cx="3075480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63" y="9720673"/>
            <a:ext cx="3075480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F472B6A-44DB-4E2A-9CCE-F0FEF6F820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8275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331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EA50352-89CD-4D12-8FAE-BDDC37CC7E2F}" type="slidenum">
              <a:rPr lang="en-US" altLang="zh-TW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23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1E80792-ED71-4D23-B6F6-9FA4A12AB535}" type="slidenum">
              <a:rPr lang="en-US" altLang="zh-TW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100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101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102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761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B6B169B-BAE0-40B3-A0AC-D32EF0125CC1}" type="slidenum">
              <a:rPr lang="en-US" altLang="zh-TW" smtClean="0"/>
              <a:pPr eaLnBrk="1" hangingPunct="1">
                <a:spcBef>
                  <a:spcPct val="0"/>
                </a:spcBef>
              </a:pPr>
              <a:t>103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771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015881E-5ABB-4B08-ACA4-F55F2C87B168}" type="slidenum">
              <a:rPr lang="en-US" altLang="zh-TW" smtClean="0"/>
              <a:pPr eaLnBrk="1" hangingPunct="1">
                <a:spcBef>
                  <a:spcPct val="0"/>
                </a:spcBef>
              </a:pPr>
              <a:t>104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771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015881E-5ABB-4B08-ACA4-F55F2C87B168}" type="slidenum">
              <a:rPr lang="en-US" altLang="zh-TW" smtClean="0"/>
              <a:pPr eaLnBrk="1" hangingPunct="1">
                <a:spcBef>
                  <a:spcPct val="0"/>
                </a:spcBef>
              </a:pPr>
              <a:t>105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78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70AAA98-3AF4-486E-AAE4-F21AD72B02DC}" type="slidenum">
              <a:rPr lang="en-US" altLang="zh-TW" smtClean="0"/>
              <a:pPr eaLnBrk="1" hangingPunct="1">
                <a:spcBef>
                  <a:spcPct val="0"/>
                </a:spcBef>
              </a:pPr>
              <a:t>106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7920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CAC338C-0B82-4C6B-B40C-009322851A65}" type="slidenum">
              <a:rPr lang="en-US" altLang="zh-TW" smtClean="0"/>
              <a:pPr eaLnBrk="1" hangingPunct="1">
                <a:spcBef>
                  <a:spcPct val="0"/>
                </a:spcBef>
              </a:pPr>
              <a:t>107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108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109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33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CD1BA9A-B78F-4DA8-B6F4-654B9D984D04}" type="slidenum">
              <a:rPr lang="en-US" altLang="zh-TW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110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111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112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113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114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115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116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117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118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119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43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1965F4C-D402-4DA5-8AC1-F29496078FBD}" type="slidenum">
              <a:rPr lang="en-US" altLang="zh-TW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120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121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122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123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124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125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126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127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128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129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43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1965F4C-D402-4DA5-8AC1-F29496078FBD}" type="slidenum">
              <a:rPr lang="en-US" altLang="zh-TW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130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131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959FAE-2673-4F48-8DD7-A97E6614A22C}" type="slidenum">
              <a:rPr lang="en-US" altLang="zh-TW" smtClean="0"/>
              <a:pPr eaLnBrk="1" hangingPunct="1">
                <a:spcBef>
                  <a:spcPct val="0"/>
                </a:spcBef>
              </a:pPr>
              <a:t>132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812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C052CA8-232E-4FA3-A23F-5CF68DD54934}" type="slidenum">
              <a:rPr lang="en-US" altLang="zh-TW" smtClean="0"/>
              <a:pPr eaLnBrk="1" hangingPunct="1">
                <a:spcBef>
                  <a:spcPct val="0"/>
                </a:spcBef>
              </a:pPr>
              <a:t>133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227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2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4545" indent="-309314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37254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32486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27716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01558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175400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49242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23084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EA5C2DD-9A35-480C-AE87-9CD12F96CEB2}" type="slidenum">
              <a:rPr lang="zh-TW" altLang="en-US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134</a:t>
            </a:fld>
            <a:endParaRPr lang="en-US" altLang="zh-TW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329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33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4545" indent="-309314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37254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32486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27716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01558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175400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49242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23084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ADBC93A-8FD9-45E3-BB0E-33FA14478E6E}" type="slidenum">
              <a:rPr lang="zh-TW" altLang="en-US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135</a:t>
            </a:fld>
            <a:endParaRPr lang="en-US" altLang="zh-TW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432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4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4545" indent="-309314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37254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32486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27716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01558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175400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49242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23084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55EEFDD-4D41-4FF0-AA04-4F72D7381DB2}" type="slidenum">
              <a:rPr lang="zh-TW" altLang="en-US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136</a:t>
            </a:fld>
            <a:endParaRPr lang="en-US" altLang="zh-TW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53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53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4545" indent="-309314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37254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32486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27716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01558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175400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49242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23084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EE32023-91C9-45BD-B4E0-1C65F20EA20D}" type="slidenum">
              <a:rPr lang="zh-TW" altLang="en-US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137</a:t>
            </a:fld>
            <a:endParaRPr lang="en-US" altLang="zh-TW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63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63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4545" indent="-309314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37254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32486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27716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01558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175400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49242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23084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0B1F0E6-11C4-4625-B707-5CD594871EFD}" type="slidenum">
              <a:rPr lang="zh-TW" altLang="en-US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138</a:t>
            </a:fld>
            <a:endParaRPr lang="en-US" altLang="zh-TW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73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4545" indent="-309314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37254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32486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27716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01558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175400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49242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23084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F2D1523-ECEB-452D-BA36-18461EB94105}" type="slidenum">
              <a:rPr lang="zh-TW" altLang="en-US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139</a:t>
            </a:fld>
            <a:endParaRPr lang="en-US" altLang="zh-TW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541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B196789-CD27-40B6-8C21-A272522B380F}" type="slidenum">
              <a:rPr lang="en-US" altLang="zh-TW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841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842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04545" indent="-309314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37254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732486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27716" indent="-246793" defTabSz="99046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01558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175400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49242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23084" indent="-246793" defTabSz="99046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73057F8-B2AF-4D15-AA0D-E1D4267F5DFA}" type="slidenum">
              <a:rPr lang="zh-TW" altLang="en-US" smtClean="0"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140</a:t>
            </a:fld>
            <a:endParaRPr lang="en-US" altLang="zh-TW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65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11F7AD-C4C2-4807-96BA-73A7574F8565}" type="slidenum">
              <a:rPr lang="en-US" altLang="zh-TW" smtClean="0"/>
              <a:pPr eaLnBrk="1" hangingPunct="1">
                <a:spcBef>
                  <a:spcPct val="0"/>
                </a:spcBef>
              </a:pPr>
              <a:t>141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142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961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962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53CA650-D5B9-4E1F-BD6F-D8C12C26E3D8}" type="slidenum">
              <a:rPr lang="en-US" altLang="zh-TW" smtClean="0"/>
              <a:pPr eaLnBrk="1" hangingPunct="1">
                <a:spcBef>
                  <a:spcPct val="0"/>
                </a:spcBef>
              </a:pPr>
              <a:t>143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06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A22F8BD-4ABE-4E74-A11F-765B7DE30201}" type="slidenum">
              <a:rPr lang="en-US" altLang="zh-TW" smtClean="0"/>
              <a:pPr eaLnBrk="1" hangingPunct="1">
                <a:spcBef>
                  <a:spcPct val="0"/>
                </a:spcBef>
              </a:pPr>
              <a:t>144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16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0AB30FE-A3E9-474D-924B-5DB5B20DD23A}" type="slidenum">
              <a:rPr lang="en-US" altLang="zh-TW" smtClean="0"/>
              <a:pPr eaLnBrk="1" hangingPunct="1">
                <a:spcBef>
                  <a:spcPct val="0"/>
                </a:spcBef>
              </a:pPr>
              <a:t>145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26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58876F8-CB63-49D3-B1B1-6F5A0BA11EA6}" type="slidenum">
              <a:rPr lang="en-US" altLang="zh-TW" smtClean="0"/>
              <a:pPr eaLnBrk="1" hangingPunct="1">
                <a:spcBef>
                  <a:spcPct val="0"/>
                </a:spcBef>
              </a:pPr>
              <a:t>146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37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01A5D9B-00F7-4A99-8E49-FC26DDEC5C6D}" type="slidenum">
              <a:rPr lang="en-US" altLang="zh-TW" smtClean="0"/>
              <a:pPr eaLnBrk="1" hangingPunct="1">
                <a:spcBef>
                  <a:spcPct val="0"/>
                </a:spcBef>
              </a:pPr>
              <a:t>147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148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149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643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EE275EC-22FF-4B91-AFF6-44F140227E56}" type="slidenum">
              <a:rPr lang="en-US" altLang="zh-TW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150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151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152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153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154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155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156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4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CA363E-D04A-4048-A6BA-6134EF1E5C83}" type="slidenum">
              <a:rPr lang="en-US" altLang="zh-TW" smtClean="0"/>
              <a:pPr eaLnBrk="1" hangingPunct="1">
                <a:spcBef>
                  <a:spcPct val="0"/>
                </a:spcBef>
              </a:pPr>
              <a:t>157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70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D99ACFB-7B15-4232-BD53-7D235D4AA391}" type="slidenum">
              <a:rPr lang="en-US" altLang="zh-TW" smtClean="0"/>
              <a:pPr eaLnBrk="1" hangingPunct="1">
                <a:spcBef>
                  <a:spcPct val="0"/>
                </a:spcBef>
              </a:pPr>
              <a:t>158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159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160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161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162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163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164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165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166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167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168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169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74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2949976-D039-4BAE-B757-81F058F3D504}" type="slidenum">
              <a:rPr lang="en-US" altLang="zh-TW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7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D53D734-D21B-486E-98EE-71EB3F1575B0}" type="slidenum">
              <a:rPr lang="en-US" altLang="zh-TW" smtClean="0"/>
              <a:pPr eaLnBrk="1" hangingPunct="1">
                <a:spcBef>
                  <a:spcPct val="0"/>
                </a:spcBef>
              </a:pPr>
              <a:t>170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171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122820C-B112-48F1-AD19-2D2CBA7F45D2}" type="slidenum">
              <a:rPr lang="en-US" altLang="zh-TW" smtClean="0"/>
              <a:pPr eaLnBrk="1" hangingPunct="1">
                <a:spcBef>
                  <a:spcPct val="0"/>
                </a:spcBef>
              </a:pPr>
              <a:t>172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907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90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82E7095-7F85-4370-AEF0-FCFBF9BF06E9}" type="slidenum">
              <a:rPr lang="en-US" altLang="zh-TW" smtClean="0"/>
              <a:pPr eaLnBrk="1" hangingPunct="1">
                <a:spcBef>
                  <a:spcPct val="0"/>
                </a:spcBef>
              </a:pPr>
              <a:t>173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009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601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623A576-3C53-4C82-B8EE-8D912C1FFC50}" type="slidenum">
              <a:rPr lang="en-US" altLang="zh-TW" smtClean="0"/>
              <a:pPr eaLnBrk="1" hangingPunct="1">
                <a:spcBef>
                  <a:spcPct val="0"/>
                </a:spcBef>
              </a:pPr>
              <a:t>174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74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2949976-D039-4BAE-B757-81F058F3D504}" type="slidenum">
              <a:rPr lang="en-US" altLang="zh-TW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74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2949976-D039-4BAE-B757-81F058F3D504}" type="slidenum">
              <a:rPr lang="en-US" altLang="zh-TW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34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4E6EC46-33BA-41A6-8F9C-AC5ED9013FC5}" type="slidenum">
              <a:rPr lang="en-US" altLang="zh-TW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74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2949976-D039-4BAE-B757-81F058F3D504}" type="slidenum">
              <a:rPr lang="en-US" altLang="zh-TW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74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2949976-D039-4BAE-B757-81F058F3D504}" type="slidenum">
              <a:rPr lang="en-US" altLang="zh-TW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74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2949976-D039-4BAE-B757-81F058F3D504}" type="slidenum">
              <a:rPr lang="en-US" altLang="zh-TW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74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2949976-D039-4BAE-B757-81F058F3D504}" type="slidenum">
              <a:rPr lang="en-US" altLang="zh-TW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74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2949976-D039-4BAE-B757-81F058F3D504}" type="slidenum">
              <a:rPr lang="en-US" altLang="zh-TW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74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2949976-D039-4BAE-B757-81F058F3D504}" type="slidenum">
              <a:rPr lang="en-US" altLang="zh-TW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84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F3833CB-5886-428A-96C1-54F95F64A784}" type="slidenum">
              <a:rPr lang="en-US" altLang="zh-TW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84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F3833CB-5886-428A-96C1-54F95F64A784}" type="slidenum">
              <a:rPr lang="en-US" altLang="zh-TW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351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8477B60-5F84-4A2B-9AA9-2BA6420A95DC}" type="slidenum">
              <a:rPr lang="en-US" altLang="zh-TW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84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F3833CB-5886-428A-96C1-54F95F64A784}" type="slidenum">
              <a:rPr lang="en-US" altLang="zh-TW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84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F3833CB-5886-428A-96C1-54F95F64A784}" type="slidenum">
              <a:rPr lang="en-US" altLang="zh-TW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84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F3833CB-5886-428A-96C1-54F95F64A784}" type="slidenum">
              <a:rPr lang="en-US" altLang="zh-TW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84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F3833CB-5886-428A-96C1-54F95F64A784}" type="slidenum">
              <a:rPr lang="en-US" altLang="zh-TW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84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F3833CB-5886-428A-96C1-54F95F64A784}" type="slidenum">
              <a:rPr lang="en-US" altLang="zh-TW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36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361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E288875-36C7-4E13-8670-5E5E4F11A4C3}" type="slidenum">
              <a:rPr lang="en-US" altLang="zh-TW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49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3722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359F609-6B1D-45F9-B950-4B59A78243D9}" type="slidenum">
              <a:rPr lang="en-US" altLang="zh-TW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50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51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57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58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59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382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E290E83-C1F2-43A2-A572-4D90EDC210A7}" type="slidenum">
              <a:rPr lang="en-US" altLang="zh-TW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60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61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62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63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64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65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66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67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68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69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392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0B1A2F0-0213-4AF9-9577-3D3CFA4D024A}" type="slidenum">
              <a:rPr lang="en-US" altLang="zh-TW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70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71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72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73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74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75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76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77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78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79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80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81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82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71D68-BC46-495F-8C99-1C117821CA83}" type="slidenum">
              <a:rPr lang="en-US" altLang="zh-TW" smtClean="0"/>
              <a:pPr eaLnBrk="1" hangingPunct="1">
                <a:spcBef>
                  <a:spcPct val="0"/>
                </a:spcBef>
              </a:pPr>
              <a:t>83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58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CFB8A43-6329-4B30-BE6A-B342C7E60490}" type="slidenum">
              <a:rPr lang="en-US" altLang="zh-TW" smtClean="0"/>
              <a:pPr eaLnBrk="1" hangingPunct="1">
                <a:spcBef>
                  <a:spcPct val="0"/>
                </a:spcBef>
              </a:pPr>
              <a:t>84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85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86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87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88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89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13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1638953-108B-47B9-BE33-5FFEB361D921}" type="slidenum">
              <a:rPr lang="en-US" altLang="zh-TW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90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91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92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93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94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95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40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A933AE3-5CD5-4BB6-9528-761650B220A2}" type="slidenum">
              <a:rPr lang="en-US" altLang="zh-TW" smtClean="0"/>
              <a:pPr eaLnBrk="1" hangingPunct="1">
                <a:spcBef>
                  <a:spcPct val="0"/>
                </a:spcBef>
              </a:pPr>
              <a:t>96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97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98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98F2380-D569-45BB-ADBA-6223F3A52D64}" type="slidenum">
              <a:rPr lang="en-US" altLang="zh-TW" smtClean="0"/>
              <a:pPr eaLnBrk="1" hangingPunct="1">
                <a:spcBef>
                  <a:spcPct val="0"/>
                </a:spcBef>
              </a:pPr>
              <a:t>99</a:t>
            </a:fld>
            <a:endParaRPr lang="en-US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rgbClr val="717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rgbClr val="717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kumimoji="0" lang="zh-TW" altLang="zh-TW" sz="2400" smtClean="0">
                  <a:latin typeface="Times New Roman" pitchFamily="18" charset="0"/>
                </a:endParaRPr>
              </a:p>
            </p:txBody>
          </p:sp>
        </p:grpSp>
      </p:grpSp>
      <p:sp>
        <p:nvSpPr>
          <p:cNvPr id="2459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459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59DC0-D26E-4A27-BA8E-EC5CE29B721C}" type="datetime1">
              <a:rPr lang="zh-TW" altLang="en-US"/>
              <a:pPr>
                <a:defRPr/>
              </a:pPr>
              <a:t>2016/5/25</a:t>
            </a:fld>
            <a:endParaRPr lang="en-US" altLang="zh-TW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A0658-0BCF-4BCF-9480-3262751EE8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553899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1F505-369C-4EAC-AAC0-D89CFDEABC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0FC2E-A1FC-4AEA-B713-85A64300EE80}" type="datetime1">
              <a:rPr lang="zh-TW" altLang="en-US"/>
              <a:pPr>
                <a:defRPr/>
              </a:pPr>
              <a:t>2016/5/25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518490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257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257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7E414-1AE7-41CD-8CBF-C5A001D5D49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802C6-0797-47B4-8440-790C83916A50}" type="datetime1">
              <a:rPr lang="zh-TW" altLang="en-US"/>
              <a:pPr>
                <a:defRPr/>
              </a:pPr>
              <a:t>2016/5/25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250235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38862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FD106-BCD8-487F-8B38-1BC9981443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B9461-15CA-4FCF-AB5A-D0D9AA859AA3}" type="datetime1">
              <a:rPr lang="zh-TW" altLang="en-US"/>
              <a:pPr>
                <a:defRPr/>
              </a:pPr>
              <a:t>2016/5/25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011904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5EA17-47AA-406A-A27C-E396796AD99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73FE5-E0AA-4241-819C-34A2E6E60D89}" type="datetime1">
              <a:rPr lang="zh-TW" altLang="en-US"/>
              <a:pPr>
                <a:defRPr/>
              </a:pPr>
              <a:t>2016/5/25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319162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底圖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63500"/>
            <a:ext cx="9144000" cy="546100"/>
            <a:chOff x="0" y="0"/>
            <a:chExt cx="5760" cy="3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rgbClr val="00B0F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</p:grpSp>
      <p:pic>
        <p:nvPicPr>
          <p:cNvPr id="15" name="Picture 20" descr="myFBlogoS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88913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3D5A7-9673-40FC-A8BD-3915090A80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2014/10/22</a:t>
            </a:r>
          </a:p>
        </p:txBody>
      </p:sp>
    </p:spTree>
    <p:extLst>
      <p:ext uri="{BB962C8B-B14F-4D97-AF65-F5344CB8AC3E}">
        <p14:creationId xmlns:p14="http://schemas.microsoft.com/office/powerpoint/2010/main" val="135502191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FFF00-363B-4DD5-B6BC-0BCD5B31E8C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5572D-18CA-4DD7-9371-F81FC9053860}" type="datetime1">
              <a:rPr lang="zh-TW" altLang="en-US"/>
              <a:pPr>
                <a:defRPr/>
              </a:pPr>
              <a:t>2016/5/25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963972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9D91B-6B88-4718-9364-3BEB837FA2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67DB7-D19E-4C0B-A1CE-C4CC951A69D1}" type="datetime1">
              <a:rPr lang="zh-TW" altLang="en-US"/>
              <a:pPr>
                <a:defRPr/>
              </a:pPr>
              <a:t>2016/5/25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58928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2A2C7-989C-4006-B0D9-D940E7D1A33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B9776-EDE5-4861-91CA-163B329D74E9}" type="datetime1">
              <a:rPr lang="zh-TW" altLang="en-US"/>
              <a:pPr>
                <a:defRPr/>
              </a:pPr>
              <a:t>2016/5/25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526030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A2407-CBD6-4F77-8279-7CB6BBF6CD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44CD2-6495-474E-84B0-342788D61090}" type="datetime1">
              <a:rPr lang="zh-TW" altLang="en-US"/>
              <a:pPr>
                <a:defRPr/>
              </a:pPr>
              <a:t>2016/5/25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539409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B8352-9521-40DC-8779-D21A03EFF3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829FB-DC40-468D-92C7-4350B4707421}" type="datetime1">
              <a:rPr lang="zh-TW" altLang="en-US"/>
              <a:pPr>
                <a:defRPr/>
              </a:pPr>
              <a:t>2016/5/25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302928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89CC7-1245-4B0E-A52B-824FC31BC9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82D92-2333-42FE-B2EF-BAF71D8D8BF2}" type="datetime1">
              <a:rPr lang="zh-TW" altLang="en-US"/>
              <a:pPr>
                <a:defRPr/>
              </a:pPr>
              <a:t>2016/5/25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12576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52496-ADD1-47A4-A569-F5E61FFD91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4959D-839D-4B51-B477-990830BBE59E}" type="datetime1">
              <a:rPr lang="zh-TW" altLang="en-US"/>
              <a:pPr>
                <a:defRPr/>
              </a:pPr>
              <a:t>2016/5/25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141024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9" descr="底圖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 Black" pitchFamily="34" charset="0"/>
              </a:defRPr>
            </a:lvl1pPr>
          </a:lstStyle>
          <a:p>
            <a:pPr>
              <a:defRPr/>
            </a:pPr>
            <a:fld id="{9BBBD39A-4CDD-4E0F-9E04-983A28B2C22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029" name="Group 4"/>
          <p:cNvGrpSpPr>
            <a:grpSpLocks/>
          </p:cNvGrpSpPr>
          <p:nvPr/>
        </p:nvGrpSpPr>
        <p:grpSpPr bwMode="auto">
          <a:xfrm>
            <a:off x="0" y="63500"/>
            <a:ext cx="9144000" cy="546100"/>
            <a:chOff x="0" y="0"/>
            <a:chExt cx="5760" cy="344"/>
          </a:xfrm>
        </p:grpSpPr>
        <p:sp>
          <p:nvSpPr>
            <p:cNvPr id="103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103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103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3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4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2400" smtClean="0">
                <a:latin typeface="Times New Roman" pitchFamily="18" charset="0"/>
              </a:endParaRPr>
            </a:p>
          </p:txBody>
        </p:sp>
        <p:sp>
          <p:nvSpPr>
            <p:cNvPr id="104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04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kumimoji="0" lang="zh-TW" altLang="zh-TW" sz="1800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103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356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AF9D84FC-A634-4707-8276-1E3C315C0554}" type="datetime1">
              <a:rPr lang="zh-TW" altLang="en-US"/>
              <a:pPr>
                <a:defRPr/>
              </a:pPr>
              <a:t>2016/5/25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kumimoji="1"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duino.cc/" TargetMode="Externa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arduino.cc/en/Main/Software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3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3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3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3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3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nrl.iis.sinica.edu.tw/LASS/show.php?device_id=FT1_0" TargetMode="Externa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3.xml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cYG2yY_u0m1aotcA4hrRgQ" TargetMode="External"/><Relationship Id="rId3" Type="http://schemas.openxmlformats.org/officeDocument/2006/relationships/hyperlink" Target="mailto:prgbruce@gmail.com" TargetMode="External"/><Relationship Id="rId7" Type="http://schemas.openxmlformats.org/officeDocument/2006/relationships/hyperlink" Target="http://arduino.kktix.cc/" TargetMode="External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Arduino.Taiwan/" TargetMode="External"/><Relationship Id="rId5" Type="http://schemas.openxmlformats.org/officeDocument/2006/relationships/hyperlink" Target="https://github.com/brucetsao/LinkIt_IOT_Programming" TargetMode="External"/><Relationship Id="rId4" Type="http://schemas.openxmlformats.org/officeDocument/2006/relationships/hyperlink" Target="http://taiwanarduino.blogspot.tw/" TargetMode="External"/><Relationship Id="rId9" Type="http://schemas.openxmlformats.org/officeDocument/2006/relationships/image" Target="../media/image136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u.com.tw/store/ultima" TargetMode="External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customXml" Target="../ink/ink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696" y="2420888"/>
            <a:ext cx="7077546" cy="1524000"/>
          </a:xfrm>
        </p:spPr>
        <p:txBody>
          <a:bodyPr/>
          <a:lstStyle/>
          <a:p>
            <a:pPr algn="ctr"/>
            <a:r>
              <a:rPr lang="zh-TW" altLang="zh-TW" sz="4000" b="1" dirty="0"/>
              <a:t>空污偵測器製作暨實務研習</a:t>
            </a:r>
            <a:r>
              <a:rPr lang="zh-TW" altLang="zh-TW" sz="4000" b="1" dirty="0" smtClean="0"/>
              <a:t>會</a:t>
            </a:r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zh-TW" altLang="zh-TW" sz="4000" dirty="0" smtClean="0"/>
              <a:t>空氣</a:t>
            </a:r>
            <a:r>
              <a:rPr lang="zh-TW" altLang="zh-TW" sz="4000" dirty="0"/>
              <a:t>盒子</a:t>
            </a:r>
            <a:r>
              <a:rPr lang="zh-TW" altLang="zh-TW" sz="4000" dirty="0" smtClean="0"/>
              <a:t>產品</a:t>
            </a:r>
            <a:r>
              <a:rPr lang="en-US" altLang="zh-TW" sz="4000" dirty="0" smtClean="0"/>
              <a:t> DIY</a:t>
            </a:r>
            <a:endParaRPr lang="zh-TW" altLang="zh-TW" sz="40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460875"/>
            <a:ext cx="8667750" cy="2016125"/>
          </a:xfrm>
        </p:spPr>
        <p:txBody>
          <a:bodyPr/>
          <a:lstStyle/>
          <a:p>
            <a:pPr algn="ctr" eaLnBrk="1" hangingPunct="1"/>
            <a:r>
              <a:rPr lang="zh-TW" altLang="en-US" sz="2200" dirty="0" smtClean="0"/>
              <a:t>講師：曹永忠</a:t>
            </a:r>
          </a:p>
          <a:p>
            <a:pPr algn="ctr" eaLnBrk="1" hangingPunct="1"/>
            <a:r>
              <a:rPr lang="zh-TW" altLang="en-US" sz="2200" dirty="0" smtClean="0"/>
              <a:t>靜宜大學</a:t>
            </a:r>
            <a:endParaRPr lang="en-US" altLang="zh-TW" sz="2200" dirty="0" smtClean="0"/>
          </a:p>
          <a:p>
            <a:pPr algn="ctr" eaLnBrk="1" hangingPunct="1"/>
            <a:r>
              <a:rPr lang="zh-TW" altLang="en-US" sz="2200" dirty="0" smtClean="0"/>
              <a:t>日期：</a:t>
            </a:r>
            <a:r>
              <a:rPr lang="en-US" altLang="zh-TW" sz="2200" dirty="0" smtClean="0"/>
              <a:t>105</a:t>
            </a:r>
            <a:r>
              <a:rPr lang="zh-TW" altLang="en-US" sz="2200" dirty="0" smtClean="0"/>
              <a:t>年</a:t>
            </a:r>
            <a:r>
              <a:rPr lang="en-US" altLang="zh-TW" sz="2200" dirty="0" smtClean="0"/>
              <a:t>5</a:t>
            </a:r>
            <a:r>
              <a:rPr lang="zh-TW" altLang="en-US" sz="2200" dirty="0" smtClean="0"/>
              <a:t>月</a:t>
            </a:r>
            <a:r>
              <a:rPr lang="en-US" altLang="zh-TW" sz="2200" dirty="0" smtClean="0"/>
              <a:t>25</a:t>
            </a:r>
            <a:r>
              <a:rPr lang="zh-TW" altLang="en-US" sz="2200" dirty="0" smtClean="0"/>
              <a:t>日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組裝零件一覽</a:t>
            </a:r>
            <a:r>
              <a:rPr lang="en-US" altLang="zh-TW" b="1" dirty="0" smtClean="0">
                <a:solidFill>
                  <a:srgbClr val="E56700"/>
                </a:solidFill>
              </a:rPr>
              <a:t>(2/6)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33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A351D18B-76F5-4BA7-B3C4-C53B08A7B6E0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33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57DBFD8-AA7E-47F2-A5D7-E939C9C44908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3332" name="Picture 20" descr="Ameba 阿米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34"/>
          <a:stretch>
            <a:fillRect/>
          </a:stretch>
        </p:blipFill>
        <p:spPr bwMode="auto">
          <a:xfrm>
            <a:off x="1195231" y="2123485"/>
            <a:ext cx="6753538" cy="412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2960305" y="1642373"/>
            <a:ext cx="32233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新細明體" pitchFamily="18" charset="-120"/>
                <a:cs typeface="Times New Roman" pitchFamily="18" charset="0"/>
              </a:rPr>
              <a:t> ().</a:t>
            </a:r>
            <a:r>
              <a:rPr kumimoji="1" lang="en-US" altLang="zh-TW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新細明體" pitchFamily="18" charset="-120"/>
                <a:cs typeface="Times New Roman" pitchFamily="18" charset="0"/>
              </a:rPr>
              <a:t>Realtek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新細明體" pitchFamily="18" charset="-120"/>
                <a:cs typeface="Times New Roman" pitchFamily="18" charset="0"/>
              </a:rPr>
              <a:t>阿米巴開發版</a:t>
            </a:r>
            <a:r>
              <a:rPr kumimoji="1" lang="zh-TW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</a:rPr>
              <a:t> </a:t>
            </a:r>
            <a:endParaRPr kumimoji="1" lang="zh-TW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100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溫溼度感測器</a:t>
            </a:r>
          </a:p>
        </p:txBody>
      </p:sp>
      <p:pic>
        <p:nvPicPr>
          <p:cNvPr id="5122" name="Picture 2" descr="安裝DHT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15008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18978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/>
              <a:t>最後成品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841021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en-US" b="1" dirty="0" smtClean="0"/>
              <a:t>最後成品</a:t>
            </a:r>
            <a:endParaRPr lang="zh-TW" altLang="zh-TW" b="1" dirty="0"/>
          </a:p>
        </p:txBody>
      </p:sp>
      <p:pic>
        <p:nvPicPr>
          <p:cNvPr id="9218" name="Picture 2" descr="空氣粒子感測裝置完整資訊之LCD顯示畫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416824" cy="492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6491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D4711D9-3A14-4E54-AE28-C1C7ADAEAD13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103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47107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921B181-E71B-43D0-97F5-4CB3CAA67AEA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781300"/>
            <a:ext cx="63246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軟體開發環境介紹</a:t>
            </a:r>
            <a:endParaRPr lang="zh-TW" altLang="en-US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891831-6DF9-44C7-9510-622148D65F8D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48131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535E8B4-AC3A-4C35-9182-D11E4241CDF2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en-US" altLang="zh-TW" dirty="0" smtClean="0"/>
              <a:t>Ameba </a:t>
            </a:r>
            <a:endParaRPr lang="zh-TW" altLang="en-US" dirty="0" smtClean="0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891831-6DF9-44C7-9510-622148D65F8D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48131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535E8B4-AC3A-4C35-9182-D11E4241CDF2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7106" name="Picture 2" descr="D:\永忠研究\電子書\LASS系列\Ameba系列\綠色環境之粒子感測器\內容\空氣粒子感測裝置基本組成要素\Ameba 阿米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2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21220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FAC1FFC-6455-4C0A-9D15-ECBC7C992868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106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49155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5E74829-2D0F-4545-B1DB-B6231B01B34A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開發工具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485" name="Rectangle 56"/>
          <p:cNvSpPr>
            <a:spLocks noChangeArrowheads="1"/>
          </p:cNvSpPr>
          <p:nvPr/>
        </p:nvSpPr>
        <p:spPr bwMode="auto">
          <a:xfrm>
            <a:off x="682625" y="1773238"/>
            <a:ext cx="777716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zh-TW" sz="2800" dirty="0" smtClean="0"/>
              <a:t>Arduino </a:t>
            </a:r>
            <a:r>
              <a:rPr lang="zh-TW" altLang="zh-TW" sz="2800" dirty="0" smtClean="0"/>
              <a:t>的</a:t>
            </a:r>
            <a:r>
              <a:rPr lang="zh-TW" altLang="zh-TW" sz="2800" dirty="0"/>
              <a:t>官網</a:t>
            </a:r>
            <a:r>
              <a:rPr lang="zh-TW" altLang="zh-TW" sz="2800" dirty="0" smtClean="0"/>
              <a:t>：</a:t>
            </a:r>
            <a:r>
              <a:rPr lang="en-US" altLang="zh-TW" sz="2800" u="sng" dirty="0">
                <a:hlinkClick r:id="rId3"/>
              </a:rPr>
              <a:t>https://www.arduino.cc</a:t>
            </a:r>
            <a:r>
              <a:rPr lang="en-US" altLang="zh-TW" sz="2800" u="sng" dirty="0" smtClean="0">
                <a:hlinkClick r:id="rId3"/>
              </a:rPr>
              <a:t>/</a:t>
            </a:r>
            <a:endParaRPr lang="en-US" altLang="zh-TW" sz="2800" u="sng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zh-TW" altLang="en-US" sz="2800" u="sng" dirty="0">
                <a:latin typeface="+mj-lt"/>
              </a:rPr>
              <a:t>下載</a:t>
            </a:r>
            <a:r>
              <a:rPr lang="zh-TW" altLang="en-US" sz="2800" u="sng" dirty="0" smtClean="0">
                <a:latin typeface="+mj-lt"/>
              </a:rPr>
              <a:t>網站</a:t>
            </a:r>
            <a:r>
              <a:rPr lang="en-US" altLang="zh-TW" sz="2800" u="sng" dirty="0">
                <a:latin typeface="+mj-lt"/>
                <a:hlinkClick r:id="rId4"/>
              </a:rPr>
              <a:t>https://</a:t>
            </a:r>
            <a:r>
              <a:rPr lang="en-US" altLang="zh-TW" sz="2800" u="sng" dirty="0" smtClean="0">
                <a:latin typeface="+mj-lt"/>
                <a:hlinkClick r:id="rId4"/>
              </a:rPr>
              <a:t>www.arduino.cc/en/Main/Software</a:t>
            </a:r>
            <a:endParaRPr lang="en-US" altLang="zh-TW" sz="2800" u="sng" dirty="0" smtClean="0">
              <a:latin typeface="+mj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zh-TW" altLang="en-US" sz="2600" dirty="0" smtClean="0">
                <a:latin typeface="+mj-lt"/>
              </a:rPr>
              <a:t>壓縮</a:t>
            </a:r>
            <a:r>
              <a:rPr lang="zh-TW" altLang="en-US" sz="2600" dirty="0">
                <a:latin typeface="+mj-lt"/>
              </a:rPr>
              <a:t>軟體</a:t>
            </a:r>
            <a:r>
              <a:rPr lang="en-US" altLang="zh-TW" sz="2600" dirty="0">
                <a:latin typeface="+mj-lt"/>
              </a:rPr>
              <a:t>WinRAR</a:t>
            </a:r>
            <a:r>
              <a:rPr lang="zh-TW" altLang="en-US" sz="2600" dirty="0">
                <a:latin typeface="+mj-lt"/>
              </a:rPr>
              <a:t>請到：</a:t>
            </a:r>
            <a:r>
              <a:rPr lang="en-US" altLang="zh-TW" sz="2600" dirty="0">
                <a:latin typeface="+mj-lt"/>
              </a:rPr>
              <a:t>https://briian.com/5480/winrar.html</a:t>
            </a:r>
            <a:endParaRPr lang="zh-TW" altLang="en-US" sz="2600" dirty="0" smtClean="0">
              <a:latin typeface="+mj-lt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CE10A86-5B3F-454D-92AF-08F69C72444F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107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0179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A291334-BE25-4777-A829-17E949E912C6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軟體下載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509" name="Rectangle 126"/>
          <p:cNvSpPr>
            <a:spLocks noChangeArrowheads="1"/>
          </p:cNvSpPr>
          <p:nvPr/>
        </p:nvSpPr>
        <p:spPr bwMode="auto">
          <a:xfrm>
            <a:off x="684212" y="1341438"/>
            <a:ext cx="8136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zh-TW" sz="2800" dirty="0">
                <a:latin typeface="標楷體" pitchFamily="65" charset="-120"/>
              </a:rPr>
              <a:t>https://www.arduino.cc/en/Main/Software</a:t>
            </a:r>
            <a:endParaRPr lang="zh-TW" altLang="en-US" sz="2600" dirty="0" smtClean="0"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97" y="1988840"/>
            <a:ext cx="8305774" cy="466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找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1.6.7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版本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1209" name="矩形 9"/>
          <p:cNvSpPr>
            <a:spLocks noChangeArrowheads="1"/>
          </p:cNvSpPr>
          <p:nvPr/>
        </p:nvSpPr>
        <p:spPr bwMode="auto">
          <a:xfrm>
            <a:off x="611560" y="1416033"/>
            <a:ext cx="73952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dirty="0">
                <a:latin typeface="Arial" charset="0"/>
                <a:ea typeface="新細明體" pitchFamily="18" charset="-120"/>
              </a:rPr>
              <a:t>https://www.arduino.cc/en/Main/OldSoftwareReleases#previous</a:t>
            </a:r>
            <a:endParaRPr lang="zh-TW" altLang="en-US" sz="2000" dirty="0">
              <a:latin typeface="Arial" charset="0"/>
              <a:ea typeface="新細明體" pitchFamily="18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21" y="2060848"/>
            <a:ext cx="7866066" cy="442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解開壓縮檔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2890"/>
            <a:ext cx="8712584" cy="48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83154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組裝零件一覽</a:t>
            </a:r>
            <a:r>
              <a:rPr lang="en-US" altLang="zh-TW" b="1" dirty="0" smtClean="0">
                <a:solidFill>
                  <a:srgbClr val="E56700"/>
                </a:solidFill>
              </a:rPr>
              <a:t>(3/6)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4339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8DFAC82-7135-41B2-8F95-3EB1D94E2F0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4340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F85BB0A-2084-4583-9831-9D5251635691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3398081" y="1340768"/>
            <a:ext cx="11849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新細明體" pitchFamily="18" charset="-120"/>
                <a:cs typeface="Times New Roman" pitchFamily="18" charset="0"/>
              </a:rPr>
              <a:t>(c). 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新細明體" pitchFamily="18" charset="-120"/>
                <a:cs typeface="Times New Roman" pitchFamily="18" charset="0"/>
              </a:rPr>
              <a:t>顯示模組</a:t>
            </a:r>
            <a:endParaRPr kumimoji="1" lang="zh-TW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13" name="圖片 12" descr="LCD2004I2C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03" y="1750320"/>
            <a:ext cx="6878754" cy="4973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解到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D:\arduino-1.6.7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507288" cy="478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83154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開啟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Arduino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5"/>
            <a:ext cx="8595216" cy="483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83154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007460" cy="506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42692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258622" cy="464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57200" y="4725144"/>
            <a:ext cx="68511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https://github.com/Ameba8195/Arduino/raw/master/release/package_realtek.com_ameba_index.json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148222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835696" y="1268760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 smtClean="0"/>
              <a:t>填入：</a:t>
            </a:r>
            <a:endParaRPr lang="zh-TW" altLang="en-US" sz="54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043608" y="2388656"/>
            <a:ext cx="68511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/>
              <a:t>https://github.com/Ameba8195/Arduino/raw/master/release/package_realtek.com_ameba_index.json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52018798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開啟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Board Manager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784976" cy="493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18798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開啟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Board Manager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0" y="1469430"/>
            <a:ext cx="8906694" cy="500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18798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拉到最下面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" y="1412776"/>
            <a:ext cx="9007462" cy="506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18798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r>
              <a:rPr lang="en-US" altLang="zh-TW" b="1" dirty="0"/>
              <a:t>Version 1.0.8 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4" y="1340768"/>
            <a:ext cx="8728940" cy="490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3923928" y="4281433"/>
            <a:ext cx="1522512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018798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" y="1390980"/>
            <a:ext cx="9046227" cy="508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4644008" y="4437112"/>
            <a:ext cx="761256" cy="5877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148222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組裝零件一覽</a:t>
            </a:r>
            <a:r>
              <a:rPr lang="en-US" altLang="zh-TW" b="1" dirty="0" smtClean="0">
                <a:solidFill>
                  <a:srgbClr val="E56700"/>
                </a:solidFill>
              </a:rPr>
              <a:t>(4/6)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5363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E2EB9E7-09B3-4CA3-B5A7-891C46220937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5364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E9719D-5F78-42C8-AC0E-FC922CEB716A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5380" name="Picture 20" descr="DS1307 I2C RT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668" y="1655722"/>
            <a:ext cx="5971952" cy="503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3275856" y="1391299"/>
            <a:ext cx="18293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新細明體" pitchFamily="18" charset="-120"/>
                <a:cs typeface="Times New Roman" pitchFamily="18" charset="0"/>
              </a:rPr>
              <a:t>(d). DS1307 I2C RTC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新細明體" pitchFamily="18" charset="-120"/>
                <a:cs typeface="Times New Roman" pitchFamily="18" charset="0"/>
              </a:rPr>
              <a:t>組</a:t>
            </a:r>
            <a:r>
              <a:rPr kumimoji="1" lang="zh-TW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</a:rPr>
              <a:t> </a:t>
            </a:r>
            <a:endParaRPr kumimoji="1" lang="zh-TW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開發版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安裝完成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8820472" cy="495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3923928" y="4293096"/>
            <a:ext cx="1481336" cy="5877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101486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6871"/>
            <a:ext cx="8694650" cy="488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2123728" y="2996952"/>
            <a:ext cx="1481336" cy="5877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148222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5" y="1374863"/>
            <a:ext cx="8904729" cy="500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向右箭號 1"/>
          <p:cNvSpPr/>
          <p:nvPr/>
        </p:nvSpPr>
        <p:spPr>
          <a:xfrm rot="11546158">
            <a:off x="2339752" y="3284984"/>
            <a:ext cx="194421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590800" y="4149080"/>
            <a:ext cx="454483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4000" dirty="0" smtClean="0">
                <a:latin typeface="+mn-ea"/>
                <a:ea typeface="+mn-ea"/>
              </a:rPr>
              <a:t>COPY</a:t>
            </a:r>
            <a:r>
              <a:rPr lang="zh-TW" altLang="en-US" sz="4000" dirty="0" smtClean="0">
                <a:latin typeface="+mn-ea"/>
                <a:ea typeface="+mn-ea"/>
              </a:rPr>
              <a:t> </a:t>
            </a:r>
            <a:r>
              <a:rPr lang="en-US" altLang="zh-TW" sz="4000" dirty="0" smtClean="0">
                <a:latin typeface="+mn-ea"/>
                <a:ea typeface="+mn-ea"/>
              </a:rPr>
              <a:t>(</a:t>
            </a:r>
            <a:r>
              <a:rPr lang="zh-TW" altLang="en-US" sz="4000" dirty="0" smtClean="0">
                <a:latin typeface="+mn-ea"/>
                <a:ea typeface="+mn-ea"/>
              </a:rPr>
              <a:t>複製、貼上</a:t>
            </a:r>
            <a:r>
              <a:rPr lang="en-US" altLang="zh-TW" sz="4000" dirty="0" smtClean="0">
                <a:latin typeface="+mn-ea"/>
                <a:ea typeface="+mn-ea"/>
              </a:rPr>
              <a:t>)</a:t>
            </a:r>
            <a:endParaRPr lang="zh-TW" altLang="en-US" sz="4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2389231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切換函式庫目錄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8" y="1569032"/>
            <a:ext cx="8387192" cy="471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454022" y="3212976"/>
            <a:ext cx="1669706" cy="5877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389231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切換函式庫目錄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0" y="1268760"/>
            <a:ext cx="8857016" cy="497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2044214" y="1988840"/>
            <a:ext cx="5264089" cy="7920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389231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切換函式庫目錄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0662"/>
            <a:ext cx="886893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2195736" y="2384884"/>
            <a:ext cx="5264089" cy="7920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575522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切換函式庫目錄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84079"/>
            <a:ext cx="8640960" cy="485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179512" y="3429000"/>
            <a:ext cx="8507287" cy="14401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 smtClean="0">
                <a:solidFill>
                  <a:srgbClr val="FF0000"/>
                </a:solidFill>
                <a:latin typeface="+mn-ea"/>
              </a:rPr>
              <a:t>C:\Users\user\Documents\Ameba</a:t>
            </a:r>
            <a:endParaRPr lang="zh-TW" altLang="en-US" sz="48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575522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選擇開發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版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2" y="1556792"/>
            <a:ext cx="8545758" cy="480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1187624" y="2492896"/>
            <a:ext cx="4824536" cy="100811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575522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461517" y="6242859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選擇</a:t>
            </a:r>
            <a:r>
              <a:rPr lang="en-US" altLang="zh-TW" b="1" dirty="0" err="1" smtClean="0">
                <a:solidFill>
                  <a:schemeClr val="accent5">
                    <a:lumMod val="50000"/>
                  </a:schemeClr>
                </a:solidFill>
              </a:rPr>
              <a:t>Amaba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版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4" y="1502857"/>
            <a:ext cx="8660356" cy="486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3446178" y="5646232"/>
            <a:ext cx="2232248" cy="8546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217322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檢核開發版正確否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6" y="1340768"/>
            <a:ext cx="8454817" cy="475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971600" y="2204864"/>
            <a:ext cx="2232248" cy="8546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217322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組裝零件一覽</a:t>
            </a:r>
            <a:r>
              <a:rPr lang="en-US" altLang="zh-TW" b="1" dirty="0" smtClean="0">
                <a:solidFill>
                  <a:srgbClr val="E56700"/>
                </a:solidFill>
              </a:rPr>
              <a:t>(5/6)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5363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E2EB9E7-09B3-4CA3-B5A7-891C46220937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5364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E9719D-5F78-42C8-AC0E-FC922CEB716A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3275856" y="1391299"/>
            <a:ext cx="9541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新細明體" pitchFamily="18" charset="-120"/>
                <a:cs typeface="Times New Roman" pitchFamily="18" charset="0"/>
              </a:rPr>
              <a:t>(e). DHT22</a:t>
            </a:r>
            <a:endParaRPr kumimoji="1" lang="zh-TW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288771" name="Picture 3" descr="D:\永忠研究\開課\物聯網人才培訓計劃\空污偵測之空氣盒子產品開發實務研習會\fig\DHT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93838"/>
            <a:ext cx="4789512" cy="478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39232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切換通訊埠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55" y="1526910"/>
            <a:ext cx="8634290" cy="485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1115616" y="2492896"/>
            <a:ext cx="2232248" cy="8546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217322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安裝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函式庫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檢核通訊埠正確否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7754566" cy="435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1115616" y="2780928"/>
            <a:ext cx="2232248" cy="8546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217322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2C3411C-9092-465A-8C4D-247E963927A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D35B6F-9E0B-4E83-AC40-D5B4E69F5A4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完成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Ameba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開發環境</a:t>
            </a:r>
            <a:endParaRPr lang="en-US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82" y="1649797"/>
            <a:ext cx="8122218" cy="456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6084168" y="1412776"/>
            <a:ext cx="2232248" cy="8546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907704" y="3933056"/>
            <a:ext cx="571229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+mn-ea"/>
                <a:ea typeface="+mn-ea"/>
              </a:rPr>
              <a:t>請關閉程式後重開程式</a:t>
            </a:r>
            <a:endParaRPr lang="zh-TW" altLang="en-US" sz="4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5217322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2893FC4-6197-43AE-9E2E-DFC9AE70A91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222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41F51B7-98D3-4E2F-9500-91BCD59AED60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en-US" altLang="zh-TW" smtClean="0"/>
              <a:t>Arduino</a:t>
            </a:r>
            <a:r>
              <a:rPr lang="zh-TW" altLang="en-US" smtClean="0"/>
              <a:t>語法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fld id="{F33446AE-D256-456C-8F0F-4AD83A4D2983}" type="slidenum">
              <a:rPr kumimoji="0" lang="en-US" altLang="ja-JP" sz="1200" smtClean="0">
                <a:latin typeface="Arial" charset="0"/>
                <a:ea typeface="新細明體" pitchFamily="18" charset="-120"/>
              </a:rPr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134</a:t>
            </a:fld>
            <a:endParaRPr kumimoji="0" lang="en-US" altLang="ja-JP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325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latin typeface="標楷體" pitchFamily="65" charset="-120"/>
              </a:rPr>
              <a:t>Arduino</a:t>
            </a:r>
            <a:r>
              <a:rPr lang="zh-TW" altLang="zh-TW" smtClean="0">
                <a:latin typeface="標楷體" pitchFamily="65" charset="-120"/>
              </a:rPr>
              <a:t>程式的基本架構</a:t>
            </a:r>
            <a:endParaRPr lang="zh-TW" altLang="en-US" smtClean="0">
              <a:latin typeface="標楷體" pitchFamily="65" charset="-120"/>
            </a:endParaRPr>
          </a:p>
        </p:txBody>
      </p:sp>
      <p:sp>
        <p:nvSpPr>
          <p:cNvPr id="53252" name="內容版面配置區 2"/>
          <p:cNvSpPr>
            <a:spLocks noGrp="1"/>
          </p:cNvSpPr>
          <p:nvPr>
            <p:ph idx="1"/>
          </p:nvPr>
        </p:nvSpPr>
        <p:spPr>
          <a:xfrm>
            <a:off x="1403350" y="1628775"/>
            <a:ext cx="2995613" cy="420528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TW" b="1" smtClean="0">
                <a:latin typeface="標楷體" pitchFamily="65" charset="-120"/>
              </a:rPr>
              <a:t>Setup()</a:t>
            </a:r>
            <a:r>
              <a:rPr lang="zh-TW" altLang="zh-TW" b="1" smtClean="0">
                <a:latin typeface="標楷體" pitchFamily="65" charset="-120"/>
              </a:rPr>
              <a:t>函數</a:t>
            </a:r>
            <a:endParaRPr lang="zh-TW" altLang="zh-TW" smtClean="0">
              <a:latin typeface="標楷體" pitchFamily="65" charset="-120"/>
            </a:endParaRPr>
          </a:p>
          <a:p>
            <a:pPr>
              <a:buFontTx/>
              <a:buNone/>
            </a:pPr>
            <a:r>
              <a:rPr lang="zh-TW" altLang="zh-TW" b="1" smtClean="0">
                <a:latin typeface="標楷體" pitchFamily="65" charset="-120"/>
              </a:rPr>
              <a:t>語法：</a:t>
            </a:r>
            <a:endParaRPr lang="zh-TW" altLang="zh-TW" smtClean="0">
              <a:latin typeface="標楷體" pitchFamily="65" charset="-120"/>
            </a:endParaRPr>
          </a:p>
          <a:p>
            <a:pPr>
              <a:buFontTx/>
              <a:buNone/>
            </a:pPr>
            <a:r>
              <a:rPr lang="en-US" altLang="zh-TW" b="1" smtClean="0">
                <a:latin typeface="標楷體" pitchFamily="65" charset="-120"/>
              </a:rPr>
              <a:t>void setup()</a:t>
            </a:r>
            <a:endParaRPr lang="zh-TW" altLang="zh-TW" smtClean="0">
              <a:latin typeface="標楷體" pitchFamily="65" charset="-120"/>
            </a:endParaRPr>
          </a:p>
          <a:p>
            <a:pPr>
              <a:buFontTx/>
              <a:buNone/>
            </a:pPr>
            <a:r>
              <a:rPr lang="en-US" altLang="zh-TW" b="1" smtClean="0">
                <a:latin typeface="標楷體" pitchFamily="65" charset="-120"/>
              </a:rPr>
              <a:t>{</a:t>
            </a:r>
            <a:endParaRPr lang="zh-TW" altLang="zh-TW" smtClean="0">
              <a:latin typeface="標楷體" pitchFamily="65" charset="-120"/>
            </a:endParaRPr>
          </a:p>
          <a:p>
            <a:pPr>
              <a:buFontTx/>
              <a:buNone/>
            </a:pPr>
            <a:r>
              <a:rPr lang="en-US" altLang="zh-TW" b="1" smtClean="0">
                <a:latin typeface="標楷體" pitchFamily="65" charset="-120"/>
              </a:rPr>
              <a:t> </a:t>
            </a:r>
            <a:endParaRPr lang="zh-TW" altLang="zh-TW" smtClean="0">
              <a:latin typeface="標楷體" pitchFamily="65" charset="-120"/>
            </a:endParaRPr>
          </a:p>
          <a:p>
            <a:pPr>
              <a:buFontTx/>
              <a:buNone/>
            </a:pPr>
            <a:r>
              <a:rPr lang="en-US" altLang="zh-TW" b="1" smtClean="0">
                <a:latin typeface="標楷體" pitchFamily="65" charset="-120"/>
              </a:rPr>
              <a:t>}</a:t>
            </a:r>
            <a:endParaRPr lang="zh-TW" altLang="zh-TW" smtClean="0">
              <a:latin typeface="標楷體" pitchFamily="65" charset="-120"/>
            </a:endParaRPr>
          </a:p>
          <a:p>
            <a:endParaRPr lang="zh-TW" altLang="en-US" smtClean="0">
              <a:latin typeface="標楷體" pitchFamily="65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4787900" y="2276475"/>
            <a:ext cx="2995613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3200" b="1" dirty="0"/>
              <a:t>Loop()</a:t>
            </a:r>
            <a:r>
              <a:rPr lang="zh-TW" altLang="zh-TW" sz="3200" b="1" dirty="0"/>
              <a:t>函數</a:t>
            </a:r>
            <a:endParaRPr lang="zh-TW" altLang="zh-TW" sz="3200" dirty="0"/>
          </a:p>
          <a:p>
            <a:pPr>
              <a:defRPr/>
            </a:pPr>
            <a:r>
              <a:rPr lang="zh-TW" altLang="zh-TW" sz="3200" b="1" dirty="0"/>
              <a:t>語法：</a:t>
            </a:r>
            <a:endParaRPr lang="zh-TW" altLang="zh-TW" sz="3200" dirty="0"/>
          </a:p>
          <a:p>
            <a:pPr>
              <a:defRPr/>
            </a:pPr>
            <a:r>
              <a:rPr lang="en-US" altLang="zh-TW" sz="3200" b="1" dirty="0"/>
              <a:t>void loop()</a:t>
            </a:r>
            <a:endParaRPr lang="zh-TW" altLang="zh-TW" sz="3200" dirty="0"/>
          </a:p>
          <a:p>
            <a:pPr>
              <a:defRPr/>
            </a:pPr>
            <a:r>
              <a:rPr lang="en-US" altLang="zh-TW" sz="3200" b="1" dirty="0"/>
              <a:t>{</a:t>
            </a:r>
            <a:endParaRPr lang="zh-TW" altLang="zh-TW" sz="3200" dirty="0"/>
          </a:p>
          <a:p>
            <a:pPr>
              <a:defRPr/>
            </a:pPr>
            <a:r>
              <a:rPr lang="en-US" altLang="zh-TW" sz="3200" b="1" dirty="0"/>
              <a:t> </a:t>
            </a:r>
            <a:endParaRPr lang="zh-TW" altLang="zh-TW" sz="3200" dirty="0"/>
          </a:p>
          <a:p>
            <a:pPr>
              <a:defRPr/>
            </a:pPr>
            <a:r>
              <a:rPr lang="en-US" altLang="zh-TW" sz="3200" b="1" dirty="0"/>
              <a:t>}</a:t>
            </a:r>
            <a:endParaRPr lang="zh-TW" altLang="zh-TW" sz="3200" dirty="0"/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zh-TW" altLang="en-US" sz="3200" kern="0" dirty="0">
              <a:latin typeface="+mn-lt"/>
              <a:ea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fld id="{8DBF4DA0-0075-417B-8D9D-66C38750EA32}" type="slidenum">
              <a:rPr kumimoji="0" lang="en-US" altLang="ja-JP" sz="1200" smtClean="0">
                <a:latin typeface="Arial" charset="0"/>
                <a:ea typeface="新細明體" pitchFamily="18" charset="-120"/>
              </a:rPr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135</a:t>
            </a:fld>
            <a:endParaRPr kumimoji="0" lang="en-US" altLang="ja-JP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427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mtClean="0">
                <a:latin typeface="標楷體" pitchFamily="65" charset="-120"/>
              </a:rPr>
              <a:t>程式的基本控制結構</a:t>
            </a:r>
            <a:endParaRPr lang="zh-TW" altLang="en-US" smtClean="0">
              <a:latin typeface="標楷體" pitchFamily="65" charset="-120"/>
            </a:endParaRPr>
          </a:p>
        </p:txBody>
      </p:sp>
      <p:sp>
        <p:nvSpPr>
          <p:cNvPr id="54276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mtClean="0">
                <a:latin typeface="標楷體" pitchFamily="65" charset="-120"/>
              </a:rPr>
              <a:t>循序結構</a:t>
            </a:r>
            <a:r>
              <a:rPr lang="en-US" altLang="zh-TW" smtClean="0">
                <a:latin typeface="標楷體" pitchFamily="65" charset="-120"/>
              </a:rPr>
              <a:t>(Sequence)</a:t>
            </a:r>
          </a:p>
          <a:p>
            <a:pPr>
              <a:buFontTx/>
              <a:buNone/>
            </a:pPr>
            <a:endParaRPr lang="en-US" altLang="zh-TW" smtClean="0">
              <a:latin typeface="標楷體" pitchFamily="65" charset="-120"/>
            </a:endParaRPr>
          </a:p>
          <a:p>
            <a:pPr>
              <a:buFontTx/>
              <a:buNone/>
            </a:pPr>
            <a:endParaRPr lang="zh-TW" altLang="zh-TW" smtClean="0">
              <a:latin typeface="標楷體" pitchFamily="65" charset="-120"/>
            </a:endParaRPr>
          </a:p>
          <a:p>
            <a:r>
              <a:rPr lang="zh-TW" altLang="zh-TW" smtClean="0">
                <a:latin typeface="標楷體" pitchFamily="65" charset="-120"/>
              </a:rPr>
              <a:t>選擇結構</a:t>
            </a:r>
            <a:r>
              <a:rPr lang="en-US" altLang="zh-TW" smtClean="0">
                <a:latin typeface="標楷體" pitchFamily="65" charset="-120"/>
              </a:rPr>
              <a:t>(Selection)</a:t>
            </a:r>
          </a:p>
          <a:p>
            <a:pPr>
              <a:buFontTx/>
              <a:buNone/>
            </a:pPr>
            <a:endParaRPr lang="en-US" altLang="zh-TW" smtClean="0">
              <a:latin typeface="標楷體" pitchFamily="65" charset="-120"/>
            </a:endParaRPr>
          </a:p>
          <a:p>
            <a:pPr>
              <a:buFontTx/>
              <a:buNone/>
            </a:pPr>
            <a:endParaRPr lang="zh-TW" altLang="zh-TW" smtClean="0">
              <a:latin typeface="標楷體" pitchFamily="65" charset="-120"/>
            </a:endParaRPr>
          </a:p>
          <a:p>
            <a:r>
              <a:rPr lang="zh-TW" altLang="zh-TW" smtClean="0">
                <a:latin typeface="標楷體" pitchFamily="65" charset="-120"/>
              </a:rPr>
              <a:t>重複結構</a:t>
            </a:r>
            <a:r>
              <a:rPr lang="en-US" altLang="zh-TW" smtClean="0">
                <a:latin typeface="標楷體" pitchFamily="65" charset="-120"/>
              </a:rPr>
              <a:t>(Iteration)</a:t>
            </a:r>
            <a:endParaRPr lang="zh-TW" altLang="zh-TW" smtClean="0">
              <a:latin typeface="標楷體" pitchFamily="65" charset="-120"/>
            </a:endParaRPr>
          </a:p>
          <a:p>
            <a:pPr>
              <a:buFontTx/>
              <a:buNone/>
            </a:pPr>
            <a:endParaRPr lang="zh-TW" altLang="en-US" smtClean="0">
              <a:latin typeface="標楷體" pitchFamily="65" charset="-120"/>
            </a:endParaRPr>
          </a:p>
        </p:txBody>
      </p:sp>
      <p:pic>
        <p:nvPicPr>
          <p:cNvPr id="54277" name="圖片 4" descr="vb_select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42596" r="76833"/>
          <a:stretch>
            <a:fillRect/>
          </a:stretch>
        </p:blipFill>
        <p:spPr bwMode="auto">
          <a:xfrm>
            <a:off x="5651500" y="2276475"/>
            <a:ext cx="1363663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圖片 3" descr="vb_select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42596" r="76833"/>
          <a:stretch>
            <a:fillRect/>
          </a:stretch>
        </p:blipFill>
        <p:spPr bwMode="auto">
          <a:xfrm>
            <a:off x="5651500" y="1773238"/>
            <a:ext cx="1363663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圖片 5" descr="vb_select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8" t="42596" r="39566"/>
          <a:stretch>
            <a:fillRect/>
          </a:stretch>
        </p:blipFill>
        <p:spPr bwMode="auto">
          <a:xfrm>
            <a:off x="5651500" y="3357563"/>
            <a:ext cx="1428750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圖片 6" descr="vb_select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3" t="42596" r="5609"/>
          <a:stretch>
            <a:fillRect/>
          </a:stretch>
        </p:blipFill>
        <p:spPr bwMode="auto">
          <a:xfrm>
            <a:off x="7308850" y="4724400"/>
            <a:ext cx="14859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fld id="{55D88C24-4547-4592-A4FE-2CDCA7C83D62}" type="slidenum">
              <a:rPr kumimoji="0" lang="en-US" altLang="ja-JP" sz="1200" smtClean="0">
                <a:latin typeface="Arial" charset="0"/>
                <a:ea typeface="新細明體" pitchFamily="18" charset="-120"/>
              </a:rPr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136</a:t>
            </a:fld>
            <a:endParaRPr kumimoji="0" lang="en-US" altLang="ja-JP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529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mtClean="0">
                <a:latin typeface="標楷體" pitchFamily="65" charset="-120"/>
              </a:rPr>
              <a:t>什麼是選擇結構</a:t>
            </a:r>
            <a:endParaRPr lang="zh-TW" altLang="en-US" smtClean="0">
              <a:latin typeface="標楷體" pitchFamily="65" charset="-120"/>
            </a:endParaRPr>
          </a:p>
        </p:txBody>
      </p:sp>
      <p:sp>
        <p:nvSpPr>
          <p:cNvPr id="55300" name="Rectangle 1"/>
          <p:cNvSpPr>
            <a:spLocks noChangeArrowheads="1"/>
          </p:cNvSpPr>
          <p:nvPr/>
        </p:nvSpPr>
        <p:spPr bwMode="auto">
          <a:xfrm>
            <a:off x="1476375" y="1658938"/>
            <a:ext cx="5903913" cy="4524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>
                <a:latin typeface="Calibri" pitchFamily="34" charset="0"/>
                <a:ea typeface="新細明體" pitchFamily="18" charset="-120"/>
                <a:cs typeface="Times New Roman" pitchFamily="18" charset="0"/>
              </a:rPr>
              <a:t>Arduino</a:t>
            </a:r>
            <a:r>
              <a:rPr lang="zh-TW" altLang="en-US" sz="3200"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的選擇結構語法：</a:t>
            </a:r>
            <a:endParaRPr lang="zh-TW" altLang="en-US" sz="2000">
              <a:latin typeface="Arial" charset="0"/>
              <a:ea typeface="新細明體" pitchFamily="18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b="1">
                <a:solidFill>
                  <a:srgbClr val="555555"/>
                </a:solidFill>
                <a:latin typeface="Calibri" pitchFamily="34" charset="0"/>
                <a:ea typeface="新細明體" pitchFamily="18" charset="-120"/>
                <a:cs typeface="細明體" pitchFamily="49" charset="-120"/>
              </a:rPr>
              <a:t>if ( </a:t>
            </a:r>
            <a:r>
              <a:rPr lang="zh-TW" altLang="en-US" sz="3200" b="1">
                <a:solidFill>
                  <a:srgbClr val="555555"/>
                </a:solidFill>
                <a:latin typeface="Calibri" pitchFamily="34" charset="0"/>
                <a:ea typeface="新細明體" pitchFamily="18" charset="-120"/>
                <a:cs typeface="細明體" pitchFamily="49" charset="-120"/>
              </a:rPr>
              <a:t>條件判斷式 </a:t>
            </a:r>
            <a:r>
              <a:rPr lang="en-US" altLang="zh-TW" sz="3200" b="1">
                <a:solidFill>
                  <a:srgbClr val="555555"/>
                </a:solidFill>
                <a:latin typeface="Calibri" pitchFamily="34" charset="0"/>
                <a:ea typeface="新細明體" pitchFamily="18" charset="-120"/>
                <a:cs typeface="細明體" pitchFamily="49" charset="-120"/>
              </a:rPr>
              <a:t>)</a:t>
            </a:r>
            <a:endParaRPr lang="en-US" altLang="zh-TW" sz="2000">
              <a:latin typeface="Arial" charset="0"/>
              <a:ea typeface="新細明體" pitchFamily="18" charset="-120"/>
              <a:cs typeface="細明體" pitchFamily="49" charset="-12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b="1">
                <a:solidFill>
                  <a:srgbClr val="555555"/>
                </a:solidFill>
                <a:latin typeface="Calibri" pitchFamily="34" charset="0"/>
                <a:ea typeface="新細明體" pitchFamily="18" charset="-120"/>
              </a:rPr>
              <a:t>{</a:t>
            </a:r>
            <a:endParaRPr lang="en-US" altLang="zh-TW" sz="2000">
              <a:latin typeface="Arial" charset="0"/>
              <a:ea typeface="新細明體" pitchFamily="18" charset="-12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b="1">
                <a:solidFill>
                  <a:srgbClr val="555555"/>
                </a:solidFill>
                <a:latin typeface="Calibri" pitchFamily="34" charset="0"/>
                <a:ea typeface="新細明體" pitchFamily="18" charset="-120"/>
              </a:rPr>
              <a:t>  // action A</a:t>
            </a:r>
            <a:endParaRPr lang="en-US" altLang="zh-TW" sz="2000">
              <a:latin typeface="Arial" charset="0"/>
              <a:ea typeface="新細明體" pitchFamily="18" charset="-12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b="1">
                <a:solidFill>
                  <a:srgbClr val="555555"/>
                </a:solidFill>
                <a:latin typeface="Calibri" pitchFamily="34" charset="0"/>
                <a:ea typeface="新細明體" pitchFamily="18" charset="-120"/>
              </a:rPr>
              <a:t>}</a:t>
            </a:r>
            <a:endParaRPr lang="en-US" altLang="zh-TW" sz="2000">
              <a:latin typeface="Arial" charset="0"/>
              <a:ea typeface="新細明體" pitchFamily="18" charset="-12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b="1">
                <a:solidFill>
                  <a:srgbClr val="555555"/>
                </a:solidFill>
                <a:latin typeface="Calibri" pitchFamily="34" charset="0"/>
                <a:ea typeface="新細明體" pitchFamily="18" charset="-120"/>
              </a:rPr>
              <a:t>else</a:t>
            </a:r>
            <a:endParaRPr lang="en-US" altLang="zh-TW" sz="2000">
              <a:latin typeface="Arial" charset="0"/>
              <a:ea typeface="新細明體" pitchFamily="18" charset="-12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b="1">
                <a:solidFill>
                  <a:srgbClr val="555555"/>
                </a:solidFill>
                <a:latin typeface="Calibri" pitchFamily="34" charset="0"/>
                <a:ea typeface="新細明體" pitchFamily="18" charset="-120"/>
              </a:rPr>
              <a:t>{</a:t>
            </a:r>
            <a:endParaRPr lang="en-US" altLang="zh-TW" sz="2000">
              <a:latin typeface="Arial" charset="0"/>
              <a:ea typeface="新細明體" pitchFamily="18" charset="-12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b="1">
                <a:solidFill>
                  <a:srgbClr val="555555"/>
                </a:solidFill>
                <a:latin typeface="Calibri" pitchFamily="34" charset="0"/>
                <a:ea typeface="新細明體" pitchFamily="18" charset="-120"/>
              </a:rPr>
              <a:t>  // action B</a:t>
            </a:r>
            <a:endParaRPr lang="en-US" altLang="zh-TW" sz="2000">
              <a:latin typeface="Arial" charset="0"/>
              <a:ea typeface="新細明體" pitchFamily="18" charset="-12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b="1">
                <a:solidFill>
                  <a:srgbClr val="555555"/>
                </a:solidFill>
                <a:latin typeface="Calibri" pitchFamily="34" charset="0"/>
                <a:ea typeface="新細明體" pitchFamily="18" charset="-120"/>
              </a:rPr>
              <a:t>}</a:t>
            </a:r>
            <a:endParaRPr lang="en-US" altLang="zh-TW" sz="4400"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fld id="{FBB8CA01-A986-4716-8E98-D18E6FA76295}" type="slidenum">
              <a:rPr kumimoji="0" lang="en-US" altLang="ja-JP" sz="1200" smtClean="0">
                <a:latin typeface="Arial" charset="0"/>
                <a:ea typeface="新細明體" pitchFamily="18" charset="-120"/>
              </a:rPr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137</a:t>
            </a:fld>
            <a:endParaRPr kumimoji="0" lang="en-US" altLang="ja-JP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632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mtClean="0">
                <a:latin typeface="標楷體" pitchFamily="65" charset="-120"/>
              </a:rPr>
              <a:t>什麼是變數</a:t>
            </a:r>
            <a:endParaRPr lang="zh-TW" altLang="en-US" smtClean="0">
              <a:latin typeface="標楷體" pitchFamily="65" charset="-120"/>
            </a:endParaRPr>
          </a:p>
        </p:txBody>
      </p:sp>
      <p:sp>
        <p:nvSpPr>
          <p:cNvPr id="5632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mtClean="0">
                <a:latin typeface="標楷體" pitchFamily="65" charset="-120"/>
              </a:rPr>
              <a:t>變數宣告語法：</a:t>
            </a:r>
          </a:p>
          <a:p>
            <a:pPr>
              <a:buFontTx/>
              <a:buNone/>
            </a:pPr>
            <a:r>
              <a:rPr lang="en-US" altLang="zh-TW" smtClean="0">
                <a:latin typeface="標楷體" pitchFamily="65" charset="-120"/>
              </a:rPr>
              <a:t>		</a:t>
            </a:r>
            <a:r>
              <a:rPr lang="zh-TW" altLang="zh-TW" smtClean="0">
                <a:latin typeface="標楷體" pitchFamily="65" charset="-120"/>
              </a:rPr>
              <a:t>資料型態 變數名稱</a:t>
            </a:r>
            <a:r>
              <a:rPr lang="en-US" altLang="zh-TW" smtClean="0">
                <a:latin typeface="標楷體" pitchFamily="65" charset="-120"/>
              </a:rPr>
              <a:t> ;</a:t>
            </a:r>
            <a:endParaRPr lang="zh-TW" altLang="zh-TW" smtClean="0">
              <a:latin typeface="標楷體" pitchFamily="65" charset="-120"/>
            </a:endParaRPr>
          </a:p>
          <a:p>
            <a:pPr>
              <a:buFontTx/>
              <a:buNone/>
            </a:pPr>
            <a:r>
              <a:rPr lang="en-US" altLang="zh-TW" smtClean="0">
                <a:latin typeface="標楷體" pitchFamily="65" charset="-120"/>
              </a:rPr>
              <a:t>		</a:t>
            </a:r>
            <a:r>
              <a:rPr lang="en-US" altLang="zh-TW" sz="2800" smtClean="0">
                <a:latin typeface="標楷體" pitchFamily="65" charset="-120"/>
              </a:rPr>
              <a:t>int  score ;</a:t>
            </a:r>
            <a:endParaRPr lang="zh-TW" altLang="zh-TW" sz="2800" smtClean="0">
              <a:latin typeface="標楷體" pitchFamily="65" charset="-120"/>
            </a:endParaRPr>
          </a:p>
          <a:p>
            <a:r>
              <a:rPr lang="zh-TW" altLang="en-US" smtClean="0">
                <a:latin typeface="標楷體" pitchFamily="65" charset="-120"/>
              </a:rPr>
              <a:t>變數的使用</a:t>
            </a:r>
            <a:endParaRPr lang="en-US" altLang="zh-TW" smtClean="0">
              <a:latin typeface="標楷體" pitchFamily="65" charset="-120"/>
            </a:endParaRPr>
          </a:p>
          <a:p>
            <a:pPr lvl="2"/>
            <a:r>
              <a:rPr lang="zh-TW" altLang="zh-TW" smtClean="0">
                <a:latin typeface="標楷體" pitchFamily="65" charset="-120"/>
              </a:rPr>
              <a:t>將資料指定給變數儲存起來</a:t>
            </a:r>
          </a:p>
          <a:p>
            <a:pPr>
              <a:buFontTx/>
              <a:buNone/>
            </a:pPr>
            <a:r>
              <a:rPr lang="en-US" altLang="zh-TW" smtClean="0">
                <a:latin typeface="標楷體" pitchFamily="65" charset="-120"/>
              </a:rPr>
              <a:t>			</a:t>
            </a:r>
            <a:r>
              <a:rPr lang="en-US" altLang="zh-TW" sz="2800" smtClean="0">
                <a:latin typeface="標楷體" pitchFamily="65" charset="-120"/>
              </a:rPr>
              <a:t>score = 90 ;</a:t>
            </a:r>
            <a:endParaRPr lang="en-US" altLang="zh-TW" smtClean="0">
              <a:latin typeface="標楷體" pitchFamily="65" charset="-120"/>
            </a:endParaRPr>
          </a:p>
          <a:p>
            <a:pPr lvl="2"/>
            <a:r>
              <a:rPr lang="zh-TW" altLang="zh-TW" smtClean="0">
                <a:latin typeface="標楷體" pitchFamily="65" charset="-120"/>
              </a:rPr>
              <a:t>將儲存在變數中的資料讀取出來應用</a:t>
            </a:r>
          </a:p>
          <a:p>
            <a:pPr>
              <a:buFontTx/>
              <a:buNone/>
            </a:pPr>
            <a:r>
              <a:rPr lang="en-US" altLang="zh-TW" smtClean="0">
                <a:latin typeface="標楷體" pitchFamily="65" charset="-120"/>
              </a:rPr>
              <a:t>			</a:t>
            </a:r>
            <a:r>
              <a:rPr lang="en-US" altLang="zh-TW" sz="2800" smtClean="0">
                <a:latin typeface="標楷體" pitchFamily="65" charset="-120"/>
              </a:rPr>
              <a:t>grade = score / 10 ;</a:t>
            </a:r>
            <a:endParaRPr lang="zh-TW" altLang="zh-TW" smtClean="0">
              <a:latin typeface="標楷體" pitchFamily="65" charset="-120"/>
            </a:endParaRPr>
          </a:p>
          <a:p>
            <a:endParaRPr lang="zh-TW" altLang="en-US" smtClean="0">
              <a:latin typeface="標楷體" pitchFamily="65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fld id="{0ACDCCCD-A470-411D-8373-849D161340F1}" type="slidenum">
              <a:rPr kumimoji="0" lang="en-US" altLang="ja-JP" sz="1200" smtClean="0">
                <a:latin typeface="Arial" charset="0"/>
                <a:ea typeface="新細明體" pitchFamily="18" charset="-120"/>
              </a:rPr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138</a:t>
            </a:fld>
            <a:endParaRPr kumimoji="0" lang="en-US" altLang="ja-JP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734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mtClean="0">
                <a:latin typeface="標楷體" pitchFamily="65" charset="-120"/>
              </a:rPr>
              <a:t>什麼是重複結構</a:t>
            </a:r>
            <a:r>
              <a:rPr lang="en-US" altLang="zh-TW" smtClean="0">
                <a:latin typeface="標楷體" pitchFamily="65" charset="-120"/>
              </a:rPr>
              <a:t>FOR</a:t>
            </a:r>
            <a:endParaRPr lang="zh-TW" altLang="en-US" smtClean="0">
              <a:latin typeface="標楷體" pitchFamily="65" charset="-120"/>
            </a:endParaRPr>
          </a:p>
        </p:txBody>
      </p:sp>
      <p:sp>
        <p:nvSpPr>
          <p:cNvPr id="5734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>
                <a:latin typeface="標楷體" pitchFamily="65" charset="-120"/>
              </a:rPr>
              <a:t>For</a:t>
            </a:r>
            <a:r>
              <a:rPr lang="zh-TW" altLang="zh-TW" smtClean="0">
                <a:latin typeface="標楷體" pitchFamily="65" charset="-120"/>
              </a:rPr>
              <a:t>重複結構的主要功能為重複執行一定次數撰寫在</a:t>
            </a:r>
            <a:r>
              <a:rPr lang="en-US" altLang="zh-TW" smtClean="0">
                <a:latin typeface="標楷體" pitchFamily="65" charset="-120"/>
              </a:rPr>
              <a:t>{ }</a:t>
            </a:r>
            <a:r>
              <a:rPr lang="zh-TW" altLang="zh-TW" smtClean="0">
                <a:latin typeface="標楷體" pitchFamily="65" charset="-120"/>
              </a:rPr>
              <a:t>中的程式碼，其中包含一個累加變數，用以累加計數次數及終止迴圈，</a:t>
            </a:r>
            <a:r>
              <a:rPr lang="en-US" altLang="zh-TW" smtClean="0">
                <a:latin typeface="標楷體" pitchFamily="65" charset="-120"/>
              </a:rPr>
              <a:t>For</a:t>
            </a:r>
            <a:r>
              <a:rPr lang="zh-TW" altLang="zh-TW" smtClean="0">
                <a:latin typeface="標楷體" pitchFamily="65" charset="-120"/>
              </a:rPr>
              <a:t>迴圈的語法及運作如下：</a:t>
            </a:r>
          </a:p>
          <a:p>
            <a:pPr>
              <a:buFontTx/>
              <a:buNone/>
            </a:pPr>
            <a:r>
              <a:rPr lang="en-US" altLang="zh-TW" b="1" smtClean="0">
                <a:latin typeface="標楷體" pitchFamily="65" charset="-120"/>
              </a:rPr>
              <a:t> </a:t>
            </a:r>
            <a:endParaRPr lang="zh-TW" altLang="zh-TW" smtClean="0">
              <a:latin typeface="標楷體" pitchFamily="65" charset="-120"/>
            </a:endParaRPr>
          </a:p>
          <a:p>
            <a:pPr>
              <a:buFontTx/>
              <a:buNone/>
            </a:pPr>
            <a:r>
              <a:rPr lang="en-US" altLang="zh-TW" sz="2800" b="1" smtClean="0">
                <a:latin typeface="標楷體" pitchFamily="65" charset="-120"/>
              </a:rPr>
              <a:t>	for</a:t>
            </a:r>
            <a:r>
              <a:rPr lang="en-US" altLang="zh-TW" sz="2800" smtClean="0">
                <a:latin typeface="標楷體" pitchFamily="65" charset="-120"/>
              </a:rPr>
              <a:t> (</a:t>
            </a:r>
            <a:r>
              <a:rPr lang="zh-TW" altLang="zh-TW" sz="2800" b="1" smtClean="0">
                <a:latin typeface="標楷體" pitchFamily="65" charset="-120"/>
              </a:rPr>
              <a:t>初始設定</a:t>
            </a:r>
            <a:r>
              <a:rPr lang="en-US" altLang="zh-TW" sz="2800" smtClean="0">
                <a:latin typeface="標楷體" pitchFamily="65" charset="-120"/>
              </a:rPr>
              <a:t>;</a:t>
            </a:r>
            <a:r>
              <a:rPr lang="en-US" altLang="zh-TW" sz="2800" b="1" smtClean="0">
                <a:latin typeface="標楷體" pitchFamily="65" charset="-120"/>
              </a:rPr>
              <a:t> </a:t>
            </a:r>
            <a:r>
              <a:rPr lang="zh-TW" altLang="zh-TW" sz="2800" b="1" smtClean="0">
                <a:latin typeface="標楷體" pitchFamily="65" charset="-120"/>
              </a:rPr>
              <a:t>繼續執行的條件</a:t>
            </a:r>
            <a:r>
              <a:rPr lang="en-US" altLang="zh-TW" sz="2800" smtClean="0">
                <a:latin typeface="標楷體" pitchFamily="65" charset="-120"/>
              </a:rPr>
              <a:t>;</a:t>
            </a:r>
            <a:r>
              <a:rPr lang="en-US" altLang="zh-TW" sz="2800" b="1" smtClean="0">
                <a:latin typeface="標楷體" pitchFamily="65" charset="-120"/>
              </a:rPr>
              <a:t> </a:t>
            </a:r>
            <a:r>
              <a:rPr lang="zh-TW" altLang="zh-TW" sz="2800" b="1" smtClean="0">
                <a:latin typeface="標楷體" pitchFamily="65" charset="-120"/>
              </a:rPr>
              <a:t>累加運算</a:t>
            </a:r>
            <a:r>
              <a:rPr lang="en-US" altLang="zh-TW" sz="2800" smtClean="0">
                <a:latin typeface="標楷體" pitchFamily="65" charset="-120"/>
              </a:rPr>
              <a:t>) </a:t>
            </a:r>
            <a:endParaRPr lang="zh-TW" altLang="zh-TW" sz="2800" smtClean="0">
              <a:latin typeface="標楷體" pitchFamily="65" charset="-120"/>
            </a:endParaRPr>
          </a:p>
          <a:p>
            <a:pPr>
              <a:buFontTx/>
              <a:buNone/>
            </a:pPr>
            <a:r>
              <a:rPr lang="en-US" altLang="zh-TW" sz="2800" smtClean="0">
                <a:latin typeface="標楷體" pitchFamily="65" charset="-120"/>
              </a:rPr>
              <a:t>	{ </a:t>
            </a:r>
            <a:endParaRPr lang="zh-TW" altLang="zh-TW" sz="2800" smtClean="0">
              <a:latin typeface="標楷體" pitchFamily="65" charset="-120"/>
            </a:endParaRPr>
          </a:p>
          <a:p>
            <a:pPr>
              <a:buFontTx/>
              <a:buNone/>
            </a:pPr>
            <a:r>
              <a:rPr lang="en-US" altLang="zh-TW" sz="2800" smtClean="0">
                <a:latin typeface="標楷體" pitchFamily="65" charset="-120"/>
              </a:rPr>
              <a:t>  		</a:t>
            </a:r>
            <a:r>
              <a:rPr lang="zh-TW" altLang="zh-TW" sz="2800" smtClean="0">
                <a:latin typeface="標楷體" pitchFamily="65" charset="-120"/>
              </a:rPr>
              <a:t>欲重複執行的程式碼</a:t>
            </a:r>
          </a:p>
          <a:p>
            <a:pPr>
              <a:buFontTx/>
              <a:buNone/>
            </a:pPr>
            <a:r>
              <a:rPr lang="en-US" altLang="zh-TW" sz="2800" smtClean="0">
                <a:latin typeface="標楷體" pitchFamily="65" charset="-120"/>
              </a:rPr>
              <a:t>	} </a:t>
            </a:r>
            <a:endParaRPr lang="zh-TW" altLang="zh-TW" sz="2800" smtClean="0">
              <a:latin typeface="標楷體" pitchFamily="65" charset="-120"/>
            </a:endParaRPr>
          </a:p>
          <a:p>
            <a:endParaRPr lang="zh-TW" altLang="en-US" smtClean="0">
              <a:latin typeface="標楷體" pitchFamily="65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fld id="{70345ECC-4C12-4B9A-BF8D-F23BA2A5AB27}" type="slidenum">
              <a:rPr kumimoji="0" lang="en-US" altLang="ja-JP" sz="1200" smtClean="0">
                <a:latin typeface="Arial" charset="0"/>
                <a:ea typeface="新細明體" pitchFamily="18" charset="-120"/>
              </a:rPr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139</a:t>
            </a:fld>
            <a:endParaRPr kumimoji="0" lang="en-US" altLang="ja-JP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837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mtClean="0">
                <a:latin typeface="標楷體" pitchFamily="65" charset="-120"/>
              </a:rPr>
              <a:t>重複結構</a:t>
            </a:r>
            <a:r>
              <a:rPr lang="en-US" altLang="zh-TW" smtClean="0">
                <a:latin typeface="標楷體" pitchFamily="65" charset="-120"/>
              </a:rPr>
              <a:t>FOR</a:t>
            </a:r>
            <a:endParaRPr lang="zh-TW" altLang="en-US" smtClean="0">
              <a:latin typeface="標楷體" pitchFamily="65" charset="-120"/>
            </a:endParaRPr>
          </a:p>
        </p:txBody>
      </p:sp>
      <p:sp>
        <p:nvSpPr>
          <p:cNvPr id="58372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5837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2000">
              <a:latin typeface="Arial" charset="0"/>
              <a:ea typeface="MS PGothic" pitchFamily="34" charset="-128"/>
            </a:endParaRPr>
          </a:p>
        </p:txBody>
      </p:sp>
      <p:grpSp>
        <p:nvGrpSpPr>
          <p:cNvPr id="58374" name="Group 3"/>
          <p:cNvGrpSpPr>
            <a:grpSpLocks noChangeAspect="1"/>
          </p:cNvGrpSpPr>
          <p:nvPr/>
        </p:nvGrpSpPr>
        <p:grpSpPr bwMode="auto">
          <a:xfrm>
            <a:off x="1835150" y="1557338"/>
            <a:ext cx="6515100" cy="4814887"/>
            <a:chOff x="1800" y="1530"/>
            <a:chExt cx="8280" cy="6120"/>
          </a:xfrm>
        </p:grpSpPr>
        <p:sp>
          <p:nvSpPr>
            <p:cNvPr id="58375" name="AutoShape 16"/>
            <p:cNvSpPr>
              <a:spLocks noChangeAspect="1" noChangeArrowheads="1" noTextEdit="1"/>
            </p:cNvSpPr>
            <p:nvPr/>
          </p:nvSpPr>
          <p:spPr bwMode="auto">
            <a:xfrm>
              <a:off x="1800" y="1530"/>
              <a:ext cx="8280" cy="6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376" name="AutoShape 15"/>
            <p:cNvSpPr>
              <a:spLocks noChangeArrowheads="1"/>
            </p:cNvSpPr>
            <p:nvPr/>
          </p:nvSpPr>
          <p:spPr bwMode="auto">
            <a:xfrm>
              <a:off x="3420" y="1710"/>
              <a:ext cx="2880" cy="540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變數</a:t>
              </a:r>
              <a:r>
                <a:rPr lang="en-US" altLang="zh-TW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i </a:t>
              </a:r>
              <a:r>
                <a:rPr lang="zh-TW" altLang="en-US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設定為</a:t>
              </a:r>
              <a:r>
                <a:rPr lang="en-US" altLang="zh-TW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1(</a:t>
              </a:r>
              <a:r>
                <a:rPr lang="zh-TW" altLang="en-US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起始值</a:t>
              </a:r>
              <a:r>
                <a:rPr lang="en-US" altLang="zh-TW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)</a:t>
              </a:r>
              <a:endParaRPr lang="en-US" altLang="zh-TW" sz="2000">
                <a:latin typeface="Arial" charset="0"/>
                <a:ea typeface="新細明體" pitchFamily="18" charset="-120"/>
                <a:cs typeface="Times New Roman" pitchFamily="18" charset="0"/>
              </a:endParaRPr>
            </a:p>
          </p:txBody>
        </p:sp>
        <p:sp>
          <p:nvSpPr>
            <p:cNvPr id="58377" name="AutoShape 14"/>
            <p:cNvSpPr>
              <a:spLocks noChangeArrowheads="1"/>
            </p:cNvSpPr>
            <p:nvPr/>
          </p:nvSpPr>
          <p:spPr bwMode="auto">
            <a:xfrm>
              <a:off x="3240" y="2610"/>
              <a:ext cx="3240" cy="720"/>
            </a:xfrm>
            <a:prstGeom prst="flowChartDecision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i &lt;= 5(</a:t>
              </a:r>
              <a:r>
                <a:rPr lang="zh-TW" altLang="en-US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終止值</a:t>
              </a:r>
              <a:r>
                <a:rPr lang="en-US" altLang="zh-TW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)</a:t>
              </a:r>
              <a:endParaRPr lang="en-US" altLang="zh-TW" sz="2000">
                <a:latin typeface="Arial" charset="0"/>
                <a:ea typeface="新細明體" pitchFamily="18" charset="-120"/>
                <a:cs typeface="Times New Roman" pitchFamily="18" charset="0"/>
              </a:endParaRPr>
            </a:p>
          </p:txBody>
        </p:sp>
        <p:sp>
          <p:nvSpPr>
            <p:cNvPr id="58378" name="AutoShape 13"/>
            <p:cNvSpPr>
              <a:spLocks noChangeArrowheads="1"/>
            </p:cNvSpPr>
            <p:nvPr/>
          </p:nvSpPr>
          <p:spPr bwMode="auto">
            <a:xfrm>
              <a:off x="3074" y="3690"/>
              <a:ext cx="3583" cy="900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重複結構內的程式區段</a:t>
              </a:r>
              <a:endParaRPr lang="zh-TW" altLang="en-US" sz="900">
                <a:latin typeface="Arial" charset="0"/>
                <a:ea typeface="新細明體" pitchFamily="18" charset="-120"/>
                <a:cs typeface="Times New Roman" pitchFamily="18" charset="0"/>
              </a:endParaRP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( </a:t>
              </a:r>
              <a:r>
                <a:rPr lang="zh-TW" altLang="en-US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讓</a:t>
              </a:r>
              <a:r>
                <a:rPr lang="en-US" altLang="zh-TW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LED</a:t>
              </a:r>
              <a:r>
                <a:rPr lang="zh-TW" altLang="en-US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燈閃爍的程式 </a:t>
              </a:r>
              <a:r>
                <a:rPr lang="en-US" altLang="zh-TW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)</a:t>
              </a:r>
              <a:endParaRPr lang="en-US" altLang="zh-TW" sz="2000">
                <a:latin typeface="Arial" charset="0"/>
                <a:ea typeface="新細明體" pitchFamily="18" charset="-120"/>
                <a:cs typeface="Times New Roman" pitchFamily="18" charset="0"/>
              </a:endParaRPr>
            </a:p>
          </p:txBody>
        </p:sp>
        <p:sp>
          <p:nvSpPr>
            <p:cNvPr id="58379" name="AutoShape 12"/>
            <p:cNvSpPr>
              <a:spLocks noChangeArrowheads="1"/>
            </p:cNvSpPr>
            <p:nvPr/>
          </p:nvSpPr>
          <p:spPr bwMode="auto">
            <a:xfrm>
              <a:off x="3600" y="5130"/>
              <a:ext cx="2520" cy="540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i</a:t>
              </a:r>
              <a:r>
                <a:rPr lang="zh-TW" altLang="en-US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累加</a:t>
              </a:r>
              <a:r>
                <a:rPr lang="en-US" altLang="zh-TW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1(</a:t>
              </a:r>
              <a:r>
                <a:rPr lang="zh-TW" altLang="en-US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累加值</a:t>
              </a:r>
              <a:r>
                <a:rPr lang="en-US" altLang="zh-TW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)</a:t>
              </a:r>
              <a:endParaRPr lang="en-US" altLang="zh-TW" sz="2000">
                <a:latin typeface="Arial" charset="0"/>
                <a:ea typeface="新細明體" pitchFamily="18" charset="-120"/>
                <a:cs typeface="Times New Roman" pitchFamily="18" charset="0"/>
              </a:endParaRPr>
            </a:p>
          </p:txBody>
        </p:sp>
        <p:cxnSp>
          <p:nvCxnSpPr>
            <p:cNvPr id="58380" name="AutoShape 11"/>
            <p:cNvCxnSpPr>
              <a:cxnSpLocks noChangeShapeType="1"/>
            </p:cNvCxnSpPr>
            <p:nvPr/>
          </p:nvCxnSpPr>
          <p:spPr bwMode="auto">
            <a:xfrm>
              <a:off x="4860" y="2250"/>
              <a:ext cx="1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381" name="AutoShape 10"/>
            <p:cNvCxnSpPr>
              <a:cxnSpLocks noChangeShapeType="1"/>
            </p:cNvCxnSpPr>
            <p:nvPr/>
          </p:nvCxnSpPr>
          <p:spPr bwMode="auto">
            <a:xfrm>
              <a:off x="4860" y="3330"/>
              <a:ext cx="6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382" name="AutoShape 9"/>
            <p:cNvCxnSpPr>
              <a:cxnSpLocks noChangeShapeType="1"/>
            </p:cNvCxnSpPr>
            <p:nvPr/>
          </p:nvCxnSpPr>
          <p:spPr bwMode="auto">
            <a:xfrm flipH="1">
              <a:off x="4860" y="4590"/>
              <a:ext cx="6" cy="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383" name="AutoShape 8"/>
            <p:cNvCxnSpPr>
              <a:cxnSpLocks noChangeShapeType="1"/>
            </p:cNvCxnSpPr>
            <p:nvPr/>
          </p:nvCxnSpPr>
          <p:spPr bwMode="auto">
            <a:xfrm flipV="1">
              <a:off x="6120" y="2970"/>
              <a:ext cx="360" cy="2430"/>
            </a:xfrm>
            <a:prstGeom prst="bentConnector3">
              <a:avLst>
                <a:gd name="adj1" fmla="val 20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384" name="AutoShape 7"/>
            <p:cNvSpPr>
              <a:spLocks noChangeArrowheads="1"/>
            </p:cNvSpPr>
            <p:nvPr/>
          </p:nvSpPr>
          <p:spPr bwMode="auto">
            <a:xfrm>
              <a:off x="3600" y="6570"/>
              <a:ext cx="2520" cy="900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重複結構後的</a:t>
              </a:r>
              <a:endParaRPr lang="zh-TW" altLang="en-US" sz="900">
                <a:latin typeface="Arial" charset="0"/>
                <a:ea typeface="新細明體" pitchFamily="18" charset="-120"/>
                <a:cs typeface="Times New Roman" pitchFamily="18" charset="0"/>
              </a:endParaRP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程式敘述</a:t>
              </a:r>
              <a:endParaRPr lang="zh-TW" altLang="en-US" sz="2000">
                <a:latin typeface="Arial" charset="0"/>
                <a:ea typeface="新細明體" pitchFamily="18" charset="-120"/>
                <a:cs typeface="Times New Roman" pitchFamily="18" charset="0"/>
              </a:endParaRPr>
            </a:p>
          </p:txBody>
        </p:sp>
        <p:cxnSp>
          <p:nvCxnSpPr>
            <p:cNvPr id="58385" name="AutoShape 6"/>
            <p:cNvCxnSpPr>
              <a:cxnSpLocks noChangeShapeType="1"/>
            </p:cNvCxnSpPr>
            <p:nvPr/>
          </p:nvCxnSpPr>
          <p:spPr bwMode="auto">
            <a:xfrm rot="10800000" flipH="1" flipV="1">
              <a:off x="3240" y="2970"/>
              <a:ext cx="1620" cy="3600"/>
            </a:xfrm>
            <a:prstGeom prst="bentConnector4">
              <a:avLst>
                <a:gd name="adj1" fmla="val -22222"/>
                <a:gd name="adj2" fmla="val 89444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386" name="Text Box 5"/>
            <p:cNvSpPr txBox="1">
              <a:spLocks noChangeArrowheads="1"/>
            </p:cNvSpPr>
            <p:nvPr/>
          </p:nvSpPr>
          <p:spPr bwMode="auto">
            <a:xfrm>
              <a:off x="4328" y="3250"/>
              <a:ext cx="54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是</a:t>
              </a:r>
              <a:endParaRPr lang="zh-TW" altLang="en-US" sz="2000">
                <a:latin typeface="Arial" charset="0"/>
                <a:ea typeface="新細明體" pitchFamily="18" charset="-120"/>
                <a:cs typeface="Times New Roman" pitchFamily="18" charset="0"/>
              </a:endParaRPr>
            </a:p>
          </p:txBody>
        </p:sp>
        <p:sp>
          <p:nvSpPr>
            <p:cNvPr id="58387" name="Text Box 4"/>
            <p:cNvSpPr txBox="1">
              <a:spLocks noChangeArrowheads="1"/>
            </p:cNvSpPr>
            <p:nvPr/>
          </p:nvSpPr>
          <p:spPr bwMode="auto">
            <a:xfrm>
              <a:off x="3060" y="2430"/>
              <a:ext cx="54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否</a:t>
              </a:r>
              <a:endParaRPr lang="zh-TW" altLang="en-US" sz="2000">
                <a:latin typeface="Arial" charset="0"/>
                <a:ea typeface="新細明體" pitchFamily="18" charset="-12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組裝零件一覽</a:t>
            </a:r>
            <a:r>
              <a:rPr lang="en-US" altLang="zh-TW" b="1" dirty="0" smtClean="0">
                <a:solidFill>
                  <a:srgbClr val="E56700"/>
                </a:solidFill>
              </a:rPr>
              <a:t>(6/6)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6387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ED01B96-78AC-4471-BB45-22408C4D482F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6388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84FAFEB-DD8C-4DAE-99CC-C9D240802DBE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0" name="圖片 9" descr="小麵包板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76546"/>
            <a:ext cx="6480720" cy="492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 descr="單心線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432376" cy="4992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 descr="雙公杜邦線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98" y="1428166"/>
            <a:ext cx="6475311" cy="465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圖片 12" descr="C:\Users\user\AppData\Local\Microsoft\Windows\INetCache\Content.Word\一公一母杜邦線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52" y="1484784"/>
            <a:ext cx="6766048" cy="4760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圖片 13" descr="LED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1539890"/>
            <a:ext cx="5832648" cy="378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圖片 14" descr="C:\Users\user\AppData\Local\Microsoft\Windows\INetCache\Content.Word\220歐姆電阻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161" y="1680265"/>
            <a:ext cx="5350025" cy="415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片 15" descr="MICRO USB線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80" y="1398011"/>
            <a:ext cx="5350025" cy="458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圖片 16" descr="C:\Users\user\AppData\Local\Microsoft\Windows\INetCache\Content.Word\泡棉膠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776" y="1695748"/>
            <a:ext cx="5029200" cy="4158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fld id="{6249569A-70BC-4CCB-A4C7-75EC6E916FB6}" type="slidenum">
              <a:rPr kumimoji="0" lang="en-US" altLang="ja-JP" sz="1200" smtClean="0">
                <a:latin typeface="Arial" charset="0"/>
                <a:ea typeface="新細明體" pitchFamily="18" charset="-120"/>
              </a:rPr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140</a:t>
            </a:fld>
            <a:endParaRPr kumimoji="0" lang="en-US" altLang="ja-JP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939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mtClean="0">
                <a:latin typeface="標楷體" pitchFamily="65" charset="-120"/>
              </a:rPr>
              <a:t>條件式重複結構</a:t>
            </a:r>
            <a:r>
              <a:rPr lang="en-US" altLang="zh-TW" smtClean="0">
                <a:latin typeface="標楷體" pitchFamily="65" charset="-120"/>
              </a:rPr>
              <a:t>While</a:t>
            </a:r>
            <a:endParaRPr lang="zh-TW" altLang="en-US" smtClean="0">
              <a:latin typeface="標楷體" pitchFamily="65" charset="-120"/>
            </a:endParaRPr>
          </a:p>
        </p:txBody>
      </p:sp>
      <p:sp>
        <p:nvSpPr>
          <p:cNvPr id="59396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mtClean="0">
                <a:latin typeface="標楷體" pitchFamily="65" charset="-120"/>
              </a:rPr>
              <a:t>所謂條件式重複結構，就是依據條件判斷的結果是否為真</a:t>
            </a:r>
            <a:r>
              <a:rPr lang="en-US" altLang="zh-TW" smtClean="0">
                <a:latin typeface="標楷體" pitchFamily="65" charset="-120"/>
              </a:rPr>
              <a:t>(True)</a:t>
            </a:r>
            <a:r>
              <a:rPr lang="zh-TW" altLang="zh-TW" smtClean="0">
                <a:latin typeface="標楷體" pitchFamily="65" charset="-120"/>
              </a:rPr>
              <a:t>，來決定重複結構中的程式區塊是否繼續反覆執行。</a:t>
            </a:r>
            <a:endParaRPr lang="en-US" altLang="zh-TW" smtClean="0">
              <a:latin typeface="標楷體" pitchFamily="65" charset="-120"/>
            </a:endParaRPr>
          </a:p>
          <a:p>
            <a:r>
              <a:rPr lang="zh-TW" altLang="en-US" smtClean="0">
                <a:latin typeface="標楷體" pitchFamily="65" charset="-120"/>
              </a:rPr>
              <a:t>例：輾轉相除法</a:t>
            </a:r>
          </a:p>
        </p:txBody>
      </p:sp>
      <p:pic>
        <p:nvPicPr>
          <p:cNvPr id="59397" name="圖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39545" r="65295" b="27950"/>
          <a:stretch>
            <a:fillRect/>
          </a:stretch>
        </p:blipFill>
        <p:spPr bwMode="auto">
          <a:xfrm>
            <a:off x="3995738" y="3500438"/>
            <a:ext cx="38163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0514D6A-727F-4CD4-90DB-5DAF696D05A3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752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14F955F-A3E4-484D-B634-B6699922A0D2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>
              <a:defRPr/>
            </a:pP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PM 2.5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程式開發與上傳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啟動開發環境</a:t>
            </a:r>
            <a:endParaRPr lang="zh-TW" altLang="en-US" dirty="0" smtClean="0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059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AEA15293-F6F7-48D9-9DF9-073DFD323F68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059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0334338-245B-4D6C-B110-CC0DDF84A70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37" y="1515730"/>
            <a:ext cx="8824342" cy="496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971600" y="2235763"/>
            <a:ext cx="5328592" cy="8546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1979712" y="4509120"/>
            <a:ext cx="1872208" cy="8546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啟動程式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1619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A0786EB-E4CE-4CE0-908E-6255CC2584D3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1620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A41D39A-1105-4802-BA67-58BB5F85FB4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5024"/>
            <a:ext cx="7754566" cy="435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smtClean="0"/>
              <a:t>選擇開發版</a:t>
            </a:r>
            <a:endParaRPr lang="zh-TW" altLang="en-US" b="1" smtClean="0">
              <a:solidFill>
                <a:srgbClr val="E56700"/>
              </a:solidFill>
            </a:endParaRPr>
          </a:p>
        </p:txBody>
      </p:sp>
      <p:sp>
        <p:nvSpPr>
          <p:cNvPr id="112643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8BAE9-92B9-4332-B03F-1BE10437F661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44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A25D131-05B5-45EE-A23E-36760491E7F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888081" cy="443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2291408" y="2852936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smtClean="0"/>
              <a:t>確定通訊埠</a:t>
            </a:r>
            <a:endParaRPr lang="zh-TW" altLang="en-US" b="1" smtClean="0">
              <a:solidFill>
                <a:srgbClr val="E56700"/>
              </a:solidFill>
            </a:endParaRPr>
          </a:p>
        </p:txBody>
      </p:sp>
      <p:sp>
        <p:nvSpPr>
          <p:cNvPr id="113667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C374333-210F-48BE-A5DE-6E92057D343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3668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51F560B-C4FA-4C9E-A126-868D3A4A577F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41004"/>
            <a:ext cx="8784976" cy="493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421433" y="4001038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smtClean="0"/>
              <a:t>選擇通訊埠</a:t>
            </a:r>
            <a:endParaRPr lang="zh-TW" altLang="en-US" b="1" smtClean="0">
              <a:solidFill>
                <a:srgbClr val="E56700"/>
              </a:solidFill>
            </a:endParaRPr>
          </a:p>
        </p:txBody>
      </p:sp>
      <p:sp>
        <p:nvSpPr>
          <p:cNvPr id="114691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B870C25-5BEA-4057-90C3-F867E17E8B60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4692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4477007-30F6-4E3D-B336-30FC76C7DC72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42" y="1736675"/>
            <a:ext cx="8016158" cy="45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2843808" y="3135187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59640" cy="4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524000" y="2276872"/>
            <a:ext cx="4152800" cy="5040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開啟程式</a:t>
            </a:r>
            <a:r>
              <a:rPr lang="en-US" altLang="zh-TW" b="1" dirty="0"/>
              <a:t>(</a:t>
            </a:r>
            <a:r>
              <a:rPr lang="en-US" altLang="zh-TW" b="1" dirty="0" smtClean="0"/>
              <a:t>PMS3003AirQualityVE1)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35538" cy="513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7"/>
          <p:cNvSpPr/>
          <p:nvPr/>
        </p:nvSpPr>
        <p:spPr>
          <a:xfrm>
            <a:off x="2987824" y="2631130"/>
            <a:ext cx="4152800" cy="86987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377173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3C153EF5-0D35-47E0-9DC7-28F5B50FC0FB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7411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BC88DDA-AF7D-40DD-A4C4-2ABF86A8964E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en-US" smtClean="0"/>
              <a:t>硬體組裝步驟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zh-TW" altLang="en-US" dirty="0"/>
              <a:t>依不同裝置</a:t>
            </a:r>
            <a:r>
              <a:rPr lang="zh-TW" altLang="en-US" dirty="0" smtClean="0"/>
              <a:t>修改程式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748563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編譯</a:t>
            </a:r>
            <a:r>
              <a:rPr lang="en-US" altLang="zh-TW" b="1" dirty="0"/>
              <a:t>PM2.5</a:t>
            </a:r>
            <a:r>
              <a:rPr lang="zh-TW" altLang="en-US" b="1" dirty="0" smtClean="0"/>
              <a:t>程式碼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151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" y="1434332"/>
            <a:ext cx="8798955" cy="494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1653072" y="2016360"/>
            <a:ext cx="648072" cy="64807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377173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開啟</a:t>
            </a:r>
            <a:r>
              <a:rPr lang="zh-TW" altLang="en-US" b="1" dirty="0" smtClean="0"/>
              <a:t>程式</a:t>
            </a:r>
            <a:r>
              <a:rPr lang="en-US" altLang="zh-TW" b="1" dirty="0" smtClean="0"/>
              <a:t>PM2.5</a:t>
            </a:r>
            <a:r>
              <a:rPr lang="zh-TW" altLang="en-US" b="1" dirty="0" smtClean="0"/>
              <a:t>程式碼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152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15" y="1268758"/>
            <a:ext cx="8851369" cy="497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77173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修改熱點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63" y="1354494"/>
            <a:ext cx="8704525" cy="489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259963" y="3140968"/>
            <a:ext cx="4352262" cy="66047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524000" y="4293096"/>
            <a:ext cx="56402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+mn-ea"/>
                <a:ea typeface="+mn-ea"/>
              </a:rPr>
              <a:t>用尋找功能找 </a:t>
            </a:r>
            <a:r>
              <a:rPr lang="en-US" altLang="zh-TW" sz="3200" dirty="0" smtClean="0">
                <a:latin typeface="+mn-ea"/>
                <a:ea typeface="+mn-ea"/>
              </a:rPr>
              <a:t>SSID </a:t>
            </a:r>
            <a:endParaRPr lang="zh-TW" altLang="en-US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146229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修改熱點連線方式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4549"/>
            <a:ext cx="8900079" cy="500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259963" y="3140968"/>
            <a:ext cx="4352262" cy="93610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590800" y="4509120"/>
            <a:ext cx="564028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+mn-ea"/>
                <a:ea typeface="+mn-ea"/>
              </a:rPr>
              <a:t>用尋找功能找</a:t>
            </a:r>
            <a:r>
              <a:rPr lang="en-US" altLang="zh-TW" sz="3200" dirty="0">
                <a:latin typeface="+mn-ea"/>
                <a:ea typeface="+mn-ea"/>
              </a:rPr>
              <a:t>『</a:t>
            </a:r>
            <a:r>
              <a:rPr lang="en-US" altLang="zh-TW" sz="3200" dirty="0" err="1" smtClean="0">
                <a:latin typeface="+mn-ea"/>
                <a:ea typeface="+mn-ea"/>
              </a:rPr>
              <a:t>initializeWiFi</a:t>
            </a:r>
            <a:r>
              <a:rPr lang="en-US" altLang="zh-TW" sz="3200" dirty="0" smtClean="0">
                <a:latin typeface="+mn-ea"/>
                <a:ea typeface="+mn-ea"/>
              </a:rPr>
              <a:t>』</a:t>
            </a:r>
            <a:endParaRPr lang="zh-TW" altLang="en-US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552264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修改裝置</a:t>
            </a:r>
            <a:r>
              <a:rPr lang="en-US" altLang="zh-TW" b="1" dirty="0" smtClean="0">
                <a:solidFill>
                  <a:srgbClr val="E56700"/>
                </a:solidFill>
              </a:rPr>
              <a:t>GPS</a:t>
            </a:r>
            <a:r>
              <a:rPr lang="zh-TW" altLang="en-US" b="1" dirty="0" smtClean="0">
                <a:solidFill>
                  <a:srgbClr val="E56700"/>
                </a:solidFill>
              </a:rPr>
              <a:t>資料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63" y="1203358"/>
            <a:ext cx="8863244" cy="498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29073" y="2924944"/>
            <a:ext cx="4352262" cy="93610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626230" y="4216732"/>
            <a:ext cx="56402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+mn-ea"/>
                <a:ea typeface="+mn-ea"/>
              </a:rPr>
              <a:t>用尋找功能找</a:t>
            </a:r>
            <a:r>
              <a:rPr lang="en-US" altLang="zh-TW" sz="3200" dirty="0">
                <a:latin typeface="+mn-ea"/>
                <a:ea typeface="+mn-ea"/>
              </a:rPr>
              <a:t>『GPS』</a:t>
            </a:r>
            <a:endParaRPr lang="zh-TW" altLang="en-US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006397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上傳</a:t>
            </a:r>
            <a:r>
              <a:rPr lang="zh-TW" altLang="en-US" b="1" dirty="0" smtClean="0"/>
              <a:t>編譯後</a:t>
            </a:r>
            <a:r>
              <a:rPr lang="en-US" altLang="zh-TW" b="1" dirty="0" smtClean="0"/>
              <a:t>PM2.5</a:t>
            </a:r>
            <a:r>
              <a:rPr lang="zh-TW" altLang="en-US" b="1" dirty="0"/>
              <a:t>程式碼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728938" cy="490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2123728" y="2016360"/>
            <a:ext cx="648072" cy="64807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46229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/>
              <a:t>完成</a:t>
            </a:r>
            <a:r>
              <a:rPr lang="en-US" altLang="zh-TW" b="1" dirty="0" smtClean="0"/>
              <a:t>PM2.5</a:t>
            </a:r>
            <a:r>
              <a:rPr lang="zh-TW" altLang="en-US" b="1" dirty="0" smtClean="0"/>
              <a:t>程式</a:t>
            </a:r>
            <a:r>
              <a:rPr lang="zh-TW" altLang="en-US" b="1" dirty="0" smtClean="0"/>
              <a:t>上傳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15715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47D582-2BAA-4811-9916-9E92C13DDD74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5716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A6A4B38-EF85-4DA3-B003-CB01BC31F815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53480"/>
            <a:ext cx="8528464" cy="479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1942728" y="4149080"/>
            <a:ext cx="2125216" cy="64807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333879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7DA679E-6669-44EC-9DE6-CC3C0413DDFC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800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D14DD6C-3170-4861-953C-635C59C9C1E2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2800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en-US" altLang="zh-TW" smtClean="0">
                <a:solidFill>
                  <a:schemeClr val="tx1"/>
                </a:solidFill>
              </a:rPr>
              <a:t>DEMO</a:t>
            </a:r>
            <a:endParaRPr lang="zh-TW" altLang="en-US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使用地圖模式查詢資料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5679566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en-US" dirty="0"/>
              <a:t>安裝開發版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220920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160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使用地圖模式查看裝置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7" y="1628800"/>
            <a:ext cx="832498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43702" y="5517232"/>
            <a:ext cx="826380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http://g0vairmap.3203.info/map.html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161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使用地圖模式查看裝置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9" y="1628800"/>
            <a:ext cx="8502287" cy="478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27584" y="5445224"/>
            <a:ext cx="75243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可用</a:t>
            </a:r>
            <a:r>
              <a:rPr lang="zh-TW" altLang="en-US" sz="3600" dirty="0" smtClean="0"/>
              <a:t>滑鼠滾輪上下調整地圖大小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60552706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使用地圖模式查看裝置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9" y="1628800"/>
            <a:ext cx="8502287" cy="478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27584" y="5445224"/>
            <a:ext cx="75243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可</a:t>
            </a:r>
            <a:r>
              <a:rPr lang="zh-TW" altLang="en-US" sz="3600" dirty="0" smtClean="0"/>
              <a:t>用按下滑鼠左鍵平移地圖位置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8833682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163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使用地圖模式查看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裝置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9" y="1628800"/>
            <a:ext cx="8502287" cy="478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27584" y="5445224"/>
            <a:ext cx="75243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選到您的裝置盒子的</a:t>
            </a:r>
            <a:r>
              <a:rPr lang="en-US" altLang="zh-TW" sz="3600" dirty="0" smtClean="0"/>
              <a:t>GPS</a:t>
            </a:r>
            <a:r>
              <a:rPr lang="zh-TW" altLang="en-US" sz="3600" dirty="0" smtClean="0"/>
              <a:t>位置</a:t>
            </a:r>
            <a:endParaRPr lang="zh-TW" altLang="en-US" sz="3600" dirty="0"/>
          </a:p>
        </p:txBody>
      </p:sp>
      <p:sp>
        <p:nvSpPr>
          <p:cNvPr id="3" name="圓角矩形 2"/>
          <p:cNvSpPr/>
          <p:nvPr/>
        </p:nvSpPr>
        <p:spPr>
          <a:xfrm>
            <a:off x="3779912" y="3717032"/>
            <a:ext cx="2232248" cy="11521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33682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164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使用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GPS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查看裝置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9" y="1628800"/>
            <a:ext cx="8502287" cy="478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27584" y="5445224"/>
            <a:ext cx="75243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點選您的裝置</a:t>
            </a:r>
            <a:endParaRPr lang="zh-TW" altLang="en-US" sz="3600" dirty="0"/>
          </a:p>
        </p:txBody>
      </p:sp>
      <p:sp>
        <p:nvSpPr>
          <p:cNvPr id="7" name="圓角矩形 6"/>
          <p:cNvSpPr/>
          <p:nvPr/>
        </p:nvSpPr>
        <p:spPr>
          <a:xfrm>
            <a:off x="4425312" y="3933056"/>
            <a:ext cx="64540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33682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165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查看裝置資料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400388" cy="47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33682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166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檢核網路資料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點選裝置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400388" cy="47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2411760" y="2492896"/>
            <a:ext cx="1584176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279605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167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檢核網路資料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視覺化資料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7"/>
            <a:ext cx="8712968" cy="489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86888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168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檢核網路資料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查看歷史資料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400388" cy="47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2915816" y="4437112"/>
            <a:ext cx="1584176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21751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169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檢核網路資料：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歷史資料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4682"/>
            <a:ext cx="8542176" cy="480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04520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1A30C2B-FA7D-4353-BEF2-7D6393AB5921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8435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0CAF266-7B55-44DA-826C-5C92EB9B77DF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安裝阿米巴開發版</a:t>
            </a:r>
          </a:p>
        </p:txBody>
      </p:sp>
      <p:pic>
        <p:nvPicPr>
          <p:cNvPr id="18438" name="Picture 6" descr="阿米巴開發版固定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6552728" cy="367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D7C012-BF8E-494F-9E41-7A5FF8DC076A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85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4BA4AB-11C1-4E48-BAE9-868DE1339B2B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4925" y="2708275"/>
            <a:ext cx="63246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使用</a:t>
            </a:r>
            <a:r>
              <a:rPr lang="zh-TW" altLang="en-US" dirty="0" smtClean="0"/>
              <a:t>網址輸入</a:t>
            </a:r>
            <a:r>
              <a:rPr lang="zh-TW" altLang="en-US" dirty="0" smtClean="0"/>
              <a:t>查詢資料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198363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171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檢核網路資料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640960" cy="485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11560" y="4437112"/>
            <a:ext cx="806489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+mn-ea"/>
                <a:ea typeface="+mn-ea"/>
              </a:rPr>
              <a:t>使用網址輸入查看裝置：</a:t>
            </a:r>
            <a:endParaRPr lang="en-US" altLang="zh-TW" sz="2400" dirty="0" smtClean="0">
              <a:latin typeface="+mn-ea"/>
              <a:ea typeface="+mn-ea"/>
            </a:endParaRPr>
          </a:p>
          <a:p>
            <a:r>
              <a:rPr lang="en-US" altLang="zh-TW" sz="2400" dirty="0">
                <a:latin typeface="+mn-ea"/>
                <a:ea typeface="+mn-ea"/>
                <a:hlinkClick r:id="rId4"/>
              </a:rPr>
              <a:t>http://</a:t>
            </a:r>
            <a:r>
              <a:rPr lang="en-US" altLang="zh-TW" sz="2400" dirty="0" smtClean="0">
                <a:latin typeface="+mn-ea"/>
                <a:ea typeface="+mn-ea"/>
                <a:hlinkClick r:id="rId4"/>
              </a:rPr>
              <a:t>nrl.iis.sinica.edu.tw/LASS/show.php?device_id=FT1_0</a:t>
            </a:r>
            <a:r>
              <a:rPr lang="en-US" altLang="zh-TW" sz="2400" dirty="0" smtClean="0">
                <a:latin typeface="+mn-ea"/>
                <a:ea typeface="+mn-ea"/>
              </a:rPr>
              <a:t>+</a:t>
            </a:r>
            <a:r>
              <a:rPr lang="zh-TW" altLang="en-US" sz="2400" dirty="0" smtClean="0">
                <a:latin typeface="+mn-ea"/>
                <a:ea typeface="+mn-ea"/>
              </a:rPr>
              <a:t>裝置</a:t>
            </a:r>
            <a:r>
              <a:rPr lang="en-US" altLang="zh-TW" sz="2400" dirty="0" smtClean="0">
                <a:latin typeface="+mn-ea"/>
                <a:ea typeface="+mn-ea"/>
              </a:rPr>
              <a:t>MAC</a:t>
            </a:r>
            <a:r>
              <a:rPr lang="zh-TW" altLang="en-US" sz="2400" dirty="0" smtClean="0">
                <a:latin typeface="+mn-ea"/>
                <a:ea typeface="+mn-ea"/>
              </a:rPr>
              <a:t>後四個字</a:t>
            </a:r>
            <a:endParaRPr lang="en-US" altLang="zh-TW" sz="2400" dirty="0" smtClean="0">
              <a:latin typeface="+mn-ea"/>
              <a:ea typeface="+mn-ea"/>
            </a:endParaRPr>
          </a:p>
          <a:p>
            <a:r>
              <a:rPr lang="zh-TW" altLang="en-US" sz="2400" dirty="0" smtClean="0">
                <a:latin typeface="+mn-ea"/>
                <a:ea typeface="+mn-ea"/>
              </a:rPr>
              <a:t>如：</a:t>
            </a:r>
            <a:r>
              <a:rPr lang="en-US" altLang="zh-TW" sz="2400" dirty="0" smtClean="0">
                <a:latin typeface="+mn-ea"/>
                <a:ea typeface="+mn-ea"/>
              </a:rPr>
              <a:t>http</a:t>
            </a:r>
            <a:r>
              <a:rPr lang="en-US" altLang="zh-TW" sz="2400" dirty="0">
                <a:latin typeface="+mn-ea"/>
                <a:ea typeface="+mn-ea"/>
              </a:rPr>
              <a:t>://nrl.iis.sinica.edu.tw/LASS/show.php?device_id=FT1_07551</a:t>
            </a:r>
            <a:endParaRPr lang="zh-TW" altLang="en-US" sz="2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2921751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編號版面配置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45C09-253E-4F64-AEE7-A9CA1EA8D13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9027" name="日期版面配置區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B13FF84-ADBA-48D0-9535-44653F0C1D77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defRPr/>
            </a:pP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</a:rPr>
              <a:t>Q  &amp;  A</a:t>
            </a:r>
            <a:endParaRPr lang="zh-TW" altLang="zh-TW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9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27313" y="3068638"/>
            <a:ext cx="4038600" cy="194468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zh-TW" altLang="en-US" sz="3600" smtClean="0">
                <a:solidFill>
                  <a:srgbClr val="0070C0"/>
                </a:solidFill>
                <a:latin typeface="標楷體" pitchFamily="65" charset="-120"/>
              </a:rPr>
              <a:t>感謝聆聽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3600" smtClean="0">
                <a:solidFill>
                  <a:srgbClr val="0070C0"/>
                </a:solidFill>
                <a:latin typeface="標楷體" pitchFamily="65" charset="-120"/>
              </a:rPr>
              <a:t>恭請指教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zh-TW" sz="4000" smtClean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732120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自我介紹</a:t>
            </a:r>
          </a:p>
        </p:txBody>
      </p:sp>
      <p:sp>
        <p:nvSpPr>
          <p:cNvPr id="130051" name="內容版面配置區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824412"/>
          </a:xfrm>
        </p:spPr>
        <p:txBody>
          <a:bodyPr/>
          <a:lstStyle/>
          <a:p>
            <a:r>
              <a:rPr lang="zh-TW" altLang="zh-TW" b="1" smtClean="0"/>
              <a:t>曹永忠</a:t>
            </a:r>
            <a:r>
              <a:rPr lang="en-US" altLang="zh-TW" b="1" smtClean="0"/>
              <a:t> (Yung-Chung Tsao) </a:t>
            </a:r>
            <a:r>
              <a:rPr lang="zh-TW" altLang="zh-TW" b="1" smtClean="0"/>
              <a:t>，</a:t>
            </a:r>
            <a:r>
              <a:rPr lang="zh-TW" altLang="zh-TW" smtClean="0"/>
              <a:t>目前為自由作家，專研於軟體工程、軟體開發與設計、物件導向程式設計，商品攝影及人像攝影。長期投入資訊系統設計與開發、企業應用系統開發、軟體工程、新產品開發管理、商品及人像攝影等領域，並持續發表作品及相關專業著作。</a:t>
            </a:r>
          </a:p>
          <a:p>
            <a:r>
              <a:rPr lang="en-US" altLang="zh-TW" sz="1800" smtClean="0"/>
              <a:t>Email:</a:t>
            </a:r>
            <a:r>
              <a:rPr lang="en-US" altLang="zh-TW" sz="1800" u="sng" smtClean="0">
                <a:hlinkClick r:id="rId3"/>
              </a:rPr>
              <a:t>prgbruce@gmail.com</a:t>
            </a:r>
            <a:endParaRPr lang="zh-TW" altLang="zh-TW" sz="1800" smtClean="0"/>
          </a:p>
          <a:p>
            <a:r>
              <a:rPr lang="en-US" altLang="zh-TW" sz="1800" smtClean="0"/>
              <a:t>Line ID</a:t>
            </a:r>
            <a:r>
              <a:rPr lang="zh-TW" altLang="zh-TW" sz="1800" smtClean="0"/>
              <a:t>：</a:t>
            </a:r>
            <a:r>
              <a:rPr lang="en-US" altLang="zh-TW" sz="1800" smtClean="0"/>
              <a:t>dr.brucetsao</a:t>
            </a:r>
            <a:endParaRPr lang="zh-TW" altLang="zh-TW" sz="1800" smtClean="0"/>
          </a:p>
          <a:p>
            <a:r>
              <a:rPr lang="zh-TW" altLang="zh-TW" sz="1800" smtClean="0"/>
              <a:t>部落格：</a:t>
            </a:r>
            <a:r>
              <a:rPr lang="en-US" altLang="zh-TW" sz="1800" u="sng" smtClean="0">
                <a:hlinkClick r:id="rId4"/>
              </a:rPr>
              <a:t>http://taiwanLinkIt ONE.blogspot.tw/</a:t>
            </a:r>
            <a:endParaRPr lang="zh-TW" altLang="zh-TW" sz="1800" smtClean="0"/>
          </a:p>
          <a:p>
            <a:r>
              <a:rPr lang="zh-TW" altLang="zh-TW" sz="1800" smtClean="0"/>
              <a:t>範例原始碼網址：</a:t>
            </a:r>
            <a:r>
              <a:rPr lang="en-US" altLang="zh-TW" sz="1800" u="sng" smtClean="0">
                <a:hlinkClick r:id="rId5"/>
              </a:rPr>
              <a:t>https://github.com/brucetsao/LinkIt_IOT_Programming</a:t>
            </a:r>
            <a:endParaRPr lang="zh-TW" altLang="zh-TW" sz="1800" smtClean="0"/>
          </a:p>
          <a:p>
            <a:r>
              <a:rPr lang="zh-TW" altLang="zh-TW" sz="1800" smtClean="0"/>
              <a:t>臉書社群</a:t>
            </a:r>
            <a:r>
              <a:rPr lang="en-US" altLang="zh-TW" sz="1800" smtClean="0"/>
              <a:t>(Arduino.Taiwan)</a:t>
            </a:r>
            <a:r>
              <a:rPr lang="zh-TW" altLang="zh-TW" sz="1800" smtClean="0"/>
              <a:t>：</a:t>
            </a:r>
            <a:r>
              <a:rPr lang="en-US" altLang="zh-TW" sz="1800" u="sng" smtClean="0">
                <a:hlinkClick r:id="rId6"/>
              </a:rPr>
              <a:t>https://www.facebook.com/groups/Arduino.Taiwan/</a:t>
            </a:r>
            <a:endParaRPr lang="zh-TW" altLang="zh-TW" sz="1800" smtClean="0"/>
          </a:p>
          <a:p>
            <a:r>
              <a:rPr lang="zh-TW" altLang="zh-TW" sz="1800" smtClean="0"/>
              <a:t>活動官網：</a:t>
            </a:r>
            <a:r>
              <a:rPr lang="en-US" altLang="zh-TW" sz="1800" u="sng" smtClean="0">
                <a:hlinkClick r:id="rId7"/>
              </a:rPr>
              <a:t>http://Arduino.kktix.cc/</a:t>
            </a:r>
            <a:endParaRPr lang="zh-TW" altLang="zh-TW" sz="1800" smtClean="0"/>
          </a:p>
          <a:p>
            <a:r>
              <a:rPr lang="en-US" altLang="zh-TW" sz="1800" smtClean="0"/>
              <a:t>Youtube</a:t>
            </a:r>
            <a:r>
              <a:rPr lang="zh-TW" altLang="zh-TW" sz="1800" smtClean="0"/>
              <a:t>：</a:t>
            </a:r>
            <a:r>
              <a:rPr lang="en-US" altLang="zh-TW" sz="1800" u="sng" smtClean="0">
                <a:hlinkClick r:id="rId8"/>
              </a:rPr>
              <a:t>https://www.youtube.com/channel/UCcYG2yY_u0m1aotcA4hrRgQ</a:t>
            </a:r>
            <a:endParaRPr lang="zh-TW" altLang="en-US" sz="1800" smtClean="0"/>
          </a:p>
        </p:txBody>
      </p:sp>
      <p:sp>
        <p:nvSpPr>
          <p:cNvPr id="130052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E7F0DF7-B586-491F-8CEC-31E5B8D6B14D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173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30053" name="日期版面配置區 4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200" smtClean="0">
                <a:latin typeface="Arial" charset="0"/>
                <a:ea typeface="新細明體" pitchFamily="18" charset="-120"/>
              </a:rPr>
              <a:t>2014/10/22</a:t>
            </a:r>
          </a:p>
        </p:txBody>
      </p:sp>
      <p:pic>
        <p:nvPicPr>
          <p:cNvPr id="130054" name="Picture 6" descr="D:\永忠研究\經履歷資料\名片\名片印刷_曹永忠1040304\名片印刷檔\Line_dr_brucetsa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17838"/>
            <a:ext cx="10763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algn="ctr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</a:rPr>
              <a:t>電子書城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1075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D84F2DD-4C58-4869-9FE0-50F1F40150F7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174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31076" name="日期版面配置區 4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200" smtClean="0">
                <a:latin typeface="Arial" charset="0"/>
                <a:ea typeface="新細明體" pitchFamily="18" charset="-120"/>
              </a:rPr>
              <a:t>2014/10/22</a:t>
            </a:r>
          </a:p>
        </p:txBody>
      </p:sp>
      <p:pic>
        <p:nvPicPr>
          <p:cNvPr id="131077" name="Picture 2" descr="D:\永忠研究\經履歷資料\mylogo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205038"/>
            <a:ext cx="6842125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矩形 3"/>
          <p:cNvSpPr>
            <a:spLocks noChangeArrowheads="1"/>
          </p:cNvSpPr>
          <p:nvPr/>
        </p:nvSpPr>
        <p:spPr bwMode="auto">
          <a:xfrm>
            <a:off x="2771775" y="4319588"/>
            <a:ext cx="4283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>
                <a:latin typeface="Arial" charset="0"/>
                <a:ea typeface="新細明體" pitchFamily="18" charset="-120"/>
                <a:hlinkClick r:id="rId3"/>
              </a:rPr>
              <a:t>http://www.pubu.com.tw/store/ultima</a:t>
            </a:r>
            <a:endParaRPr lang="zh-TW" altLang="en-US" sz="2000"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1A30C2B-FA7D-4353-BEF2-7D6393AB5921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8435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0CAF266-7B55-44DA-826C-5C92EB9B77DF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安裝阿米巴開發版</a:t>
            </a:r>
          </a:p>
        </p:txBody>
      </p:sp>
      <p:pic>
        <p:nvPicPr>
          <p:cNvPr id="289794" name="Picture 2" descr="外殼底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1881188"/>
            <a:ext cx="6604470" cy="370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89690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1A30C2B-FA7D-4353-BEF2-7D6393AB5921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8435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0CAF266-7B55-44DA-826C-5C92EB9B77DF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安裝阿米巴開發版</a:t>
            </a:r>
          </a:p>
        </p:txBody>
      </p:sp>
      <p:pic>
        <p:nvPicPr>
          <p:cNvPr id="290818" name="Picture 2" descr="將阿米巴開發版鎖於外殼底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56702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89690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6A8252A-407C-493E-9E8B-C0ED9C4BEC99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512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117A3A1-89B1-4A4B-9F47-BE5F66AD6C64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dirty="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96975"/>
            <a:ext cx="7715250" cy="5111750"/>
          </a:xfrm>
        </p:spPr>
        <p:txBody>
          <a:bodyPr/>
          <a:lstStyle/>
          <a:p>
            <a:pPr marL="609600" indent="-609600" algn="just" eaLnBrk="1" hangingPunct="1">
              <a:spcBef>
                <a:spcPct val="0"/>
              </a:spcBef>
            </a:pPr>
            <a:r>
              <a:rPr lang="zh-TW" altLang="en-US" sz="2000" dirty="0" smtClean="0"/>
              <a:t>前言</a:t>
            </a:r>
          </a:p>
          <a:p>
            <a:pPr marL="609600" indent="-609600" algn="just" eaLnBrk="1" hangingPunct="1">
              <a:spcBef>
                <a:spcPct val="0"/>
              </a:spcBef>
            </a:pPr>
            <a:r>
              <a:rPr lang="zh-TW" altLang="zh-TW" sz="2000" dirty="0" smtClean="0"/>
              <a:t>空氣盒子產品</a:t>
            </a:r>
            <a:endParaRPr lang="en-US" altLang="zh-TW" sz="2000" dirty="0" smtClean="0"/>
          </a:p>
          <a:p>
            <a:pPr marL="609600" indent="-609600" algn="just" eaLnBrk="1" hangingPunct="1">
              <a:spcBef>
                <a:spcPct val="0"/>
              </a:spcBef>
            </a:pPr>
            <a:r>
              <a:rPr lang="zh-TW" altLang="en-US" sz="2000" b="1" dirty="0" smtClean="0">
                <a:solidFill>
                  <a:srgbClr val="E56700"/>
                </a:solidFill>
              </a:rPr>
              <a:t>硬體組裝</a:t>
            </a:r>
          </a:p>
          <a:p>
            <a:pPr marL="1009650" lvl="1" indent="-609600">
              <a:spcBef>
                <a:spcPct val="0"/>
              </a:spcBef>
            </a:pPr>
            <a:r>
              <a:rPr lang="zh-TW" altLang="en-US" sz="2000" dirty="0" smtClean="0"/>
              <a:t>組裝零件一覽</a:t>
            </a:r>
            <a:endParaRPr lang="en-US" altLang="zh-TW" sz="2000" dirty="0" smtClean="0"/>
          </a:p>
          <a:p>
            <a:pPr marL="1009650" lvl="1" indent="-609600">
              <a:spcBef>
                <a:spcPct val="0"/>
              </a:spcBef>
            </a:pPr>
            <a:r>
              <a:rPr lang="zh-TW" altLang="en-US" sz="2000" dirty="0" smtClean="0"/>
              <a:t>硬體組裝步驟</a:t>
            </a:r>
            <a:endParaRPr lang="en-US" altLang="zh-TW" sz="2000" dirty="0" smtClean="0"/>
          </a:p>
          <a:p>
            <a:pPr marL="1009650" lvl="1" indent="-609600">
              <a:spcBef>
                <a:spcPct val="0"/>
              </a:spcBef>
            </a:pPr>
            <a:r>
              <a:rPr lang="zh-TW" altLang="en-US" sz="2000" dirty="0" smtClean="0"/>
              <a:t>電路組裝</a:t>
            </a:r>
          </a:p>
          <a:p>
            <a:pPr marL="609600" indent="-609600">
              <a:spcBef>
                <a:spcPts val="600"/>
              </a:spcBef>
            </a:pPr>
            <a:r>
              <a:rPr lang="zh-TW" altLang="en-US" sz="2000" b="1" dirty="0" smtClean="0">
                <a:solidFill>
                  <a:srgbClr val="E56700"/>
                </a:solidFill>
              </a:rPr>
              <a:t>軟體開發環境介紹</a:t>
            </a:r>
            <a:endParaRPr lang="en-US" altLang="zh-TW" sz="2000" b="1" dirty="0" smtClean="0">
              <a:solidFill>
                <a:srgbClr val="E56700"/>
              </a:solidFill>
            </a:endParaRPr>
          </a:p>
          <a:p>
            <a:pPr marL="1009650" lvl="1" indent="-609600" algn="just" eaLnBrk="1" hangingPunct="1">
              <a:spcBef>
                <a:spcPct val="0"/>
              </a:spcBef>
            </a:pPr>
            <a:r>
              <a:rPr lang="zh-TW" altLang="en-US" sz="2000" dirty="0" smtClean="0">
                <a:solidFill>
                  <a:srgbClr val="E56700"/>
                </a:solidFill>
              </a:rPr>
              <a:t>軟體開發</a:t>
            </a:r>
            <a:endParaRPr lang="zh-TW" altLang="en-US" sz="2000" b="1" dirty="0" smtClean="0">
              <a:solidFill>
                <a:srgbClr val="E56700"/>
              </a:solidFill>
            </a:endParaRPr>
          </a:p>
          <a:p>
            <a:pPr marL="1009650" lvl="1" indent="-609600">
              <a:spcBef>
                <a:spcPct val="0"/>
              </a:spcBef>
            </a:pPr>
            <a:r>
              <a:rPr kumimoji="0" lang="zh-TW" altLang="en-US" sz="2000" dirty="0" smtClean="0"/>
              <a:t>開發</a:t>
            </a:r>
            <a:endParaRPr kumimoji="0" lang="zh-TW" altLang="zh-TW" sz="2000" dirty="0" smtClean="0"/>
          </a:p>
          <a:p>
            <a:pPr marL="609600" indent="-609600">
              <a:spcBef>
                <a:spcPts val="600"/>
              </a:spcBef>
            </a:pPr>
            <a:r>
              <a:rPr lang="en-US" altLang="zh-TW" sz="2000" b="1" dirty="0" smtClean="0">
                <a:solidFill>
                  <a:srgbClr val="E56700"/>
                </a:solidFill>
              </a:rPr>
              <a:t>Q&amp;A</a:t>
            </a:r>
            <a:endParaRPr lang="zh-TW" altLang="en-US" sz="2000" b="1" dirty="0" smtClean="0">
              <a:solidFill>
                <a:srgbClr val="E56700"/>
              </a:solidFill>
            </a:endParaRPr>
          </a:p>
          <a:p>
            <a:pPr marL="1009650" lvl="1" indent="-609600">
              <a:spcBef>
                <a:spcPct val="0"/>
              </a:spcBef>
            </a:pPr>
            <a:r>
              <a:rPr kumimoji="0" lang="zh-TW" altLang="en-US" sz="2000" dirty="0" smtClean="0"/>
              <a:t>關於作者</a:t>
            </a:r>
            <a:endParaRPr kumimoji="0" lang="en-US" altLang="zh-TW" sz="2000" dirty="0" smtClean="0"/>
          </a:p>
          <a:p>
            <a:pPr marL="1009650" lvl="1" indent="-609600">
              <a:spcBef>
                <a:spcPct val="0"/>
              </a:spcBef>
            </a:pPr>
            <a:r>
              <a:rPr kumimoji="0" lang="zh-TW" altLang="en-US" sz="2000" dirty="0" smtClean="0"/>
              <a:t>參考資料</a:t>
            </a:r>
            <a:endParaRPr kumimoji="0" lang="en-US" altLang="zh-TW" sz="2000" dirty="0" smtClean="0"/>
          </a:p>
          <a:p>
            <a:pPr marL="1009650" lvl="1" indent="-609600">
              <a:spcBef>
                <a:spcPct val="0"/>
              </a:spcBef>
            </a:pPr>
            <a:endParaRPr kumimoji="0" lang="en-US" altLang="zh-TW" sz="2000" dirty="0" smtClean="0"/>
          </a:p>
        </p:txBody>
      </p:sp>
      <p:sp>
        <p:nvSpPr>
          <p:cNvPr id="5125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</a:rPr>
              <a:t>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</a:rPr>
              <a:t>大 綱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安裝</a:t>
            </a:r>
            <a:r>
              <a:rPr lang="zh-TW" altLang="en-US" dirty="0" smtClean="0"/>
              <a:t>空氣感測模組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7729951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1A30C2B-FA7D-4353-BEF2-7D6393AB5921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8435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0CAF266-7B55-44DA-826C-5C92EB9B77DF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安裝偵測空氣懸浮粒子感測器</a:t>
            </a:r>
          </a:p>
        </p:txBody>
      </p:sp>
      <p:pic>
        <p:nvPicPr>
          <p:cNvPr id="291842" name="Picture 2" descr="固定PM感測器支螺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4288459" cy="459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89690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1A30C2B-FA7D-4353-BEF2-7D6393AB5921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8435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0CAF266-7B55-44DA-826C-5C92EB9B77DF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安裝偵測空氣懸浮粒子感測器</a:t>
            </a:r>
          </a:p>
        </p:txBody>
      </p:sp>
      <p:pic>
        <p:nvPicPr>
          <p:cNvPr id="292866" name="Picture 2" descr="PMS3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51154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92190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1A30C2B-FA7D-4353-BEF2-7D6393AB5921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8435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0CAF266-7B55-44DA-826C-5C92EB9B77DF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安裝偵測空氣懸浮粒子感測器</a:t>
            </a:r>
          </a:p>
        </p:txBody>
      </p:sp>
      <p:pic>
        <p:nvPicPr>
          <p:cNvPr id="293890" name="Picture 2" descr="安裝空氣懸浮粒子感測器於底板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726086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92190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1A30C2B-FA7D-4353-BEF2-7D6393AB5921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8435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0CAF266-7B55-44DA-826C-5C92EB9B77DF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安裝偵測空氣懸浮粒子感測器</a:t>
            </a:r>
          </a:p>
        </p:txBody>
      </p:sp>
      <p:pic>
        <p:nvPicPr>
          <p:cNvPr id="294914" name="Picture 2" descr="鎖緊空氣懸浮粒子感測器螺絲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4438"/>
            <a:ext cx="6480720" cy="429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92190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1A30C2B-FA7D-4353-BEF2-7D6393AB5921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8435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0CAF266-7B55-44DA-826C-5C92EB9B77DF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安裝偵測空氣懸浮粒子感測器</a:t>
            </a:r>
          </a:p>
        </p:txBody>
      </p:sp>
      <p:pic>
        <p:nvPicPr>
          <p:cNvPr id="295938" name="Picture 2" descr="鎖緊空氣懸浮粒子感測器螺絲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192688" cy="411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92190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1A30C2B-FA7D-4353-BEF2-7D6393AB5921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8435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0CAF266-7B55-44DA-826C-5C92EB9B77DF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安裝偵測空氣懸浮粒子感測器</a:t>
            </a:r>
          </a:p>
        </p:txBody>
      </p:sp>
      <p:pic>
        <p:nvPicPr>
          <p:cNvPr id="296962" name="Picture 2" descr="空氣懸浮粒子感測器安裝完成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47760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92190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安裝麵包版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5650209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DB7F6DF-8296-4EB3-B1BD-F5C5843AE119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9459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153F119-7DA3-427A-9A83-D0DB5701548E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marL="742950" indent="-742950" algn="ctr">
              <a:defRPr/>
            </a:pPr>
            <a:r>
              <a:rPr lang="zh-TW" altLang="zh-TW" b="1" dirty="0" smtClean="0"/>
              <a:t>安裝</a:t>
            </a:r>
            <a:r>
              <a:rPr lang="zh-TW" altLang="zh-TW" b="1" dirty="0"/>
              <a:t>麵包</a:t>
            </a:r>
            <a:r>
              <a:rPr lang="zh-TW" altLang="zh-TW" b="1" dirty="0" smtClean="0"/>
              <a:t>板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9466" name="Picture 10" descr="麵包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1" y="1484783"/>
            <a:ext cx="5531893" cy="46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DB7F6DF-8296-4EB3-B1BD-F5C5843AE119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9459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153F119-7DA3-427A-9A83-D0DB5701548E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marL="742950" indent="-742950" algn="ctr">
              <a:defRPr/>
            </a:pPr>
            <a:r>
              <a:rPr lang="zh-TW" altLang="zh-TW" b="1" dirty="0" smtClean="0"/>
              <a:t>安裝</a:t>
            </a:r>
            <a:r>
              <a:rPr lang="zh-TW" altLang="zh-TW" b="1" dirty="0"/>
              <a:t>麵包</a:t>
            </a:r>
            <a:r>
              <a:rPr lang="zh-TW" altLang="zh-TW" b="1" dirty="0" smtClean="0"/>
              <a:t>板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97986" name="Picture 2" descr="單心線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552728" cy="435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2097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75B71FD-3B02-4711-8940-3D0F123BDD8C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614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94FE715-530D-4840-B436-2B929E2B89B0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dirty="0">
              <a:latin typeface="Arial" charset="0"/>
              <a:ea typeface="新細明體" pitchFamily="18" charset="-120"/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1268413"/>
            <a:ext cx="7715250" cy="4616450"/>
          </a:xfrm>
        </p:spPr>
        <p:txBody>
          <a:bodyPr/>
          <a:lstStyle/>
          <a:p>
            <a:pPr>
              <a:defRPr/>
            </a:pPr>
            <a:r>
              <a:rPr lang="zh-TW" altLang="en-US" dirty="0"/>
              <a:t>中國紀錄片</a:t>
            </a:r>
            <a:r>
              <a:rPr lang="en-US" altLang="zh-TW" dirty="0"/>
              <a:t>《</a:t>
            </a:r>
            <a:r>
              <a:rPr lang="zh-TW" altLang="en-US" dirty="0"/>
              <a:t>穹頂之下</a:t>
            </a:r>
            <a:r>
              <a:rPr lang="en-US" altLang="zh-TW" dirty="0"/>
              <a:t>》</a:t>
            </a:r>
            <a:r>
              <a:rPr lang="zh-TW" altLang="en-US" dirty="0"/>
              <a:t>裡鋪天蓋地、讓人無處可逃的霧霾，不只存於中國；台灣，也在同一片穹頂</a:t>
            </a:r>
            <a:r>
              <a:rPr lang="zh-TW" altLang="en-US" dirty="0" smtClean="0"/>
              <a:t>之下</a:t>
            </a:r>
            <a:endParaRPr lang="en-US" altLang="zh-TW" dirty="0" smtClean="0"/>
          </a:p>
          <a:p>
            <a:pPr>
              <a:defRPr/>
            </a:pPr>
            <a:r>
              <a:rPr lang="zh-TW" altLang="en-US" dirty="0" smtClean="0"/>
              <a:t>近年來</a:t>
            </a:r>
            <a:r>
              <a:rPr lang="zh-TW" altLang="en-US" dirty="0"/>
              <a:t>，我國空氣品質嚴重惡化，民眾是否瞭解呼吸與健康息息相關？政府部門有無準備面對迷霧背後的產業轉型、污染整治等挑戰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>
              <a:defRPr/>
            </a:pPr>
            <a:r>
              <a:rPr lang="zh-TW" altLang="en-US" dirty="0"/>
              <a:t>空污來自何方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>
              <a:defRPr/>
            </a:pPr>
            <a:r>
              <a:rPr lang="zh-TW" altLang="en-US" dirty="0" smtClean="0"/>
              <a:t>台灣海峽</a:t>
            </a:r>
            <a:r>
              <a:rPr lang="zh-TW" altLang="en-US" dirty="0"/>
              <a:t>短短不到</a:t>
            </a:r>
            <a:r>
              <a:rPr lang="en-US" altLang="zh-TW" dirty="0"/>
              <a:t>300</a:t>
            </a:r>
            <a:r>
              <a:rPr lang="zh-TW" altLang="en-US" dirty="0"/>
              <a:t>公里，攔不住每年東北季風帶來的中國霧霾。每當台灣空氣品質下降，新聞或政府消息總是避重就輕的表示，是中國霧霾南下所致，然而，境外污染（含中國霧霾）僅占我國的空氣污染</a:t>
            </a:r>
            <a:r>
              <a:rPr lang="en-US" altLang="zh-TW" dirty="0"/>
              <a:t>30%</a:t>
            </a:r>
            <a:r>
              <a:rPr lang="zh-TW" altLang="en-US" dirty="0"/>
              <a:t>，</a:t>
            </a:r>
            <a:r>
              <a:rPr lang="en-US" altLang="zh-TW" dirty="0"/>
              <a:t>50%</a:t>
            </a:r>
            <a:r>
              <a:rPr lang="zh-TW" altLang="en-US" dirty="0"/>
              <a:t>來自工業排放，剩下</a:t>
            </a:r>
            <a:r>
              <a:rPr lang="en-US" altLang="zh-TW" dirty="0"/>
              <a:t>20%</a:t>
            </a:r>
            <a:r>
              <a:rPr lang="zh-TW" altLang="en-US" dirty="0"/>
              <a:t>則來自交通排放廢氣和其他空污來源。其實，空污更大的問題在於境內污染，政府無法推諉卻又不敢面對境內污染</a:t>
            </a:r>
            <a:endParaRPr lang="zh-TW" altLang="en-US" dirty="0" smtClean="0">
              <a:latin typeface="標楷體" pitchFamily="65" charset="-120"/>
            </a:endParaRP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76250"/>
            <a:ext cx="82296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</a:rPr>
              <a:t>前 言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標楷體" pitchFamily="65" charset="-12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DB7F6DF-8296-4EB3-B1BD-F5C5843AE119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9459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153F119-7DA3-427A-9A83-D0DB5701548E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marL="742950" indent="-742950" algn="ctr">
              <a:defRPr/>
            </a:pPr>
            <a:r>
              <a:rPr lang="zh-TW" altLang="zh-TW" b="1" dirty="0" smtClean="0"/>
              <a:t>安裝</a:t>
            </a:r>
            <a:r>
              <a:rPr lang="zh-TW" altLang="zh-TW" b="1" dirty="0"/>
              <a:t>麵包</a:t>
            </a:r>
            <a:r>
              <a:rPr lang="zh-TW" altLang="zh-TW" b="1" dirty="0" smtClean="0"/>
              <a:t>板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99010" name="Picture 2" descr="五條單心線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84784"/>
            <a:ext cx="5400600" cy="505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2097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DB7F6DF-8296-4EB3-B1BD-F5C5843AE119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9459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153F119-7DA3-427A-9A83-D0DB5701548E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marL="742950" indent="-742950" algn="ctr">
              <a:defRPr/>
            </a:pPr>
            <a:r>
              <a:rPr lang="zh-TW" altLang="zh-TW" b="1" dirty="0" smtClean="0"/>
              <a:t>安裝</a:t>
            </a:r>
            <a:r>
              <a:rPr lang="zh-TW" altLang="zh-TW" b="1" dirty="0"/>
              <a:t>麵包</a:t>
            </a:r>
            <a:r>
              <a:rPr lang="zh-TW" altLang="zh-TW" b="1" dirty="0" smtClean="0"/>
              <a:t>板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0034" name="Picture 2" descr="裝置單心線於麵包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50226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2097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DB7F6DF-8296-4EB3-B1BD-F5C5843AE119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9459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153F119-7DA3-427A-9A83-D0DB5701548E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marL="742950" indent="-742950" algn="ctr">
              <a:defRPr/>
            </a:pPr>
            <a:r>
              <a:rPr lang="zh-TW" altLang="zh-TW" b="1" dirty="0" smtClean="0"/>
              <a:t>安裝</a:t>
            </a:r>
            <a:r>
              <a:rPr lang="zh-TW" altLang="zh-TW" b="1" dirty="0"/>
              <a:t>麵包</a:t>
            </a:r>
            <a:r>
              <a:rPr lang="zh-TW" altLang="zh-TW" b="1" dirty="0" smtClean="0"/>
              <a:t>板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1058" name="Picture 2" descr="補上單心線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768752" cy="439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2097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DB7F6DF-8296-4EB3-B1BD-F5C5843AE119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9459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153F119-7DA3-427A-9A83-D0DB5701548E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marL="742950" indent="-742950" algn="ctr">
              <a:defRPr/>
            </a:pPr>
            <a:r>
              <a:rPr lang="zh-TW" altLang="zh-TW" b="1" dirty="0" smtClean="0"/>
              <a:t>安裝</a:t>
            </a:r>
            <a:r>
              <a:rPr lang="zh-TW" altLang="zh-TW" b="1" dirty="0"/>
              <a:t>麵包</a:t>
            </a:r>
            <a:r>
              <a:rPr lang="zh-TW" altLang="zh-TW" b="1" dirty="0" smtClean="0"/>
              <a:t>板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2082" name="Picture 2" descr="連接VCC雙線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556791"/>
            <a:ext cx="6218956" cy="493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筆跡 1"/>
              <p14:cNvContentPartPr/>
              <p14:nvPr/>
            </p14:nvContentPartPr>
            <p14:xfrm>
              <a:off x="2250360" y="232200"/>
              <a:ext cx="6885000" cy="6554880"/>
            </p14:xfrm>
          </p:contentPart>
        </mc:Choice>
        <mc:Fallback xmlns="">
          <p:pic>
            <p:nvPicPr>
              <p:cNvPr id="2" name="筆跡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41000" y="222840"/>
                <a:ext cx="6903720" cy="657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242097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DB7F6DF-8296-4EB3-B1BD-F5C5843AE119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9459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153F119-7DA3-427A-9A83-D0DB5701548E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marL="742950" indent="-742950" algn="ctr">
              <a:defRPr/>
            </a:pPr>
            <a:r>
              <a:rPr lang="zh-TW" altLang="zh-TW" b="1" dirty="0" smtClean="0"/>
              <a:t>安裝</a:t>
            </a:r>
            <a:r>
              <a:rPr lang="zh-TW" altLang="zh-TW" b="1" dirty="0"/>
              <a:t>麵包</a:t>
            </a:r>
            <a:r>
              <a:rPr lang="zh-TW" altLang="zh-TW" b="1" dirty="0" smtClean="0"/>
              <a:t>板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3106" name="Picture 2" descr="安裝麵包板於底殼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93574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2097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安裝</a:t>
            </a:r>
            <a:r>
              <a:rPr lang="zh-TW" altLang="zh-TW" b="1" dirty="0"/>
              <a:t>溫溼度模組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48039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安裝溫溼度模組</a:t>
            </a:r>
          </a:p>
        </p:txBody>
      </p:sp>
      <p:pic>
        <p:nvPicPr>
          <p:cNvPr id="20489" name="Picture 9" descr="外殼右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1628800"/>
            <a:ext cx="694535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安裝溫溼度模組</a:t>
            </a:r>
          </a:p>
        </p:txBody>
      </p:sp>
      <p:pic>
        <p:nvPicPr>
          <p:cNvPr id="304130" name="Picture 2" descr="DHT22與螺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737859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91000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安裝溫溼度模組</a:t>
            </a:r>
          </a:p>
        </p:txBody>
      </p:sp>
      <p:pic>
        <p:nvPicPr>
          <p:cNvPr id="305154" name="Picture 2" descr="改裝腳位的DHT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23" y="1556792"/>
            <a:ext cx="661842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91000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安裝溫溼度模組</a:t>
            </a:r>
          </a:p>
        </p:txBody>
      </p:sp>
      <p:pic>
        <p:nvPicPr>
          <p:cNvPr id="306178" name="Picture 2" descr="將DHT22裝於外殼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01004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91000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536EBB3-A80B-458C-AAA0-38E7CF414E1B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717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1D33188-9D89-4B4E-AC87-9A3C3EAA357C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781300"/>
            <a:ext cx="63246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zh-TW" dirty="0"/>
              <a:t>空氣盒子</a:t>
            </a:r>
            <a:r>
              <a:rPr lang="zh-TW" altLang="zh-TW" dirty="0" smtClean="0"/>
              <a:t>產品</a:t>
            </a:r>
            <a:r>
              <a:rPr lang="zh-TW" altLang="en-US" dirty="0"/>
              <a:t>介紹</a:t>
            </a:r>
            <a:endParaRPr lang="zh-TW" altLang="en-US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安裝溫溼度模組</a:t>
            </a:r>
          </a:p>
        </p:txBody>
      </p:sp>
      <p:pic>
        <p:nvPicPr>
          <p:cNvPr id="307202" name="Picture 2" descr="將DHT22鎖緊於外殼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484784"/>
            <a:ext cx="726086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91000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安裝溫溼度模組</a:t>
            </a:r>
          </a:p>
        </p:txBody>
      </p:sp>
      <p:pic>
        <p:nvPicPr>
          <p:cNvPr id="308226" name="Picture 2" descr="取出DHT22的杜邦線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700808"/>
            <a:ext cx="783124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91000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安裝溫溼度模組</a:t>
            </a:r>
          </a:p>
        </p:txBody>
      </p:sp>
      <p:pic>
        <p:nvPicPr>
          <p:cNvPr id="309250" name="Picture 2" descr="將杜邦線插於DHT22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556792"/>
            <a:ext cx="7698519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91000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安裝</a:t>
            </a:r>
            <a:r>
              <a:rPr lang="en-US" altLang="zh-TW" b="1" dirty="0"/>
              <a:t>RTC</a:t>
            </a:r>
            <a:r>
              <a:rPr lang="zh-TW" altLang="zh-TW" b="1" dirty="0"/>
              <a:t>時鐘模組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072518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RTC</a:t>
            </a:r>
            <a:r>
              <a:rPr lang="zh-TW" altLang="zh-TW" b="1" dirty="0"/>
              <a:t>時鐘模組</a:t>
            </a:r>
          </a:p>
        </p:txBody>
      </p:sp>
      <p:pic>
        <p:nvPicPr>
          <p:cNvPr id="310274" name="Picture 2" descr="外殼下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791812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91000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RTC</a:t>
            </a:r>
            <a:r>
              <a:rPr lang="zh-TW" altLang="zh-TW" b="1" dirty="0"/>
              <a:t>時鐘模組</a:t>
            </a:r>
          </a:p>
        </p:txBody>
      </p:sp>
      <p:pic>
        <p:nvPicPr>
          <p:cNvPr id="311298" name="Picture 2" descr="取出RTC時鐘模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776864" cy="460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14349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RTC</a:t>
            </a:r>
            <a:r>
              <a:rPr lang="zh-TW" altLang="zh-TW" b="1" dirty="0"/>
              <a:t>時鐘模組</a:t>
            </a:r>
          </a:p>
        </p:txBody>
      </p:sp>
      <p:pic>
        <p:nvPicPr>
          <p:cNvPr id="312322" name="Picture 2" descr="黏上雙面膠於RTC時鐘模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336704" cy="500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14349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RTC</a:t>
            </a:r>
            <a:r>
              <a:rPr lang="zh-TW" altLang="zh-TW" b="1" dirty="0"/>
              <a:t>時鐘模組</a:t>
            </a:r>
          </a:p>
        </p:txBody>
      </p:sp>
      <p:pic>
        <p:nvPicPr>
          <p:cNvPr id="313346" name="Picture 2" descr="將RTC時鐘模組黏到外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18209"/>
            <a:ext cx="7272808" cy="483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14349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RTC</a:t>
            </a:r>
            <a:r>
              <a:rPr lang="zh-TW" altLang="zh-TW" b="1" dirty="0"/>
              <a:t>時鐘模組</a:t>
            </a:r>
          </a:p>
        </p:txBody>
      </p:sp>
      <p:pic>
        <p:nvPicPr>
          <p:cNvPr id="314370" name="Picture 2" descr="取出RTC用的杜邦線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43268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14349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RTC</a:t>
            </a:r>
            <a:r>
              <a:rPr lang="zh-TW" altLang="zh-TW" b="1" dirty="0"/>
              <a:t>時鐘模組</a:t>
            </a:r>
          </a:p>
        </p:txBody>
      </p:sp>
      <p:pic>
        <p:nvPicPr>
          <p:cNvPr id="315394" name="Picture 2" descr="將杜邦線裝於RTC時鐘模組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26086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14349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609600" indent="-609600" algn="ctr" eaLnBrk="1" hangingPunct="1"/>
            <a:r>
              <a:rPr lang="zh-TW" altLang="en-US" dirty="0" smtClean="0"/>
              <a:t>瑞昱 空氣盒子</a:t>
            </a:r>
            <a:endParaRPr kumimoji="0" lang="en-US" altLang="zh-TW" dirty="0" smtClean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idx="1"/>
          </p:nvPr>
        </p:nvSpPr>
        <p:spPr>
          <a:xfrm>
            <a:off x="468313" y="1844675"/>
            <a:ext cx="5759871" cy="3886200"/>
          </a:xfrm>
        </p:spPr>
        <p:txBody>
          <a:bodyPr/>
          <a:lstStyle/>
          <a:p>
            <a:r>
              <a:rPr lang="zh-TW" altLang="en-US" dirty="0"/>
              <a:t>華碩雲端今日偕同臺北市政府、中研院及瑞昱半導體舉辦「空氣盒子</a:t>
            </a:r>
            <a:r>
              <a:rPr lang="en-US" altLang="zh-TW" dirty="0"/>
              <a:t>PM2.5</a:t>
            </a:r>
            <a:r>
              <a:rPr lang="zh-TW" altLang="en-US" dirty="0"/>
              <a:t>啟動記者會」，推出全台第一個智慧城市的空污監測</a:t>
            </a:r>
            <a:r>
              <a:rPr lang="zh-TW" altLang="en-US" dirty="0" smtClean="0"/>
              <a:t>計畫</a:t>
            </a:r>
            <a:endParaRPr lang="en-US" altLang="zh-TW" dirty="0"/>
          </a:p>
          <a:p>
            <a:r>
              <a:rPr lang="zh-TW" altLang="en-US" dirty="0"/>
              <a:t>「空氣盒子」僅手掌大小，可感測溫度、濕度與空氣中的細懸浮微粒（</a:t>
            </a:r>
            <a:r>
              <a:rPr lang="en-US" altLang="zh-TW" dirty="0"/>
              <a:t>PM2.5</a:t>
            </a:r>
            <a:r>
              <a:rPr lang="zh-TW" altLang="en-US" dirty="0"/>
              <a:t>）濃度等環境數據，並自動上傳到華碩雲端</a:t>
            </a:r>
            <a:r>
              <a:rPr lang="zh-TW" altLang="en-US" dirty="0" smtClean="0"/>
              <a:t>平台</a:t>
            </a:r>
            <a:endParaRPr lang="en-US" altLang="zh-TW" dirty="0" smtClean="0"/>
          </a:p>
          <a:p>
            <a:r>
              <a:rPr lang="zh-TW" altLang="en-US" dirty="0"/>
              <a:t>手機</a:t>
            </a:r>
            <a:r>
              <a:rPr lang="en-US" altLang="zh-TW" dirty="0"/>
              <a:t>APP</a:t>
            </a:r>
            <a:r>
              <a:rPr lang="zh-TW" altLang="en-US" dirty="0"/>
              <a:t>或空氣盒子</a:t>
            </a:r>
            <a:r>
              <a:rPr lang="zh-TW" altLang="en-US" dirty="0" smtClean="0"/>
              <a:t>網站即可查詢</a:t>
            </a:r>
            <a:endParaRPr lang="en-US" altLang="zh-TW" dirty="0" smtClean="0"/>
          </a:p>
          <a:p>
            <a:endParaRPr lang="zh-TW" altLang="zh-TW" dirty="0" smtClean="0"/>
          </a:p>
        </p:txBody>
      </p:sp>
      <p:sp>
        <p:nvSpPr>
          <p:cNvPr id="8196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CE14F24-06A0-4788-AD6B-ED5CDD32B98B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8197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4D59C58-0245-4385-917C-251C0EBD566A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pic>
        <p:nvPicPr>
          <p:cNvPr id="8199" name="Picture 7" descr="D:\永忠研究\開課\物聯網人才培訓計劃\空污偵測之空氣盒子產品開發實務研習會\fig\瑞昱空氣盒子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64904"/>
            <a:ext cx="2671250" cy="40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安裝</a:t>
            </a:r>
            <a:r>
              <a:rPr lang="zh-TW" altLang="zh-TW" b="1" dirty="0"/>
              <a:t>電力插座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318759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安裝電力插座</a:t>
            </a:r>
          </a:p>
        </p:txBody>
      </p:sp>
      <p:pic>
        <p:nvPicPr>
          <p:cNvPr id="316418" name="Picture 2" descr="取出外殼左側與電源插座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795178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14349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安裝電力插座</a:t>
            </a:r>
          </a:p>
        </p:txBody>
      </p:sp>
      <p:pic>
        <p:nvPicPr>
          <p:cNvPr id="317442" name="Picture 2" descr="卸下電源插座的螺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33654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27198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安裝電力插座</a:t>
            </a:r>
          </a:p>
        </p:txBody>
      </p:sp>
      <p:pic>
        <p:nvPicPr>
          <p:cNvPr id="318466" name="Picture 2" descr="插入電源插座於外殼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352928" cy="468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27198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安裝電力插座</a:t>
            </a:r>
          </a:p>
        </p:txBody>
      </p:sp>
      <p:pic>
        <p:nvPicPr>
          <p:cNvPr id="319490" name="Picture 2" descr="將螺絲鎖上電源插座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2"/>
            <a:ext cx="7488832" cy="506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27198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安裝</a:t>
            </a:r>
            <a:r>
              <a:rPr lang="zh-TW" altLang="zh-TW" b="1" dirty="0"/>
              <a:t>面板按鈕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324652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安裝面板按鈕</a:t>
            </a:r>
          </a:p>
        </p:txBody>
      </p:sp>
      <p:pic>
        <p:nvPicPr>
          <p:cNvPr id="320514" name="Picture 2" descr="面板與按鈕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389063"/>
            <a:ext cx="6290964" cy="516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27198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安裝面板按鈕</a:t>
            </a:r>
          </a:p>
        </p:txBody>
      </p:sp>
      <p:pic>
        <p:nvPicPr>
          <p:cNvPr id="321538" name="Picture 2" descr="將按鈕螺絲卸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62479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64503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安裝面板按鈕</a:t>
            </a:r>
          </a:p>
        </p:txBody>
      </p:sp>
      <p:pic>
        <p:nvPicPr>
          <p:cNvPr id="322562" name="Picture 2" descr="將按鈕裝上面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416824" cy="496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64503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安裝</a:t>
            </a:r>
            <a:r>
              <a:rPr lang="en-US" altLang="zh-TW" b="1" dirty="0" smtClean="0"/>
              <a:t>LCD</a:t>
            </a:r>
            <a:r>
              <a:rPr lang="zh-TW" altLang="zh-TW" b="1" dirty="0" smtClean="0"/>
              <a:t>顯示器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8098931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609600" indent="-609600" algn="ctr" eaLnBrk="1" hangingPunct="1"/>
            <a:r>
              <a:rPr lang="en-US" altLang="zh-TW" dirty="0"/>
              <a:t>PM2.5</a:t>
            </a:r>
            <a:r>
              <a:rPr lang="zh-TW" altLang="zh-TW" dirty="0"/>
              <a:t>檢測儀</a:t>
            </a:r>
            <a:endParaRPr kumimoji="0" lang="en-US" altLang="zh-TW" dirty="0" smtClean="0"/>
          </a:p>
        </p:txBody>
      </p:sp>
      <p:sp>
        <p:nvSpPr>
          <p:cNvPr id="9220" name="投影片編號版面配置區 4"/>
          <p:cNvSpPr>
            <a:spLocks noGrp="1"/>
          </p:cNvSpPr>
          <p:nvPr>
            <p:ph type="sldNum" sz="quarter" idx="11"/>
          </p:nvPr>
        </p:nvSpPr>
        <p:spPr>
          <a:xfrm>
            <a:off x="6462326" y="6371302"/>
            <a:ext cx="2133600" cy="45720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B906A10-E672-44F0-B217-C4F1031A08F5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922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0F45890-DA0C-47FB-B88F-5A8F53AEFAB4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pic>
        <p:nvPicPr>
          <p:cNvPr id="9224" name="Picture 8" descr="D:\永忠研究\電子書\LASS系列\Ameba系列\綠色環境之粒子感測器\內容\市售介紹\pm2_5檢測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124532" cy="541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D:\永忠研究\電子書\LASS系列\Ameba系列\綠色環境之粒子感測器\內容\市售介紹\pm2_5檢測儀二版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66" y="836712"/>
            <a:ext cx="6797103" cy="591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D:\永忠研究\電子書\LASS系列\Ameba系列\綠色環境之粒子感測器\內容\市售介紹\PM2.5檢測 細懸浮微粒檢測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6711"/>
            <a:ext cx="5904656" cy="596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D:\永忠研究\電子書\LASS系列\Ameba系列\綠色環境之粒子感測器\內容\市售介紹\AIR MENTOR 8096-AM 氣質寶-藍芽空氣品質偵測器(標準版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49180"/>
            <a:ext cx="5914627" cy="59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D:\永忠研究\電子書\LASS系列\Ameba系列\綠色環境之粒子感測器\內容\市售介紹\AIR MENTOR 8096-AP 氣質寶-藍芽空氣品質偵測器(專業版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49180"/>
            <a:ext cx="5676164" cy="56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D:\永忠研究\電子書\LASS系列\Ameba系列\綠色環境之粒子感測器\內容\市售介紹\AZ 77597 高精度全方位室內空氣品質偵測計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809" y="884812"/>
            <a:ext cx="5530479" cy="553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LCD2004</a:t>
            </a:r>
            <a:r>
              <a:rPr lang="zh-TW" altLang="zh-TW" b="1" dirty="0"/>
              <a:t>顯示器</a:t>
            </a:r>
          </a:p>
        </p:txBody>
      </p:sp>
      <p:pic>
        <p:nvPicPr>
          <p:cNvPr id="323586" name="Picture 2" descr="取出LCD2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24050"/>
            <a:ext cx="7344816" cy="454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64503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LCD2004</a:t>
            </a:r>
            <a:r>
              <a:rPr lang="zh-TW" altLang="zh-TW" b="1" dirty="0"/>
              <a:t>顯示器</a:t>
            </a:r>
          </a:p>
        </p:txBody>
      </p:sp>
      <p:pic>
        <p:nvPicPr>
          <p:cNvPr id="324610" name="Picture 2" descr="LCD2004背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48881"/>
            <a:ext cx="7632848" cy="495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52145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LCD2004</a:t>
            </a:r>
            <a:r>
              <a:rPr lang="zh-TW" altLang="zh-TW" b="1" dirty="0"/>
              <a:t>顯示器</a:t>
            </a:r>
          </a:p>
        </p:txBody>
      </p:sp>
      <p:pic>
        <p:nvPicPr>
          <p:cNvPr id="325634" name="Picture 2" descr="取出面板與顯示器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76129"/>
            <a:ext cx="6768752" cy="546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52145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63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LCD2004</a:t>
            </a:r>
            <a:r>
              <a:rPr lang="zh-TW" altLang="zh-TW" b="1" dirty="0"/>
              <a:t>顯示器</a:t>
            </a:r>
          </a:p>
        </p:txBody>
      </p:sp>
      <p:pic>
        <p:nvPicPr>
          <p:cNvPr id="326658" name="Picture 2" descr="將LCD 2004面板螺絲鎖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67694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52145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en-US" dirty="0" smtClean="0"/>
              <a:t>安裝</a:t>
            </a:r>
            <a:r>
              <a:rPr lang="zh-TW" altLang="zh-TW" b="1" dirty="0"/>
              <a:t>面板顯示燈號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8464214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安裝面板顯示燈號</a:t>
            </a:r>
          </a:p>
        </p:txBody>
      </p:sp>
      <p:pic>
        <p:nvPicPr>
          <p:cNvPr id="327682" name="Picture 2" descr="取出顯示LED燈號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45" y="1484784"/>
            <a:ext cx="8352928" cy="453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52145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66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安裝面板顯示燈號</a:t>
            </a:r>
          </a:p>
        </p:txBody>
      </p:sp>
      <p:pic>
        <p:nvPicPr>
          <p:cNvPr id="328706" name="Picture 2" descr="測試燈泡是否正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786908" cy="532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76336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67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安裝面板顯示燈號</a:t>
            </a:r>
          </a:p>
        </p:txBody>
      </p:sp>
      <p:pic>
        <p:nvPicPr>
          <p:cNvPr id="329730" name="Picture 2" descr="安裝LED於面板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704856" cy="455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76336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68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安裝面板顯示燈號</a:t>
            </a:r>
          </a:p>
        </p:txBody>
      </p:sp>
      <p:pic>
        <p:nvPicPr>
          <p:cNvPr id="330754" name="Picture 2" descr="將LED接地線焊接一起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6002932" cy="521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76336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69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安裝面板顯示燈號</a:t>
            </a:r>
          </a:p>
        </p:txBody>
      </p:sp>
      <p:pic>
        <p:nvPicPr>
          <p:cNvPr id="331778" name="Picture 2" descr="220歐姆電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29" y="1700808"/>
            <a:ext cx="679350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76336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A44F9977-0E47-4CA9-8F0E-02ADA8A2D37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0243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A03F2C7-549F-4307-8BC2-3DBF094BFDEF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324600" cy="1371600"/>
          </a:xfrm>
        </p:spPr>
        <p:txBody>
          <a:bodyPr/>
          <a:lstStyle/>
          <a:p>
            <a:pPr marL="742950" indent="-742950" algn="ctr">
              <a:defRPr/>
            </a:pP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硬體組裝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70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安裝面板顯示燈號</a:t>
            </a:r>
          </a:p>
        </p:txBody>
      </p:sp>
      <p:pic>
        <p:nvPicPr>
          <p:cNvPr id="332802" name="Picture 2" descr="取出五支220歐姆電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52705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76336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71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安裝面板顯示燈號</a:t>
            </a:r>
          </a:p>
        </p:txBody>
      </p:sp>
      <p:pic>
        <p:nvPicPr>
          <p:cNvPr id="333826" name="Picture 2" descr="將電組裝到電阻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586" y="1484784"/>
            <a:ext cx="6163435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76336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安裝面板顯示燈號</a:t>
            </a:r>
          </a:p>
        </p:txBody>
      </p:sp>
      <p:pic>
        <p:nvPicPr>
          <p:cNvPr id="334850" name="Picture 2" descr="將電組焊接到LED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03445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76336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73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 smtClean="0"/>
              <a:t>安裝面板顯示燈號</a:t>
            </a:r>
            <a:endParaRPr lang="zh-TW" altLang="zh-TW" b="1" dirty="0"/>
          </a:p>
        </p:txBody>
      </p:sp>
      <p:pic>
        <p:nvPicPr>
          <p:cNvPr id="335874" name="Picture 2" descr="取六條杜邦線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52176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52145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74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 smtClean="0"/>
              <a:t>安裝面板顯示燈號</a:t>
            </a:r>
            <a:endParaRPr lang="zh-TW" altLang="zh-TW" b="1" dirty="0"/>
          </a:p>
        </p:txBody>
      </p:sp>
      <p:pic>
        <p:nvPicPr>
          <p:cNvPr id="336898" name="Picture 2" descr="裁掉六條杜邦線一端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5" y="1988840"/>
            <a:ext cx="8341593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52145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75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 smtClean="0"/>
              <a:t>安裝面板顯示燈號</a:t>
            </a:r>
            <a:endParaRPr lang="zh-TW" altLang="zh-TW" b="1" dirty="0"/>
          </a:p>
        </p:txBody>
      </p:sp>
      <p:pic>
        <p:nvPicPr>
          <p:cNvPr id="337922" name="Picture 2" descr="將六條杜邦線上錫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5930924" cy="504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52145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76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 smtClean="0"/>
              <a:t>安裝面板顯示燈號</a:t>
            </a:r>
            <a:endParaRPr lang="zh-TW" altLang="zh-TW" b="1" dirty="0"/>
          </a:p>
        </p:txBody>
      </p:sp>
      <p:pic>
        <p:nvPicPr>
          <p:cNvPr id="338946" name="Picture 2" descr="焊上LED正端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688632" cy="492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64503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77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 smtClean="0"/>
              <a:t>安裝面板顯示燈號</a:t>
            </a:r>
            <a:endParaRPr lang="zh-TW" altLang="zh-TW" b="1" dirty="0"/>
          </a:p>
        </p:txBody>
      </p:sp>
      <p:pic>
        <p:nvPicPr>
          <p:cNvPr id="339970" name="Picture 2" descr="焊上LED負端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80" y="1484783"/>
            <a:ext cx="6228671" cy="506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64503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78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 smtClean="0"/>
              <a:t>安裝面板顯示燈號</a:t>
            </a:r>
            <a:endParaRPr lang="zh-TW" altLang="zh-TW" b="1" dirty="0"/>
          </a:p>
        </p:txBody>
      </p:sp>
      <p:pic>
        <p:nvPicPr>
          <p:cNvPr id="340994" name="Picture 2" descr="裁減多餘LED焊接線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33" y="1628800"/>
            <a:ext cx="670793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64503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79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 smtClean="0"/>
              <a:t>安裝面板顯示燈號</a:t>
            </a:r>
            <a:endParaRPr lang="zh-TW" altLang="zh-TW" b="1" dirty="0"/>
          </a:p>
        </p:txBody>
      </p:sp>
      <p:pic>
        <p:nvPicPr>
          <p:cNvPr id="342018" name="Picture 2" descr="完成面板元件裝置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20" y="1687894"/>
            <a:ext cx="736810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03959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en-US" smtClean="0"/>
              <a:t>組裝零件一覽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zh-TW" b="1" dirty="0"/>
              <a:t>整體組裝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482289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81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整體組裝</a:t>
            </a:r>
          </a:p>
        </p:txBody>
      </p:sp>
      <p:pic>
        <p:nvPicPr>
          <p:cNvPr id="343042" name="Picture 2" descr="安裝好之裝置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5544616" cy="520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96701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整體組裝</a:t>
            </a:r>
          </a:p>
        </p:txBody>
      </p:sp>
      <p:pic>
        <p:nvPicPr>
          <p:cNvPr id="344066" name="Picture 2" descr="安裝好面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56" y="1700808"/>
            <a:ext cx="6379585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18700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3DD08E-1967-4D81-8EE5-A9B804D45DB4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83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483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B3D8C-1E8D-4248-B60E-77FC1EBD2E8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整體組裝</a:t>
            </a:r>
          </a:p>
        </p:txBody>
      </p:sp>
      <p:pic>
        <p:nvPicPr>
          <p:cNvPr id="345090" name="Picture 2" descr="組裝完成之成品圖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412776"/>
            <a:ext cx="6002932" cy="484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18700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FA8DD35-8766-4285-ABCE-39010BDEF0EF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84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68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00D4B88-1B6E-430F-B236-8B20F65872A9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en-US" smtClean="0"/>
              <a:t>電路組裝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85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zh-TW" b="1" dirty="0"/>
              <a:t>安裝偵測空氣懸浮粒子感測器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331902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86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安裝偵測空氣懸浮粒子感測器</a:t>
            </a:r>
          </a:p>
        </p:txBody>
      </p:sp>
      <p:pic>
        <p:nvPicPr>
          <p:cNvPr id="1026" name="Picture 2" descr="pms5003_pin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772816"/>
            <a:ext cx="864949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87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安裝偵測空氣懸浮粒子感測器</a:t>
            </a:r>
          </a:p>
        </p:txBody>
      </p:sp>
      <p:sp>
        <p:nvSpPr>
          <p:cNvPr id="2" name="矩形 1"/>
          <p:cNvSpPr/>
          <p:nvPr/>
        </p:nvSpPr>
        <p:spPr>
          <a:xfrm>
            <a:off x="1403648" y="1916832"/>
            <a:ext cx="595840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200" dirty="0">
                <a:latin typeface="+mn-ea"/>
                <a:ea typeface="+mn-ea"/>
              </a:rPr>
              <a:t>pin1</a:t>
            </a:r>
            <a:r>
              <a:rPr lang="zh-TW" altLang="zh-TW" sz="2200" dirty="0">
                <a:latin typeface="+mn-ea"/>
                <a:ea typeface="+mn-ea"/>
              </a:rPr>
              <a:t>，供電輸入接腳，要輸入</a:t>
            </a:r>
            <a:r>
              <a:rPr lang="en-US" altLang="zh-TW" sz="2200" dirty="0">
                <a:latin typeface="+mn-ea"/>
                <a:ea typeface="+mn-ea"/>
              </a:rPr>
              <a:t>5V</a:t>
            </a:r>
            <a:r>
              <a:rPr lang="zh-TW" altLang="zh-TW" sz="2200" dirty="0">
                <a:latin typeface="+mn-ea"/>
                <a:ea typeface="+mn-ea"/>
              </a:rPr>
              <a:t>電壓的電力。</a:t>
            </a:r>
          </a:p>
          <a:p>
            <a:pPr lvl="0"/>
            <a:r>
              <a:rPr lang="en-US" altLang="zh-TW" sz="2200" dirty="0">
                <a:latin typeface="+mn-ea"/>
                <a:ea typeface="+mn-ea"/>
              </a:rPr>
              <a:t>pin2</a:t>
            </a:r>
            <a:r>
              <a:rPr lang="zh-TW" altLang="zh-TW" sz="2200" dirty="0">
                <a:latin typeface="+mn-ea"/>
                <a:ea typeface="+mn-ea"/>
              </a:rPr>
              <a:t>，接地接腳，接上</a:t>
            </a:r>
            <a:r>
              <a:rPr lang="en-US" altLang="zh-TW" sz="2200" dirty="0">
                <a:latin typeface="+mn-ea"/>
                <a:ea typeface="+mn-ea"/>
              </a:rPr>
              <a:t>0V</a:t>
            </a:r>
            <a:r>
              <a:rPr lang="zh-TW" altLang="zh-TW" sz="2200" dirty="0">
                <a:latin typeface="+mn-ea"/>
                <a:ea typeface="+mn-ea"/>
              </a:rPr>
              <a:t>。</a:t>
            </a:r>
          </a:p>
          <a:p>
            <a:pPr lvl="0"/>
            <a:r>
              <a:rPr lang="en-US" altLang="zh-TW" sz="2200" dirty="0">
                <a:latin typeface="+mn-ea"/>
                <a:ea typeface="+mn-ea"/>
              </a:rPr>
              <a:t>pin3</a:t>
            </a:r>
            <a:r>
              <a:rPr lang="zh-TW" altLang="zh-TW" sz="2200" dirty="0">
                <a:latin typeface="+mn-ea"/>
                <a:ea typeface="+mn-ea"/>
              </a:rPr>
              <a:t>，設定輸入接腳，接收到</a:t>
            </a:r>
            <a:r>
              <a:rPr lang="en-US" altLang="zh-TW" sz="2200" dirty="0">
                <a:latin typeface="+mn-ea"/>
                <a:ea typeface="+mn-ea"/>
              </a:rPr>
              <a:t>0</a:t>
            </a:r>
            <a:r>
              <a:rPr lang="zh-TW" altLang="zh-TW" sz="2200" dirty="0">
                <a:latin typeface="+mn-ea"/>
                <a:ea typeface="+mn-ea"/>
              </a:rPr>
              <a:t>時感測器處於待備狀態（減少感測器的耗電），接收到</a:t>
            </a:r>
            <a:r>
              <a:rPr lang="en-US" altLang="zh-TW" sz="2200" dirty="0">
                <a:latin typeface="+mn-ea"/>
                <a:ea typeface="+mn-ea"/>
              </a:rPr>
              <a:t>1</a:t>
            </a:r>
            <a:r>
              <a:rPr lang="zh-TW" altLang="zh-TW" sz="2200" dirty="0">
                <a:latin typeface="+mn-ea"/>
                <a:ea typeface="+mn-ea"/>
              </a:rPr>
              <a:t>則為運作狀態。</a:t>
            </a:r>
          </a:p>
          <a:p>
            <a:pPr lvl="0"/>
            <a:r>
              <a:rPr lang="en-US" altLang="zh-TW" sz="2200" dirty="0">
                <a:latin typeface="+mn-ea"/>
                <a:ea typeface="+mn-ea"/>
              </a:rPr>
              <a:t>pin4</a:t>
            </a:r>
            <a:r>
              <a:rPr lang="zh-TW" altLang="zh-TW" sz="2200" dirty="0">
                <a:latin typeface="+mn-ea"/>
                <a:ea typeface="+mn-ea"/>
              </a:rPr>
              <a:t>，串列埠接收接腳</a:t>
            </a:r>
            <a:r>
              <a:rPr lang="en-US" altLang="zh-TW" sz="2200" dirty="0">
                <a:latin typeface="+mn-ea"/>
                <a:ea typeface="+mn-ea"/>
              </a:rPr>
              <a:t>(Rx)</a:t>
            </a:r>
            <a:r>
              <a:rPr lang="zh-TW" altLang="zh-TW" sz="2200" dirty="0">
                <a:latin typeface="+mn-ea"/>
                <a:ea typeface="+mn-ea"/>
              </a:rPr>
              <a:t>，邏輯準位</a:t>
            </a:r>
            <a:r>
              <a:rPr lang="en-US" altLang="zh-TW" sz="2200" dirty="0">
                <a:latin typeface="+mn-ea"/>
                <a:ea typeface="+mn-ea"/>
              </a:rPr>
              <a:t>3.3V</a:t>
            </a:r>
            <a:r>
              <a:rPr lang="zh-TW" altLang="zh-TW" sz="2200" dirty="0">
                <a:latin typeface="+mn-ea"/>
                <a:ea typeface="+mn-ea"/>
              </a:rPr>
              <a:t>。</a:t>
            </a:r>
          </a:p>
          <a:p>
            <a:pPr lvl="0"/>
            <a:r>
              <a:rPr lang="en-US" altLang="zh-TW" sz="2200" dirty="0">
                <a:latin typeface="+mn-ea"/>
                <a:ea typeface="+mn-ea"/>
              </a:rPr>
              <a:t>pin5</a:t>
            </a:r>
            <a:r>
              <a:rPr lang="zh-TW" altLang="zh-TW" sz="2200" dirty="0">
                <a:latin typeface="+mn-ea"/>
                <a:ea typeface="+mn-ea"/>
              </a:rPr>
              <a:t>，串列埠輸出接腳</a:t>
            </a:r>
            <a:r>
              <a:rPr lang="en-US" altLang="zh-TW" sz="2200" dirty="0">
                <a:latin typeface="+mn-ea"/>
                <a:ea typeface="+mn-ea"/>
              </a:rPr>
              <a:t>(</a:t>
            </a:r>
            <a:r>
              <a:rPr lang="en-US" altLang="zh-TW" sz="2200" dirty="0" err="1">
                <a:latin typeface="+mn-ea"/>
                <a:ea typeface="+mn-ea"/>
              </a:rPr>
              <a:t>Tx</a:t>
            </a:r>
            <a:r>
              <a:rPr lang="en-US" altLang="zh-TW" sz="2200" dirty="0">
                <a:latin typeface="+mn-ea"/>
                <a:ea typeface="+mn-ea"/>
              </a:rPr>
              <a:t>)</a:t>
            </a:r>
            <a:r>
              <a:rPr lang="zh-TW" altLang="zh-TW" sz="2200" dirty="0">
                <a:latin typeface="+mn-ea"/>
                <a:ea typeface="+mn-ea"/>
              </a:rPr>
              <a:t>，邏輯準位</a:t>
            </a:r>
            <a:r>
              <a:rPr lang="en-US" altLang="zh-TW" sz="2200" dirty="0">
                <a:latin typeface="+mn-ea"/>
                <a:ea typeface="+mn-ea"/>
              </a:rPr>
              <a:t>3.3V</a:t>
            </a:r>
            <a:r>
              <a:rPr lang="zh-TW" altLang="zh-TW" sz="2200" dirty="0">
                <a:latin typeface="+mn-ea"/>
                <a:ea typeface="+mn-ea"/>
              </a:rPr>
              <a:t>。</a:t>
            </a:r>
          </a:p>
          <a:p>
            <a:pPr lvl="0"/>
            <a:r>
              <a:rPr lang="en-US" altLang="zh-TW" sz="2200" dirty="0">
                <a:latin typeface="+mn-ea"/>
                <a:ea typeface="+mn-ea"/>
              </a:rPr>
              <a:t>pin6</a:t>
            </a:r>
            <a:r>
              <a:rPr lang="zh-TW" altLang="zh-TW" sz="2200" dirty="0">
                <a:latin typeface="+mn-ea"/>
                <a:ea typeface="+mn-ea"/>
              </a:rPr>
              <a:t>，重置、重新開機輸入接腳，接收到</a:t>
            </a:r>
            <a:r>
              <a:rPr lang="en-US" altLang="zh-TW" sz="2200" dirty="0">
                <a:latin typeface="+mn-ea"/>
                <a:ea typeface="+mn-ea"/>
              </a:rPr>
              <a:t>3.3V</a:t>
            </a:r>
            <a:r>
              <a:rPr lang="zh-TW" altLang="zh-TW" sz="2200" dirty="0">
                <a:latin typeface="+mn-ea"/>
                <a:ea typeface="+mn-ea"/>
              </a:rPr>
              <a:t>則重新開機。</a:t>
            </a:r>
          </a:p>
          <a:p>
            <a:pPr lvl="0"/>
            <a:r>
              <a:rPr lang="en-US" altLang="zh-TW" sz="2200" dirty="0">
                <a:latin typeface="+mn-ea"/>
                <a:ea typeface="+mn-ea"/>
              </a:rPr>
              <a:t>pin7</a:t>
            </a:r>
            <a:r>
              <a:rPr lang="zh-TW" altLang="zh-TW" sz="2200" dirty="0">
                <a:latin typeface="+mn-ea"/>
                <a:ea typeface="+mn-ea"/>
              </a:rPr>
              <a:t>，還沒用到。</a:t>
            </a:r>
          </a:p>
          <a:p>
            <a:pPr lvl="0"/>
            <a:r>
              <a:rPr lang="en-US" altLang="zh-TW" sz="2200" dirty="0">
                <a:latin typeface="+mn-ea"/>
                <a:ea typeface="+mn-ea"/>
              </a:rPr>
              <a:t>pin8</a:t>
            </a:r>
            <a:r>
              <a:rPr lang="zh-TW" altLang="zh-TW" sz="2200" dirty="0">
                <a:latin typeface="+mn-ea"/>
                <a:ea typeface="+mn-ea"/>
              </a:rPr>
              <a:t>，還沒用到。</a:t>
            </a:r>
          </a:p>
        </p:txBody>
      </p:sp>
    </p:spTree>
    <p:extLst>
      <p:ext uri="{BB962C8B-B14F-4D97-AF65-F5344CB8AC3E}">
        <p14:creationId xmlns:p14="http://schemas.microsoft.com/office/powerpoint/2010/main" val="9996491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88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安裝偵測空氣懸浮粒子感測器</a:t>
            </a:r>
          </a:p>
        </p:txBody>
      </p:sp>
      <p:pic>
        <p:nvPicPr>
          <p:cNvPr id="2050" name="Picture 2" descr="安裝偵測空氣懸浮粒子感測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1"/>
            <a:ext cx="7560840" cy="515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6491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89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安裝偵測空氣懸浮粒子感測器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289629"/>
              </p:ext>
            </p:extLst>
          </p:nvPr>
        </p:nvGraphicFramePr>
        <p:xfrm>
          <a:off x="1043608" y="1772816"/>
          <a:ext cx="7344816" cy="32918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{F5AB1C69-6EDB-4FF4-983F-18BD219EF322}</a:tableStyleId>
              </a:tblPr>
              <a:tblGrid>
                <a:gridCol w="2543615"/>
                <a:gridCol w="2655984"/>
                <a:gridCol w="2145217"/>
              </a:tblGrid>
              <a:tr h="3289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040000"/>
                          </a:solidFill>
                          <a:effectLst/>
                        </a:rPr>
                        <a:t>PMS3003</a:t>
                      </a:r>
                      <a:r>
                        <a:rPr lang="zh-TW" sz="2400" kern="100" dirty="0">
                          <a:solidFill>
                            <a:srgbClr val="040000"/>
                          </a:solidFill>
                          <a:effectLst/>
                        </a:rPr>
                        <a:t>感測模組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TW" sz="2400" kern="0">
                          <a:solidFill>
                            <a:srgbClr val="040000"/>
                          </a:solidFill>
                          <a:effectLst/>
                        </a:rPr>
                        <a:t>開發板接腳</a:t>
                      </a:r>
                      <a:endParaRPr lang="zh-TW" sz="2400" kern="10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rgbClr val="040000"/>
                          </a:solidFill>
                          <a:effectLst/>
                        </a:rPr>
                        <a:t>解說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pin1</a:t>
                      </a:r>
                      <a:r>
                        <a:rPr lang="zh-TW" sz="2400" kern="0" dirty="0">
                          <a:solidFill>
                            <a:srgbClr val="040000"/>
                          </a:solidFill>
                          <a:effectLst/>
                        </a:rPr>
                        <a:t>，供電輸入接腳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Ameba pin 5V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40000"/>
                          </a:solidFill>
                          <a:effectLst/>
                        </a:rPr>
                        <a:t>5V </a:t>
                      </a:r>
                      <a:r>
                        <a:rPr lang="zh-TW" sz="2400" kern="0">
                          <a:solidFill>
                            <a:srgbClr val="040000"/>
                          </a:solidFill>
                          <a:effectLst/>
                        </a:rPr>
                        <a:t>陽極接點</a:t>
                      </a:r>
                      <a:endParaRPr lang="zh-TW" sz="2400" kern="10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40000"/>
                          </a:solidFill>
                          <a:effectLst/>
                        </a:rPr>
                        <a:t>pin2</a:t>
                      </a:r>
                      <a:r>
                        <a:rPr lang="zh-TW" sz="2400" kern="0">
                          <a:solidFill>
                            <a:srgbClr val="040000"/>
                          </a:solidFill>
                          <a:effectLst/>
                        </a:rPr>
                        <a:t>，接地接腳</a:t>
                      </a:r>
                      <a:endParaRPr lang="zh-TW" sz="2400" kern="10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Ameba pin </a:t>
                      </a:r>
                      <a:r>
                        <a:rPr lang="en-US" sz="2400" kern="0" dirty="0" err="1">
                          <a:solidFill>
                            <a:srgbClr val="040000"/>
                          </a:solidFill>
                          <a:effectLst/>
                        </a:rPr>
                        <a:t>Gnd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400" kern="0">
                          <a:solidFill>
                            <a:srgbClr val="040000"/>
                          </a:solidFill>
                          <a:effectLst/>
                        </a:rPr>
                        <a:t>共地接點</a:t>
                      </a:r>
                      <a:endParaRPr lang="zh-TW" sz="2400" kern="10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40000"/>
                          </a:solidFill>
                          <a:effectLst/>
                        </a:rPr>
                        <a:t>pin4</a:t>
                      </a:r>
                      <a:r>
                        <a:rPr lang="zh-TW" sz="2400" kern="0">
                          <a:solidFill>
                            <a:srgbClr val="040000"/>
                          </a:solidFill>
                          <a:effectLst/>
                        </a:rPr>
                        <a:t>，串列埠接收接腳</a:t>
                      </a:r>
                      <a:r>
                        <a:rPr lang="en-US" sz="2400" kern="0">
                          <a:solidFill>
                            <a:srgbClr val="040000"/>
                          </a:solidFill>
                          <a:effectLst/>
                        </a:rPr>
                        <a:t>(Rx)</a:t>
                      </a:r>
                      <a:endParaRPr lang="zh-TW" sz="2400" kern="10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Ameba </a:t>
                      </a:r>
                      <a:r>
                        <a:rPr lang="en-US" sz="2400" kern="0" dirty="0" err="1">
                          <a:solidFill>
                            <a:srgbClr val="040000"/>
                          </a:solidFill>
                          <a:effectLst/>
                        </a:rPr>
                        <a:t>Tx</a:t>
                      </a: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(D1)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rgbClr val="040000"/>
                          </a:solidFill>
                          <a:effectLst/>
                        </a:rPr>
                        <a:t>串列埠傳送端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pin5</a:t>
                      </a:r>
                      <a:r>
                        <a:rPr lang="zh-TW" sz="2400" kern="0" dirty="0">
                          <a:solidFill>
                            <a:srgbClr val="040000"/>
                          </a:solidFill>
                          <a:effectLst/>
                        </a:rPr>
                        <a:t>，串列埠輸出接腳</a:t>
                      </a: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(</a:t>
                      </a:r>
                      <a:r>
                        <a:rPr lang="en-US" sz="2400" kern="0" dirty="0" err="1">
                          <a:solidFill>
                            <a:srgbClr val="040000"/>
                          </a:solidFill>
                          <a:effectLst/>
                        </a:rPr>
                        <a:t>Tx</a:t>
                      </a: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)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40000"/>
                          </a:solidFill>
                          <a:effectLst/>
                        </a:rPr>
                        <a:t>Ameba Rx(D0)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rgbClr val="040000"/>
                          </a:solidFill>
                          <a:effectLst/>
                        </a:rPr>
                        <a:t>串列埠接收端</a:t>
                      </a:r>
                      <a:endParaRPr lang="zh-TW" sz="2400" kern="100" dirty="0">
                        <a:solidFill>
                          <a:srgbClr val="04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6491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pPr marL="742950" indent="-742950" algn="ctr"/>
            <a:r>
              <a:rPr lang="zh-TW" altLang="en-US" b="1" dirty="0" smtClean="0">
                <a:solidFill>
                  <a:srgbClr val="E56700"/>
                </a:solidFill>
              </a:rPr>
              <a:t>組裝零件一覽</a:t>
            </a:r>
            <a:r>
              <a:rPr lang="en-US" altLang="zh-TW" b="1" dirty="0" smtClean="0">
                <a:solidFill>
                  <a:srgbClr val="E56700"/>
                </a:solidFill>
              </a:rPr>
              <a:t>(1/6)</a:t>
            </a:r>
            <a:endParaRPr lang="zh-TW" altLang="en-US" b="1" dirty="0" smtClean="0">
              <a:solidFill>
                <a:srgbClr val="E56700"/>
              </a:solidFill>
            </a:endParaRPr>
          </a:p>
        </p:txBody>
      </p:sp>
      <p:sp>
        <p:nvSpPr>
          <p:cNvPr id="12291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A90B80B-A818-4FA4-AB5F-1A67EDD5A71F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2292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5B85B7D-FA6A-41D4-86E5-7520CD8DAB6D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2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2309" name="Picture 21" descr="pms3003-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80" y="2420888"/>
            <a:ext cx="5699720" cy="352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0" y="14954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70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新細明體" pitchFamily="18" charset="-120"/>
                <a:cs typeface="Times New Roman" pitchFamily="18" charset="0"/>
              </a:rPr>
              <a:t>(a). 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新細明體" pitchFamily="18" charset="-120"/>
                <a:cs typeface="Times New Roman" pitchFamily="18" charset="0"/>
              </a:rPr>
              <a:t>偵測空氣懸浮粒子感測器</a:t>
            </a:r>
            <a:endParaRPr kumimoji="1" lang="zh-TW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90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zh-TW" b="1" dirty="0" smtClean="0"/>
              <a:t>安裝</a:t>
            </a:r>
            <a:r>
              <a:rPr lang="en-US" altLang="zh-TW" b="1" dirty="0" smtClean="0"/>
              <a:t>LCD</a:t>
            </a:r>
            <a:r>
              <a:rPr lang="zh-TW" altLang="zh-TW" b="1" dirty="0" smtClean="0"/>
              <a:t>顯示器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0316062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91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LCD2004</a:t>
            </a:r>
            <a:r>
              <a:rPr lang="zh-TW" altLang="zh-TW" b="1" dirty="0"/>
              <a:t>顯示器</a:t>
            </a:r>
          </a:p>
        </p:txBody>
      </p:sp>
      <p:pic>
        <p:nvPicPr>
          <p:cNvPr id="1026" name="Picture 2" descr="安裝LCD2004顯示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54307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64917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92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LCD2004</a:t>
            </a:r>
            <a:r>
              <a:rPr lang="zh-TW" altLang="zh-TW" b="1" dirty="0"/>
              <a:t>顯示器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575446"/>
              </p:ext>
            </p:extLst>
          </p:nvPr>
        </p:nvGraphicFramePr>
        <p:xfrm>
          <a:off x="251520" y="1916832"/>
          <a:ext cx="8496944" cy="43891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42613"/>
                <a:gridCol w="3072608"/>
                <a:gridCol w="2481723"/>
              </a:tblGrid>
              <a:tr h="3289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PMS3003</a:t>
                      </a:r>
                      <a:r>
                        <a:rPr lang="zh-TW" sz="2400" kern="10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感測模組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開發板接腳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解說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pin1</a:t>
                      </a:r>
                      <a:r>
                        <a:rPr lang="zh-TW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，供電輸入接腳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pin 5V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5V </a:t>
                      </a:r>
                      <a:r>
                        <a:rPr lang="zh-TW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陽極接點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pin2</a:t>
                      </a:r>
                      <a:r>
                        <a:rPr lang="zh-TW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，接地接腳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pin </a:t>
                      </a:r>
                      <a:r>
                        <a:rPr lang="en-US" sz="2400" kern="0" dirty="0" err="1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Gnd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共地接點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pin4</a:t>
                      </a: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，串列埠接收接腳</a:t>
                      </a: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(Rx)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</a:t>
                      </a:r>
                      <a:r>
                        <a:rPr lang="en-US" sz="2400" kern="0" dirty="0" err="1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Tx</a:t>
                      </a: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(D1)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串列埠傳送端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pin5</a:t>
                      </a:r>
                      <a:r>
                        <a:rPr lang="zh-TW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，串列埠輸出接腳</a:t>
                      </a: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(Tx)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Rx(D0)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串列埠接收端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LCD2004</a:t>
                      </a:r>
                      <a:r>
                        <a:rPr lang="zh-TW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顯示模組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開發板接腳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解說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VCC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pin 5V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5V </a:t>
                      </a: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陽極接點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GND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pin Gnd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共地接點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SCL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I2C_SCL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I2C SCL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SDA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I2C_SDA</a:t>
                      </a:r>
                      <a:endParaRPr lang="zh-TW" sz="24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I2C SDA</a:t>
                      </a:r>
                      <a:endParaRPr lang="zh-TW" sz="24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85493" y="1246862"/>
            <a:ext cx="62889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標楷體" pitchFamily="65" charset="-120"/>
                <a:ea typeface="標楷體" pitchFamily="65" charset="-120"/>
                <a:cs typeface="Arial" pitchFamily="34" charset="0"/>
              </a:rPr>
              <a:t>LCD 2004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標楷體" pitchFamily="65" charset="-120"/>
                <a:ea typeface="標楷體" pitchFamily="65" charset="-120"/>
                <a:cs typeface="Arial" pitchFamily="34" charset="0"/>
              </a:rPr>
              <a:t>顯示模組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接腳表</a:t>
            </a: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累加接腳表</a:t>
            </a: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782928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93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zh-TW" b="1" dirty="0" smtClean="0"/>
              <a:t>安裝</a:t>
            </a:r>
            <a:r>
              <a:rPr lang="en-US" altLang="zh-TW" b="1" dirty="0"/>
              <a:t>RTC</a:t>
            </a:r>
            <a:r>
              <a:rPr lang="zh-TW" altLang="zh-TW" b="1" dirty="0"/>
              <a:t>時鐘模組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824328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94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RTC</a:t>
            </a:r>
            <a:r>
              <a:rPr lang="zh-TW" altLang="zh-TW" b="1" dirty="0"/>
              <a:t>時鐘模組</a:t>
            </a:r>
          </a:p>
        </p:txBody>
      </p:sp>
      <p:pic>
        <p:nvPicPr>
          <p:cNvPr id="3074" name="Picture 2" descr="安裝RTC時鐘模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537045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82928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95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安裝</a:t>
            </a:r>
            <a:r>
              <a:rPr lang="en-US" altLang="zh-TW" b="1" dirty="0"/>
              <a:t>RTC</a:t>
            </a:r>
            <a:r>
              <a:rPr lang="zh-TW" altLang="zh-TW" b="1" dirty="0"/>
              <a:t>時鐘模組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50449"/>
              </p:ext>
            </p:extLst>
          </p:nvPr>
        </p:nvGraphicFramePr>
        <p:xfrm>
          <a:off x="1115616" y="1844824"/>
          <a:ext cx="6771838" cy="25603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45185"/>
                <a:gridCol w="2448787"/>
                <a:gridCol w="1977866"/>
              </a:tblGrid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RTC</a:t>
                      </a:r>
                      <a:r>
                        <a:rPr lang="zh-TW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時鐘模組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開發板接腳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解說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VCC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pin 5V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5V </a:t>
                      </a:r>
                      <a:r>
                        <a:rPr lang="zh-TW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陽極接點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GND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pin Gnd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共地接點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SCL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I2C_SCL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I2C SCL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SDA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I2C_SDA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I2C SDA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74746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B4D284A-3E95-480A-9CAA-522B23A54412}" type="slidenum">
              <a:rPr kumimoji="0" lang="en-US" altLang="zh-TW" sz="1200">
                <a:latin typeface="Arial Black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96</a:t>
            </a:fld>
            <a:endParaRPr kumimoji="0" lang="en-US" altLang="zh-TW" sz="120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1267" name="日期版面配置區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8569C9-2532-46B7-87ED-9C500964E696}" type="datetime1">
              <a:rPr kumimoji="0" lang="zh-TW" altLang="en-US" sz="120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>
              <a:latin typeface="Arial" charset="0"/>
              <a:ea typeface="新細明體" pitchFamily="18" charset="-12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2781300"/>
            <a:ext cx="6985000" cy="1371600"/>
          </a:xfrm>
        </p:spPr>
        <p:txBody>
          <a:bodyPr/>
          <a:lstStyle/>
          <a:p>
            <a:pPr marL="742950" indent="-742950" algn="ctr"/>
            <a:r>
              <a:rPr lang="zh-TW" altLang="zh-TW" b="1" dirty="0" smtClean="0"/>
              <a:t>安裝</a:t>
            </a:r>
            <a:r>
              <a:rPr lang="zh-TW" altLang="zh-TW" b="1" dirty="0"/>
              <a:t>溫溼度感</a:t>
            </a:r>
            <a:r>
              <a:rPr lang="zh-TW" altLang="zh-TW" b="1" dirty="0" smtClean="0"/>
              <a:t>測模組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115984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97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溫溼度感測器</a:t>
            </a:r>
          </a:p>
        </p:txBody>
      </p:sp>
      <p:pic>
        <p:nvPicPr>
          <p:cNvPr id="5122" name="Picture 2" descr="安裝DHT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15008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74746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98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溫溼度感測器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802704"/>
              </p:ext>
            </p:extLst>
          </p:nvPr>
        </p:nvGraphicFramePr>
        <p:xfrm>
          <a:off x="611560" y="3177540"/>
          <a:ext cx="7992887" cy="2133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68051"/>
                <a:gridCol w="2890335"/>
                <a:gridCol w="2334501"/>
              </a:tblGrid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溫溼度感測器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開發板接腳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解說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VCC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pin 5V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5V </a:t>
                      </a:r>
                      <a:r>
                        <a:rPr lang="zh-TW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陽極接點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GND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pin </a:t>
                      </a:r>
                      <a:r>
                        <a:rPr lang="en-US" sz="2800" kern="0" dirty="0" err="1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Gnd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共地接點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Data(Signal)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Ameba D8</a:t>
                      </a:r>
                      <a:endParaRPr lang="zh-TW" sz="2800" kern="10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溫溼度資料輸出腳</a:t>
                      </a:r>
                      <a:endParaRPr lang="zh-TW" sz="2800" kern="100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418978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93EE19-F754-4EC6-AFFC-6C3567CFCCEE}" type="slidenum">
              <a:rPr kumimoji="0" lang="en-US" altLang="zh-TW" sz="1200" smtClean="0">
                <a:latin typeface="Arial Black" pitchFamily="34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99</a:t>
            </a:fld>
            <a:endParaRPr kumimoji="0" lang="en-US" altLang="zh-TW" sz="1200" smtClean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37891" name="日期版面配置區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EA39C0-18EA-4CEE-AF78-2DD9BC0E5BE1}" type="datetime1">
              <a:rPr kumimoji="0" lang="zh-TW" altLang="en-US" sz="1200" smtClean="0"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2016/5/25</a:t>
            </a:fld>
            <a:endParaRPr kumimoji="0" lang="en-US" altLang="zh-TW" sz="1200" smtClean="0">
              <a:latin typeface="Arial" charset="0"/>
              <a:ea typeface="新細明體" pitchFamily="18" charset="-12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65150"/>
            <a:ext cx="8229600" cy="838200"/>
          </a:xfrm>
        </p:spPr>
        <p:txBody>
          <a:bodyPr/>
          <a:lstStyle/>
          <a:p>
            <a:pPr algn="ctr"/>
            <a:r>
              <a:rPr lang="zh-TW" altLang="zh-TW" b="1" dirty="0"/>
              <a:t>溫溼度感測器</a:t>
            </a:r>
          </a:p>
        </p:txBody>
      </p:sp>
      <p:pic>
        <p:nvPicPr>
          <p:cNvPr id="1026" name="Picture 2" descr="D:\永忠研究\電子書\LASS系列\Ameba系列\綠色環境之粒子感測器\內容\空氣粒子感測裝置基本組成要素\DHT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4"/>
            <a:ext cx="4038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18978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0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FFCC99"/>
      </a:accent1>
      <a:accent2>
        <a:srgbClr val="FBA313"/>
      </a:accent2>
      <a:accent3>
        <a:srgbClr val="FFFFFF"/>
      </a:accent3>
      <a:accent4>
        <a:srgbClr val="000000"/>
      </a:accent4>
      <a:accent5>
        <a:srgbClr val="FFE2CA"/>
      </a:accent5>
      <a:accent6>
        <a:srgbClr val="E39310"/>
      </a:accent6>
      <a:hlink>
        <a:srgbClr val="CC3300"/>
      </a:hlink>
      <a:folHlink>
        <a:srgbClr val="FCC66E"/>
      </a:folHlink>
    </a:clrScheme>
    <a:fontScheme name="Pixel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知識管理教學中心 母片</Template>
  <TotalTime>8308</TotalTime>
  <Words>2412</Words>
  <Application>Microsoft Office PowerPoint</Application>
  <PresentationFormat>如螢幕大小 (4:3)</PresentationFormat>
  <Paragraphs>880</Paragraphs>
  <Slides>174</Slides>
  <Notes>174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174</vt:i4>
      </vt:variant>
    </vt:vector>
  </HeadingPairs>
  <TitlesOfParts>
    <vt:vector size="175" baseType="lpstr">
      <vt:lpstr>Pixel</vt:lpstr>
      <vt:lpstr>空污偵測器製作暨實務研習會 空氣盒子產品 DIY</vt:lpstr>
      <vt:lpstr> 大 綱</vt:lpstr>
      <vt:lpstr>前 言</vt:lpstr>
      <vt:lpstr>空氣盒子產品介紹</vt:lpstr>
      <vt:lpstr>瑞昱 空氣盒子</vt:lpstr>
      <vt:lpstr>PM2.5檢測儀</vt:lpstr>
      <vt:lpstr>硬體組裝</vt:lpstr>
      <vt:lpstr>組裝零件一覽</vt:lpstr>
      <vt:lpstr>組裝零件一覽(1/6)</vt:lpstr>
      <vt:lpstr>組裝零件一覽(2/6)</vt:lpstr>
      <vt:lpstr>組裝零件一覽(3/6)</vt:lpstr>
      <vt:lpstr>組裝零件一覽(4/6)</vt:lpstr>
      <vt:lpstr>組裝零件一覽(5/6)</vt:lpstr>
      <vt:lpstr>組裝零件一覽(6/6)</vt:lpstr>
      <vt:lpstr>硬體組裝步驟</vt:lpstr>
      <vt:lpstr>安裝開發版</vt:lpstr>
      <vt:lpstr>安裝阿米巴開發版</vt:lpstr>
      <vt:lpstr>安裝阿米巴開發版</vt:lpstr>
      <vt:lpstr>安裝阿米巴開發版</vt:lpstr>
      <vt:lpstr>安裝空氣感測模組</vt:lpstr>
      <vt:lpstr>安裝偵測空氣懸浮粒子感測器</vt:lpstr>
      <vt:lpstr>安裝偵測空氣懸浮粒子感測器</vt:lpstr>
      <vt:lpstr>安裝偵測空氣懸浮粒子感測器</vt:lpstr>
      <vt:lpstr>安裝偵測空氣懸浮粒子感測器</vt:lpstr>
      <vt:lpstr>安裝偵測空氣懸浮粒子感測器</vt:lpstr>
      <vt:lpstr>安裝偵測空氣懸浮粒子感測器</vt:lpstr>
      <vt:lpstr>安裝麵包版</vt:lpstr>
      <vt:lpstr>安裝麵包板</vt:lpstr>
      <vt:lpstr>安裝麵包板</vt:lpstr>
      <vt:lpstr>安裝麵包板</vt:lpstr>
      <vt:lpstr>安裝麵包板</vt:lpstr>
      <vt:lpstr>安裝麵包板</vt:lpstr>
      <vt:lpstr>安裝麵包板</vt:lpstr>
      <vt:lpstr>安裝麵包板</vt:lpstr>
      <vt:lpstr>安裝溫溼度模組</vt:lpstr>
      <vt:lpstr>安裝溫溼度模組</vt:lpstr>
      <vt:lpstr>安裝溫溼度模組</vt:lpstr>
      <vt:lpstr>安裝溫溼度模組</vt:lpstr>
      <vt:lpstr>安裝溫溼度模組</vt:lpstr>
      <vt:lpstr>安裝溫溼度模組</vt:lpstr>
      <vt:lpstr>安裝溫溼度模組</vt:lpstr>
      <vt:lpstr>安裝溫溼度模組</vt:lpstr>
      <vt:lpstr>安裝RTC時鐘模組</vt:lpstr>
      <vt:lpstr>安裝RTC時鐘模組</vt:lpstr>
      <vt:lpstr>安裝RTC時鐘模組</vt:lpstr>
      <vt:lpstr>安裝RTC時鐘模組</vt:lpstr>
      <vt:lpstr>安裝RTC時鐘模組</vt:lpstr>
      <vt:lpstr>安裝RTC時鐘模組</vt:lpstr>
      <vt:lpstr>安裝RTC時鐘模組</vt:lpstr>
      <vt:lpstr>安裝電力插座</vt:lpstr>
      <vt:lpstr>安裝電力插座</vt:lpstr>
      <vt:lpstr>安裝電力插座</vt:lpstr>
      <vt:lpstr>安裝電力插座</vt:lpstr>
      <vt:lpstr>安裝電力插座</vt:lpstr>
      <vt:lpstr>安裝面板按鈕</vt:lpstr>
      <vt:lpstr>安裝面板按鈕</vt:lpstr>
      <vt:lpstr>安裝面板按鈕</vt:lpstr>
      <vt:lpstr>安裝面板按鈕</vt:lpstr>
      <vt:lpstr>安裝LCD顯示器</vt:lpstr>
      <vt:lpstr>安裝LCD2004顯示器</vt:lpstr>
      <vt:lpstr>安裝LCD2004顯示器</vt:lpstr>
      <vt:lpstr>安裝LCD2004顯示器</vt:lpstr>
      <vt:lpstr>安裝LCD2004顯示器</vt:lpstr>
      <vt:lpstr>安裝面板顯示燈號</vt:lpstr>
      <vt:lpstr>安裝面板顯示燈號</vt:lpstr>
      <vt:lpstr>安裝面板顯示燈號</vt:lpstr>
      <vt:lpstr>安裝面板顯示燈號</vt:lpstr>
      <vt:lpstr>安裝面板顯示燈號</vt:lpstr>
      <vt:lpstr>安裝面板顯示燈號</vt:lpstr>
      <vt:lpstr>安裝面板顯示燈號</vt:lpstr>
      <vt:lpstr>安裝面板顯示燈號</vt:lpstr>
      <vt:lpstr>安裝面板顯示燈號</vt:lpstr>
      <vt:lpstr>安裝面板顯示燈號</vt:lpstr>
      <vt:lpstr>安裝面板顯示燈號</vt:lpstr>
      <vt:lpstr>安裝面板顯示燈號</vt:lpstr>
      <vt:lpstr>安裝面板顯示燈號</vt:lpstr>
      <vt:lpstr>安裝面板顯示燈號</vt:lpstr>
      <vt:lpstr>安裝面板顯示燈號</vt:lpstr>
      <vt:lpstr>安裝面板顯示燈號</vt:lpstr>
      <vt:lpstr>整體組裝</vt:lpstr>
      <vt:lpstr>整體組裝</vt:lpstr>
      <vt:lpstr>整體組裝</vt:lpstr>
      <vt:lpstr>整體組裝</vt:lpstr>
      <vt:lpstr>電路組裝</vt:lpstr>
      <vt:lpstr>安裝偵測空氣懸浮粒子感測器</vt:lpstr>
      <vt:lpstr>安裝偵測空氣懸浮粒子感測器</vt:lpstr>
      <vt:lpstr>安裝偵測空氣懸浮粒子感測器</vt:lpstr>
      <vt:lpstr>安裝偵測空氣懸浮粒子感測器</vt:lpstr>
      <vt:lpstr>安裝偵測空氣懸浮粒子感測器</vt:lpstr>
      <vt:lpstr>安裝LCD顯示器</vt:lpstr>
      <vt:lpstr>安裝LCD2004顯示器</vt:lpstr>
      <vt:lpstr>安裝LCD2004顯示器</vt:lpstr>
      <vt:lpstr>安裝RTC時鐘模組</vt:lpstr>
      <vt:lpstr>安裝RTC時鐘模組</vt:lpstr>
      <vt:lpstr>安裝RTC時鐘模組</vt:lpstr>
      <vt:lpstr>安裝溫溼度感測模組</vt:lpstr>
      <vt:lpstr>溫溼度感測器</vt:lpstr>
      <vt:lpstr>溫溼度感測器</vt:lpstr>
      <vt:lpstr>溫溼度感測器</vt:lpstr>
      <vt:lpstr>溫溼度感測器</vt:lpstr>
      <vt:lpstr>最後成品</vt:lpstr>
      <vt:lpstr>最後成品</vt:lpstr>
      <vt:lpstr>軟體開發環境介紹</vt:lpstr>
      <vt:lpstr>Ameba </vt:lpstr>
      <vt:lpstr>PowerPoint 簡報</vt:lpstr>
      <vt:lpstr>開發工具</vt:lpstr>
      <vt:lpstr>軟體下載</vt:lpstr>
      <vt:lpstr>找1.6.7版本</vt:lpstr>
      <vt:lpstr>解開壓縮檔</vt:lpstr>
      <vt:lpstr>解到D:\arduino-1.6.7</vt:lpstr>
      <vt:lpstr>開啟Arduino</vt:lpstr>
      <vt:lpstr>安裝Ameba 開發版</vt:lpstr>
      <vt:lpstr>安裝Ameba 開發版</vt:lpstr>
      <vt:lpstr>安裝Ameba 開發版</vt:lpstr>
      <vt:lpstr>安裝Ameba 開發版-開啟Board Manager</vt:lpstr>
      <vt:lpstr>安裝Ameba 開發版-開啟Board Manager</vt:lpstr>
      <vt:lpstr>安裝Ameba 開發版-拉到最下面</vt:lpstr>
      <vt:lpstr>安裝Ameba 開發版Version 1.0.8 </vt:lpstr>
      <vt:lpstr>安裝Ameba 開發版</vt:lpstr>
      <vt:lpstr>安裝Ameba 開發版-安裝完成</vt:lpstr>
      <vt:lpstr>安裝Ameba 函式庫</vt:lpstr>
      <vt:lpstr>安裝Ameba 函式庫</vt:lpstr>
      <vt:lpstr>安裝Ameba 函式庫-切換函式庫目錄</vt:lpstr>
      <vt:lpstr>安裝Ameba 函式庫-切換函式庫目錄</vt:lpstr>
      <vt:lpstr>安裝Ameba 函式庫-切換函式庫目錄</vt:lpstr>
      <vt:lpstr>安裝Ameba 函式庫-切換函式庫目錄</vt:lpstr>
      <vt:lpstr>安裝Ameba 函式庫-選擇開發版</vt:lpstr>
      <vt:lpstr>安裝Ameba 函式庫-選擇Amaba開發版</vt:lpstr>
      <vt:lpstr>安裝Ameba 函式庫-檢核開發版正確否</vt:lpstr>
      <vt:lpstr>安裝Ameba 函式庫-切換通訊埠</vt:lpstr>
      <vt:lpstr>安裝Ameba 函式庫-檢核通訊埠正確否</vt:lpstr>
      <vt:lpstr>完成Ameba 開發環境</vt:lpstr>
      <vt:lpstr>Arduino語法</vt:lpstr>
      <vt:lpstr>Arduino程式的基本架構</vt:lpstr>
      <vt:lpstr>程式的基本控制結構</vt:lpstr>
      <vt:lpstr>什麼是選擇結構</vt:lpstr>
      <vt:lpstr>什麼是變數</vt:lpstr>
      <vt:lpstr>什麼是重複結構FOR</vt:lpstr>
      <vt:lpstr>重複結構FOR</vt:lpstr>
      <vt:lpstr>條件式重複結構While</vt:lpstr>
      <vt:lpstr>PM 2.5 程式開發與上傳</vt:lpstr>
      <vt:lpstr>啟動開發環境</vt:lpstr>
      <vt:lpstr>開啟程式</vt:lpstr>
      <vt:lpstr>啟動程式</vt:lpstr>
      <vt:lpstr>選擇開發版</vt:lpstr>
      <vt:lpstr>確定通訊埠</vt:lpstr>
      <vt:lpstr>選擇通訊埠</vt:lpstr>
      <vt:lpstr>開啟程式</vt:lpstr>
      <vt:lpstr>開啟程式(PMS3003AirQualityVE1)</vt:lpstr>
      <vt:lpstr>依不同裝置修改程式</vt:lpstr>
      <vt:lpstr>編譯PM2.5程式碼</vt:lpstr>
      <vt:lpstr>開啟程式PM2.5程式碼</vt:lpstr>
      <vt:lpstr>修改熱點</vt:lpstr>
      <vt:lpstr>修改熱點連線方式</vt:lpstr>
      <vt:lpstr>修改裝置GPS資料</vt:lpstr>
      <vt:lpstr>上傳編譯後PM2.5程式碼</vt:lpstr>
      <vt:lpstr>完成PM2.5程式上傳</vt:lpstr>
      <vt:lpstr>DEMO</vt:lpstr>
      <vt:lpstr>使用地圖模式查詢資料</vt:lpstr>
      <vt:lpstr>使用地圖模式查看裝置</vt:lpstr>
      <vt:lpstr>使用地圖模式查看裝置</vt:lpstr>
      <vt:lpstr>使用地圖模式查看裝置</vt:lpstr>
      <vt:lpstr>使用地圖模式查看裝置</vt:lpstr>
      <vt:lpstr>使用GPS查看裝置</vt:lpstr>
      <vt:lpstr>查看裝置資料</vt:lpstr>
      <vt:lpstr>檢核網路資料-點選裝置</vt:lpstr>
      <vt:lpstr>檢核網路資料-視覺化資料</vt:lpstr>
      <vt:lpstr>檢核網路資料-查看歷史資料</vt:lpstr>
      <vt:lpstr>檢核網路資料：歷史資料</vt:lpstr>
      <vt:lpstr>使用網址輸入查詢資料</vt:lpstr>
      <vt:lpstr>檢核網路資料</vt:lpstr>
      <vt:lpstr>Q  &amp;  A</vt:lpstr>
      <vt:lpstr>自我介紹</vt:lpstr>
      <vt:lpstr>電子書城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資訊與設計之整合</dc:title>
  <dc:subject>~談資管學生未來發展方向~</dc:subject>
  <dc:creator>蔡英德</dc:creator>
  <dc:description>資訊與設計之整合_x000d_
~談資管學生未來發展方向~_x000d_
_x000d_
報告者：蔡英德_x000d_
靜宜大學資訊傳播工程學系_x000d_
教授暨主任秘書_x000d_
日期：102年3月29日</dc:description>
  <cp:lastModifiedBy>user</cp:lastModifiedBy>
  <cp:revision>660</cp:revision>
  <cp:lastPrinted>2016-05-25T11:54:26Z</cp:lastPrinted>
  <dcterms:created xsi:type="dcterms:W3CDTF">2003-11-29T08:49:29Z</dcterms:created>
  <dcterms:modified xsi:type="dcterms:W3CDTF">2016-05-25T11:54:48Z</dcterms:modified>
</cp:coreProperties>
</file>