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06"/>
  </p:notesMasterIdLst>
  <p:handoutMasterIdLst>
    <p:handoutMasterId r:id="rId207"/>
  </p:handoutMasterIdLst>
  <p:sldIdLst>
    <p:sldId id="329" r:id="rId2"/>
    <p:sldId id="257" r:id="rId3"/>
    <p:sldId id="811" r:id="rId4"/>
    <p:sldId id="740" r:id="rId5"/>
    <p:sldId id="730" r:id="rId6"/>
    <p:sldId id="919" r:id="rId7"/>
    <p:sldId id="1231" r:id="rId8"/>
    <p:sldId id="1232" r:id="rId9"/>
    <p:sldId id="1233" r:id="rId10"/>
    <p:sldId id="1234" r:id="rId11"/>
    <p:sldId id="1235" r:id="rId12"/>
    <p:sldId id="1236" r:id="rId13"/>
    <p:sldId id="1237" r:id="rId14"/>
    <p:sldId id="1238" r:id="rId15"/>
    <p:sldId id="1239" r:id="rId16"/>
    <p:sldId id="1240" r:id="rId17"/>
    <p:sldId id="1241" r:id="rId18"/>
    <p:sldId id="1242" r:id="rId19"/>
    <p:sldId id="1243" r:id="rId20"/>
    <p:sldId id="1244" r:id="rId21"/>
    <p:sldId id="1245" r:id="rId22"/>
    <p:sldId id="1246" r:id="rId23"/>
    <p:sldId id="1247" r:id="rId24"/>
    <p:sldId id="1248" r:id="rId25"/>
    <p:sldId id="1249" r:id="rId26"/>
    <p:sldId id="1250" r:id="rId27"/>
    <p:sldId id="1251" r:id="rId28"/>
    <p:sldId id="1252" r:id="rId29"/>
    <p:sldId id="1253" r:id="rId30"/>
    <p:sldId id="1254" r:id="rId31"/>
    <p:sldId id="1255" r:id="rId32"/>
    <p:sldId id="1256" r:id="rId33"/>
    <p:sldId id="1257" r:id="rId34"/>
    <p:sldId id="1258" r:id="rId35"/>
    <p:sldId id="1259" r:id="rId36"/>
    <p:sldId id="1260" r:id="rId37"/>
    <p:sldId id="1325" r:id="rId38"/>
    <p:sldId id="1261" r:id="rId39"/>
    <p:sldId id="1316" r:id="rId40"/>
    <p:sldId id="1317" r:id="rId41"/>
    <p:sldId id="1318" r:id="rId42"/>
    <p:sldId id="1319" r:id="rId43"/>
    <p:sldId id="1320" r:id="rId44"/>
    <p:sldId id="1321" r:id="rId45"/>
    <p:sldId id="1322" r:id="rId46"/>
    <p:sldId id="1323" r:id="rId47"/>
    <p:sldId id="1324" r:id="rId48"/>
    <p:sldId id="1269" r:id="rId49"/>
    <p:sldId id="1270" r:id="rId50"/>
    <p:sldId id="1271" r:id="rId51"/>
    <p:sldId id="1272" r:id="rId52"/>
    <p:sldId id="1273" r:id="rId53"/>
    <p:sldId id="1274" r:id="rId54"/>
    <p:sldId id="1275" r:id="rId55"/>
    <p:sldId id="1276" r:id="rId56"/>
    <p:sldId id="1277" r:id="rId57"/>
    <p:sldId id="1278" r:id="rId58"/>
    <p:sldId id="1279" r:id="rId59"/>
    <p:sldId id="1280" r:id="rId60"/>
    <p:sldId id="1281" r:id="rId61"/>
    <p:sldId id="1282" r:id="rId62"/>
    <p:sldId id="1283" r:id="rId63"/>
    <p:sldId id="1284" r:id="rId64"/>
    <p:sldId id="1285" r:id="rId65"/>
    <p:sldId id="1286" r:id="rId66"/>
    <p:sldId id="1287" r:id="rId67"/>
    <p:sldId id="1288" r:id="rId68"/>
    <p:sldId id="1289" r:id="rId69"/>
    <p:sldId id="1290" r:id="rId70"/>
    <p:sldId id="1291" r:id="rId71"/>
    <p:sldId id="1292" r:id="rId72"/>
    <p:sldId id="1293" r:id="rId73"/>
    <p:sldId id="1294" r:id="rId74"/>
    <p:sldId id="1295" r:id="rId75"/>
    <p:sldId id="1296" r:id="rId76"/>
    <p:sldId id="1297" r:id="rId77"/>
    <p:sldId id="1298" r:id="rId78"/>
    <p:sldId id="1299" r:id="rId79"/>
    <p:sldId id="1300" r:id="rId80"/>
    <p:sldId id="1301" r:id="rId81"/>
    <p:sldId id="1302" r:id="rId82"/>
    <p:sldId id="1303" r:id="rId83"/>
    <p:sldId id="1304" r:id="rId84"/>
    <p:sldId id="1305" r:id="rId85"/>
    <p:sldId id="1306" r:id="rId86"/>
    <p:sldId id="1307" r:id="rId87"/>
    <p:sldId id="1308" r:id="rId88"/>
    <p:sldId id="1309" r:id="rId89"/>
    <p:sldId id="1310" r:id="rId90"/>
    <p:sldId id="1311" r:id="rId91"/>
    <p:sldId id="1312" r:id="rId92"/>
    <p:sldId id="1313" r:id="rId93"/>
    <p:sldId id="1314" r:id="rId94"/>
    <p:sldId id="1315" r:id="rId95"/>
    <p:sldId id="974" r:id="rId96"/>
    <p:sldId id="1226" r:id="rId97"/>
    <p:sldId id="775" r:id="rId98"/>
    <p:sldId id="1119" r:id="rId99"/>
    <p:sldId id="1120" r:id="rId100"/>
    <p:sldId id="1121" r:id="rId101"/>
    <p:sldId id="1227" r:id="rId102"/>
    <p:sldId id="1122" r:id="rId103"/>
    <p:sldId id="1129" r:id="rId104"/>
    <p:sldId id="1228" r:id="rId105"/>
    <p:sldId id="1130" r:id="rId106"/>
    <p:sldId id="1135" r:id="rId107"/>
    <p:sldId id="1229" r:id="rId108"/>
    <p:sldId id="1136" r:id="rId109"/>
    <p:sldId id="1142" r:id="rId110"/>
    <p:sldId id="1143" r:id="rId111"/>
    <p:sldId id="1144" r:id="rId112"/>
    <p:sldId id="1230" r:id="rId113"/>
    <p:sldId id="1126" r:id="rId114"/>
    <p:sldId id="901" r:id="rId115"/>
    <p:sldId id="914" r:id="rId116"/>
    <p:sldId id="1055" r:id="rId117"/>
    <p:sldId id="1037" r:id="rId118"/>
    <p:sldId id="1038" r:id="rId119"/>
    <p:sldId id="1039" r:id="rId120"/>
    <p:sldId id="1040" r:id="rId121"/>
    <p:sldId id="1041" r:id="rId122"/>
    <p:sldId id="1213" r:id="rId123"/>
    <p:sldId id="1326" r:id="rId124"/>
    <p:sldId id="1185" r:id="rId125"/>
    <p:sldId id="1327" r:id="rId126"/>
    <p:sldId id="1328" r:id="rId127"/>
    <p:sldId id="1329" r:id="rId128"/>
    <p:sldId id="1387" r:id="rId129"/>
    <p:sldId id="1330" r:id="rId130"/>
    <p:sldId id="1331" r:id="rId131"/>
    <p:sldId id="1332" r:id="rId132"/>
    <p:sldId id="1333" r:id="rId133"/>
    <p:sldId id="1334" r:id="rId134"/>
    <p:sldId id="1335" r:id="rId135"/>
    <p:sldId id="1336" r:id="rId136"/>
    <p:sldId id="1337" r:id="rId137"/>
    <p:sldId id="1389" r:id="rId138"/>
    <p:sldId id="1338" r:id="rId139"/>
    <p:sldId id="1388" r:id="rId140"/>
    <p:sldId id="1390" r:id="rId141"/>
    <p:sldId id="1391" r:id="rId142"/>
    <p:sldId id="1392" r:id="rId143"/>
    <p:sldId id="1393" r:id="rId144"/>
    <p:sldId id="1394" r:id="rId145"/>
    <p:sldId id="1395" r:id="rId146"/>
    <p:sldId id="1396" r:id="rId147"/>
    <p:sldId id="1339" r:id="rId148"/>
    <p:sldId id="1340" r:id="rId149"/>
    <p:sldId id="1399" r:id="rId150"/>
    <p:sldId id="1398" r:id="rId151"/>
    <p:sldId id="1341" r:id="rId152"/>
    <p:sldId id="1400" r:id="rId153"/>
    <p:sldId id="1401" r:id="rId154"/>
    <p:sldId id="1402" r:id="rId155"/>
    <p:sldId id="1403" r:id="rId156"/>
    <p:sldId id="1404" r:id="rId157"/>
    <p:sldId id="1405" r:id="rId158"/>
    <p:sldId id="1407" r:id="rId159"/>
    <p:sldId id="1406" r:id="rId160"/>
    <p:sldId id="1342" r:id="rId161"/>
    <p:sldId id="1343" r:id="rId162"/>
    <p:sldId id="1344" r:id="rId163"/>
    <p:sldId id="1408" r:id="rId164"/>
    <p:sldId id="1409" r:id="rId165"/>
    <p:sldId id="1345" r:id="rId166"/>
    <p:sldId id="1346" r:id="rId167"/>
    <p:sldId id="1347" r:id="rId168"/>
    <p:sldId id="1410" r:id="rId169"/>
    <p:sldId id="1348" r:id="rId170"/>
    <p:sldId id="1349" r:id="rId171"/>
    <p:sldId id="1350" r:id="rId172"/>
    <p:sldId id="1351" r:id="rId173"/>
    <p:sldId id="1352" r:id="rId174"/>
    <p:sldId id="1353" r:id="rId175"/>
    <p:sldId id="1354" r:id="rId176"/>
    <p:sldId id="1355" r:id="rId177"/>
    <p:sldId id="1411" r:id="rId178"/>
    <p:sldId id="1412" r:id="rId179"/>
    <p:sldId id="1356" r:id="rId180"/>
    <p:sldId id="1357" r:id="rId181"/>
    <p:sldId id="1358" r:id="rId182"/>
    <p:sldId id="1413" r:id="rId183"/>
    <p:sldId id="1414" r:id="rId184"/>
    <p:sldId id="1359" r:id="rId185"/>
    <p:sldId id="1415" r:id="rId186"/>
    <p:sldId id="1416" r:id="rId187"/>
    <p:sldId id="1417" r:id="rId188"/>
    <p:sldId id="1051" r:id="rId189"/>
    <p:sldId id="1214" r:id="rId190"/>
    <p:sldId id="274" r:id="rId191"/>
    <p:sldId id="1195" r:id="rId192"/>
    <p:sldId id="1202" r:id="rId193"/>
    <p:sldId id="1203" r:id="rId194"/>
    <p:sldId id="1204" r:id="rId195"/>
    <p:sldId id="1205" r:id="rId196"/>
    <p:sldId id="1206" r:id="rId197"/>
    <p:sldId id="1209" r:id="rId198"/>
    <p:sldId id="1207" r:id="rId199"/>
    <p:sldId id="1196" r:id="rId200"/>
    <p:sldId id="1215" r:id="rId201"/>
    <p:sldId id="1208" r:id="rId202"/>
    <p:sldId id="1194" r:id="rId203"/>
    <p:sldId id="804" r:id="rId204"/>
    <p:sldId id="964" r:id="rId205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8CDC56"/>
    <a:srgbClr val="0000CC"/>
    <a:srgbClr val="6600CC"/>
    <a:srgbClr val="FF00FF"/>
    <a:srgbClr val="008000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339" autoAdjust="0"/>
    <p:restoredTop sz="97043" autoAdjust="0"/>
  </p:normalViewPr>
  <p:slideViewPr>
    <p:cSldViewPr>
      <p:cViewPr varScale="1">
        <p:scale>
          <a:sx n="72" d="100"/>
          <a:sy n="72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928"/>
    </p:cViewPr>
  </p:sorterViewPr>
  <p:notesViewPr>
    <p:cSldViewPr>
      <p:cViewPr varScale="1">
        <p:scale>
          <a:sx n="51" d="100"/>
          <a:sy n="51" d="100"/>
        </p:scale>
        <p:origin x="-1980" y="-7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30.xml"/><Relationship Id="rId21" Type="http://schemas.openxmlformats.org/officeDocument/2006/relationships/slide" Target="slides/slide25.xml"/><Relationship Id="rId42" Type="http://schemas.openxmlformats.org/officeDocument/2006/relationships/slide" Target="slides/slide109.xml"/><Relationship Id="rId47" Type="http://schemas.openxmlformats.org/officeDocument/2006/relationships/slide" Target="slides/slide117.xml"/><Relationship Id="rId63" Type="http://schemas.openxmlformats.org/officeDocument/2006/relationships/slide" Target="slides/slide138.xml"/><Relationship Id="rId68" Type="http://schemas.openxmlformats.org/officeDocument/2006/relationships/slide" Target="slides/slide144.xml"/><Relationship Id="rId84" Type="http://schemas.openxmlformats.org/officeDocument/2006/relationships/slide" Target="slides/slide163.xml"/><Relationship Id="rId89" Type="http://schemas.openxmlformats.org/officeDocument/2006/relationships/slide" Target="slides/slide170.xml"/><Relationship Id="rId16" Type="http://schemas.openxmlformats.org/officeDocument/2006/relationships/slide" Target="slides/slide20.xml"/><Relationship Id="rId11" Type="http://schemas.openxmlformats.org/officeDocument/2006/relationships/slide" Target="slides/slide15.xml"/><Relationship Id="rId32" Type="http://schemas.openxmlformats.org/officeDocument/2006/relationships/slide" Target="slides/slide36.xml"/><Relationship Id="rId37" Type="http://schemas.openxmlformats.org/officeDocument/2006/relationships/slide" Target="slides/slide102.xml"/><Relationship Id="rId53" Type="http://schemas.openxmlformats.org/officeDocument/2006/relationships/slide" Target="slides/slide124.xml"/><Relationship Id="rId58" Type="http://schemas.openxmlformats.org/officeDocument/2006/relationships/slide" Target="slides/slide131.xml"/><Relationship Id="rId74" Type="http://schemas.openxmlformats.org/officeDocument/2006/relationships/slide" Target="slides/slide151.xml"/><Relationship Id="rId79" Type="http://schemas.openxmlformats.org/officeDocument/2006/relationships/slide" Target="slides/slide157.xml"/><Relationship Id="rId102" Type="http://schemas.openxmlformats.org/officeDocument/2006/relationships/slide" Target="slides/slide186.xml"/><Relationship Id="rId5" Type="http://schemas.openxmlformats.org/officeDocument/2006/relationships/slide" Target="slides/slide6.xml"/><Relationship Id="rId90" Type="http://schemas.openxmlformats.org/officeDocument/2006/relationships/slide" Target="slides/slide171.xml"/><Relationship Id="rId95" Type="http://schemas.openxmlformats.org/officeDocument/2006/relationships/slide" Target="slides/slide178.xml"/><Relationship Id="rId22" Type="http://schemas.openxmlformats.org/officeDocument/2006/relationships/slide" Target="slides/slide26.xml"/><Relationship Id="rId27" Type="http://schemas.openxmlformats.org/officeDocument/2006/relationships/slide" Target="slides/slide31.xml"/><Relationship Id="rId43" Type="http://schemas.openxmlformats.org/officeDocument/2006/relationships/slide" Target="slides/slide110.xml"/><Relationship Id="rId48" Type="http://schemas.openxmlformats.org/officeDocument/2006/relationships/slide" Target="slides/slide118.xml"/><Relationship Id="rId64" Type="http://schemas.openxmlformats.org/officeDocument/2006/relationships/slide" Target="slides/slide139.xml"/><Relationship Id="rId69" Type="http://schemas.openxmlformats.org/officeDocument/2006/relationships/slide" Target="slides/slide145.xml"/><Relationship Id="rId80" Type="http://schemas.openxmlformats.org/officeDocument/2006/relationships/slide" Target="slides/slide158.xml"/><Relationship Id="rId85" Type="http://schemas.openxmlformats.org/officeDocument/2006/relationships/slide" Target="slides/slide164.xml"/><Relationship Id="rId12" Type="http://schemas.openxmlformats.org/officeDocument/2006/relationships/slide" Target="slides/slide16.xml"/><Relationship Id="rId17" Type="http://schemas.openxmlformats.org/officeDocument/2006/relationships/slide" Target="slides/slide21.xml"/><Relationship Id="rId25" Type="http://schemas.openxmlformats.org/officeDocument/2006/relationships/slide" Target="slides/slide29.xml"/><Relationship Id="rId33" Type="http://schemas.openxmlformats.org/officeDocument/2006/relationships/slide" Target="slides/slide97.xml"/><Relationship Id="rId38" Type="http://schemas.openxmlformats.org/officeDocument/2006/relationships/slide" Target="slides/slide103.xml"/><Relationship Id="rId46" Type="http://schemas.openxmlformats.org/officeDocument/2006/relationships/slide" Target="slides/slide116.xml"/><Relationship Id="rId59" Type="http://schemas.openxmlformats.org/officeDocument/2006/relationships/slide" Target="slides/slide133.xml"/><Relationship Id="rId67" Type="http://schemas.openxmlformats.org/officeDocument/2006/relationships/slide" Target="slides/slide143.xml"/><Relationship Id="rId103" Type="http://schemas.openxmlformats.org/officeDocument/2006/relationships/slide" Target="slides/slide187.xml"/><Relationship Id="rId20" Type="http://schemas.openxmlformats.org/officeDocument/2006/relationships/slide" Target="slides/slide24.xml"/><Relationship Id="rId41" Type="http://schemas.openxmlformats.org/officeDocument/2006/relationships/slide" Target="slides/slide108.xml"/><Relationship Id="rId54" Type="http://schemas.openxmlformats.org/officeDocument/2006/relationships/slide" Target="slides/slide126.xml"/><Relationship Id="rId62" Type="http://schemas.openxmlformats.org/officeDocument/2006/relationships/slide" Target="slides/slide137.xml"/><Relationship Id="rId70" Type="http://schemas.openxmlformats.org/officeDocument/2006/relationships/slide" Target="slides/slide146.xml"/><Relationship Id="rId75" Type="http://schemas.openxmlformats.org/officeDocument/2006/relationships/slide" Target="slides/slide152.xml"/><Relationship Id="rId83" Type="http://schemas.openxmlformats.org/officeDocument/2006/relationships/slide" Target="slides/slide162.xml"/><Relationship Id="rId88" Type="http://schemas.openxmlformats.org/officeDocument/2006/relationships/slide" Target="slides/slide168.xml"/><Relationship Id="rId91" Type="http://schemas.openxmlformats.org/officeDocument/2006/relationships/slide" Target="slides/slide173.xml"/><Relationship Id="rId96" Type="http://schemas.openxmlformats.org/officeDocument/2006/relationships/slide" Target="slides/slide179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5" Type="http://schemas.openxmlformats.org/officeDocument/2006/relationships/slide" Target="slides/slide19.xml"/><Relationship Id="rId23" Type="http://schemas.openxmlformats.org/officeDocument/2006/relationships/slide" Target="slides/slide27.xml"/><Relationship Id="rId28" Type="http://schemas.openxmlformats.org/officeDocument/2006/relationships/slide" Target="slides/slide32.xml"/><Relationship Id="rId36" Type="http://schemas.openxmlformats.org/officeDocument/2006/relationships/slide" Target="slides/slide100.xml"/><Relationship Id="rId49" Type="http://schemas.openxmlformats.org/officeDocument/2006/relationships/slide" Target="slides/slide119.xml"/><Relationship Id="rId57" Type="http://schemas.openxmlformats.org/officeDocument/2006/relationships/slide" Target="slides/slide130.xml"/><Relationship Id="rId10" Type="http://schemas.openxmlformats.org/officeDocument/2006/relationships/slide" Target="slides/slide14.xml"/><Relationship Id="rId31" Type="http://schemas.openxmlformats.org/officeDocument/2006/relationships/slide" Target="slides/slide35.xml"/><Relationship Id="rId44" Type="http://schemas.openxmlformats.org/officeDocument/2006/relationships/slide" Target="slides/slide111.xml"/><Relationship Id="rId52" Type="http://schemas.openxmlformats.org/officeDocument/2006/relationships/slide" Target="slides/slide123.xml"/><Relationship Id="rId60" Type="http://schemas.openxmlformats.org/officeDocument/2006/relationships/slide" Target="slides/slide134.xml"/><Relationship Id="rId65" Type="http://schemas.openxmlformats.org/officeDocument/2006/relationships/slide" Target="slides/slide140.xml"/><Relationship Id="rId73" Type="http://schemas.openxmlformats.org/officeDocument/2006/relationships/slide" Target="slides/slide150.xml"/><Relationship Id="rId78" Type="http://schemas.openxmlformats.org/officeDocument/2006/relationships/slide" Target="slides/slide156.xml"/><Relationship Id="rId81" Type="http://schemas.openxmlformats.org/officeDocument/2006/relationships/slide" Target="slides/slide159.xml"/><Relationship Id="rId86" Type="http://schemas.openxmlformats.org/officeDocument/2006/relationships/slide" Target="slides/slide166.xml"/><Relationship Id="rId94" Type="http://schemas.openxmlformats.org/officeDocument/2006/relationships/slide" Target="slides/slide177.xml"/><Relationship Id="rId99" Type="http://schemas.openxmlformats.org/officeDocument/2006/relationships/slide" Target="slides/slide183.xml"/><Relationship Id="rId101" Type="http://schemas.openxmlformats.org/officeDocument/2006/relationships/slide" Target="slides/slide185.xml"/><Relationship Id="rId4" Type="http://schemas.openxmlformats.org/officeDocument/2006/relationships/slide" Target="slides/slide5.xml"/><Relationship Id="rId9" Type="http://schemas.openxmlformats.org/officeDocument/2006/relationships/slide" Target="slides/slide13.xml"/><Relationship Id="rId13" Type="http://schemas.openxmlformats.org/officeDocument/2006/relationships/slide" Target="slides/slide17.xml"/><Relationship Id="rId18" Type="http://schemas.openxmlformats.org/officeDocument/2006/relationships/slide" Target="slides/slide22.xml"/><Relationship Id="rId39" Type="http://schemas.openxmlformats.org/officeDocument/2006/relationships/slide" Target="slides/slide105.xml"/><Relationship Id="rId34" Type="http://schemas.openxmlformats.org/officeDocument/2006/relationships/slide" Target="slides/slide98.xml"/><Relationship Id="rId50" Type="http://schemas.openxmlformats.org/officeDocument/2006/relationships/slide" Target="slides/slide120.xml"/><Relationship Id="rId55" Type="http://schemas.openxmlformats.org/officeDocument/2006/relationships/slide" Target="slides/slide127.xml"/><Relationship Id="rId76" Type="http://schemas.openxmlformats.org/officeDocument/2006/relationships/slide" Target="slides/slide154.xml"/><Relationship Id="rId97" Type="http://schemas.openxmlformats.org/officeDocument/2006/relationships/slide" Target="slides/slide181.xml"/><Relationship Id="rId7" Type="http://schemas.openxmlformats.org/officeDocument/2006/relationships/slide" Target="slides/slide11.xml"/><Relationship Id="rId71" Type="http://schemas.openxmlformats.org/officeDocument/2006/relationships/slide" Target="slides/slide148.xml"/><Relationship Id="rId92" Type="http://schemas.openxmlformats.org/officeDocument/2006/relationships/slide" Target="slides/slide174.xml"/><Relationship Id="rId2" Type="http://schemas.openxmlformats.org/officeDocument/2006/relationships/slide" Target="slides/slide2.xml"/><Relationship Id="rId29" Type="http://schemas.openxmlformats.org/officeDocument/2006/relationships/slide" Target="slides/slide33.xml"/><Relationship Id="rId24" Type="http://schemas.openxmlformats.org/officeDocument/2006/relationships/slide" Target="slides/slide28.xml"/><Relationship Id="rId40" Type="http://schemas.openxmlformats.org/officeDocument/2006/relationships/slide" Target="slides/slide106.xml"/><Relationship Id="rId45" Type="http://schemas.openxmlformats.org/officeDocument/2006/relationships/slide" Target="slides/slide113.xml"/><Relationship Id="rId66" Type="http://schemas.openxmlformats.org/officeDocument/2006/relationships/slide" Target="slides/slide142.xml"/><Relationship Id="rId87" Type="http://schemas.openxmlformats.org/officeDocument/2006/relationships/slide" Target="slides/slide167.xml"/><Relationship Id="rId61" Type="http://schemas.openxmlformats.org/officeDocument/2006/relationships/slide" Target="slides/slide136.xml"/><Relationship Id="rId82" Type="http://schemas.openxmlformats.org/officeDocument/2006/relationships/slide" Target="slides/slide161.xml"/><Relationship Id="rId19" Type="http://schemas.openxmlformats.org/officeDocument/2006/relationships/slide" Target="slides/slide23.xml"/><Relationship Id="rId14" Type="http://schemas.openxmlformats.org/officeDocument/2006/relationships/slide" Target="slides/slide18.xml"/><Relationship Id="rId30" Type="http://schemas.openxmlformats.org/officeDocument/2006/relationships/slide" Target="slides/slide34.xml"/><Relationship Id="rId35" Type="http://schemas.openxmlformats.org/officeDocument/2006/relationships/slide" Target="slides/slide99.xml"/><Relationship Id="rId56" Type="http://schemas.openxmlformats.org/officeDocument/2006/relationships/slide" Target="slides/slide128.xml"/><Relationship Id="rId77" Type="http://schemas.openxmlformats.org/officeDocument/2006/relationships/slide" Target="slides/slide155.xml"/><Relationship Id="rId100" Type="http://schemas.openxmlformats.org/officeDocument/2006/relationships/slide" Target="slides/slide184.xml"/><Relationship Id="rId8" Type="http://schemas.openxmlformats.org/officeDocument/2006/relationships/slide" Target="slides/slide12.xml"/><Relationship Id="rId51" Type="http://schemas.openxmlformats.org/officeDocument/2006/relationships/slide" Target="slides/slide121.xml"/><Relationship Id="rId72" Type="http://schemas.openxmlformats.org/officeDocument/2006/relationships/slide" Target="slides/slide149.xml"/><Relationship Id="rId93" Type="http://schemas.openxmlformats.org/officeDocument/2006/relationships/slide" Target="slides/slide176.xml"/><Relationship Id="rId98" Type="http://schemas.openxmlformats.org/officeDocument/2006/relationships/slide" Target="slides/slide182.xml"/><Relationship Id="rId3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21" y="0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21" y="9722309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71F5F0-8F32-4F42-99C0-EB282D3B4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196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472B6A-44DB-4E2A-9CCE-F0FEF6F820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827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A50352-89CD-4D12-8FAE-BDDC37CC7E2F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8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70AAA98-3AF4-486E-AAE4-F21AD72B02DC}" type="slidenum">
              <a:rPr lang="en-US" altLang="zh-TW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153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92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CAC338C-0B82-4C6B-B40C-009322851A65}" type="slidenum">
              <a:rPr lang="en-US" altLang="zh-TW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160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165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168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169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172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175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179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180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187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70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D99ACFB-7B15-4232-BD53-7D235D4AA391}" type="slidenum">
              <a:rPr lang="en-US" altLang="zh-TW" smtClean="0"/>
              <a:pPr eaLnBrk="1" hangingPunct="1">
                <a:spcBef>
                  <a:spcPct val="0"/>
                </a:spcBef>
              </a:pPr>
              <a:t>188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189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199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200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201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202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90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82E7095-7F85-4370-AEF0-FCFBF9BF06E9}" type="slidenum">
              <a:rPr lang="en-US" altLang="zh-TW" smtClean="0"/>
              <a:pPr eaLnBrk="1" hangingPunct="1">
                <a:spcBef>
                  <a:spcPct val="0"/>
                </a:spcBef>
              </a:pPr>
              <a:t>203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23A576-3C53-4C82-B8EE-8D912C1FFC50}" type="slidenum">
              <a:rPr lang="en-US" altLang="zh-TW" smtClean="0"/>
              <a:pPr eaLnBrk="1" hangingPunct="1">
                <a:spcBef>
                  <a:spcPct val="0"/>
                </a:spcBef>
              </a:pPr>
              <a:t>204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4E6EC46-33BA-41A6-8F9C-AC5ED9013FC5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51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477B60-5F84-4A2B-9AA9-2BA6420A95DC}" type="slidenum">
              <a:rPr lang="en-US" altLang="zh-TW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6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B6B169B-BAE0-40B3-A0AC-D32EF0125CC1}" type="slidenum">
              <a:rPr lang="en-US" altLang="zh-TW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1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052CA8-232E-4FA3-A23F-5CF68DD54934}" type="slidenum">
              <a:rPr lang="en-US" altLang="zh-TW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906A3D-0D3E-4DFD-9BC8-4CE821E7188C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61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E288875-36C7-4E13-8670-5E5E4F11A4C3}" type="slidenum">
              <a:rPr lang="en-US" altLang="zh-TW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80F15B-38BB-420F-85DE-C423093858EA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62E862-FF44-4BF3-9CB9-E1C217EC3BF8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D32EAE-45A0-4A0E-961C-973D56EC9305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0AA901-D1CF-4751-BC83-DA98BDF5A059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920062-6BC9-4E47-9A3F-0893C02234BB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06DBD2-83C5-43A6-A9B7-F5F0022685FA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804763" indent="-309524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238098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733337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228576" indent="-24762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13ECE7-30F4-4602-BD91-392C5F2C6243}" type="slidenum">
              <a:rPr lang="zh-TW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zh-TW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1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052CA8-232E-4FA3-A23F-5CF68DD54934}" type="slidenum">
              <a:rPr lang="en-US" altLang="zh-TW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FB8A43-6329-4B30-BE6A-B342C7E60490}" type="slidenum">
              <a:rPr lang="en-US" altLang="zh-TW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96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72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359F609-6B1D-45F9-B950-4B59A78243D9}" type="slidenum">
              <a:rPr lang="en-US" altLang="zh-TW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101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104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8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E290E83-C1F2-43A2-A572-4D90EDC210A7}" type="slidenum">
              <a:rPr lang="en-US" altLang="zh-TW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107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6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11F7AD-C4C2-4807-96BA-73A7574F8565}" type="slidenum">
              <a:rPr lang="en-US" altLang="zh-TW" smtClean="0"/>
              <a:pPr eaLnBrk="1" hangingPunct="1">
                <a:spcBef>
                  <a:spcPct val="0"/>
                </a:spcBef>
              </a:pPr>
              <a:t>114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96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53CA650-D5B9-4E1F-BD6F-D8C12C26E3D8}" type="slidenum">
              <a:rPr lang="en-US" altLang="zh-TW" smtClean="0"/>
              <a:pPr eaLnBrk="1" hangingPunct="1">
                <a:spcBef>
                  <a:spcPct val="0"/>
                </a:spcBef>
              </a:pPr>
              <a:t>116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6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B6B169B-BAE0-40B3-A0AC-D32EF0125CC1}" type="slidenum">
              <a:rPr lang="en-US" altLang="zh-TW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0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22F8BD-4ABE-4E74-A11F-765B7DE30201}" type="slidenum">
              <a:rPr lang="en-US" altLang="zh-TW" smtClean="0"/>
              <a:pPr eaLnBrk="1" hangingPunct="1">
                <a:spcBef>
                  <a:spcPct val="0"/>
                </a:spcBef>
              </a:pPr>
              <a:t>117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16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0AB30FE-A3E9-474D-924B-5DB5B20DD23A}" type="slidenum">
              <a:rPr lang="en-US" altLang="zh-TW" smtClean="0"/>
              <a:pPr eaLnBrk="1" hangingPunct="1">
                <a:spcBef>
                  <a:spcPct val="0"/>
                </a:spcBef>
              </a:pPr>
              <a:t>118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26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8876F8-CB63-49D3-B1B1-6F5A0BA11EA6}" type="slidenum">
              <a:rPr lang="en-US" altLang="zh-TW" smtClean="0"/>
              <a:pPr eaLnBrk="1" hangingPunct="1">
                <a:spcBef>
                  <a:spcPct val="0"/>
                </a:spcBef>
              </a:pPr>
              <a:t>119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37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1A5D9B-00F7-4A99-8E49-FC26DDEC5C6D}" type="slidenum">
              <a:rPr lang="en-US" altLang="zh-TW" smtClean="0"/>
              <a:pPr eaLnBrk="1" hangingPunct="1">
                <a:spcBef>
                  <a:spcPct val="0"/>
                </a:spcBef>
              </a:pPr>
              <a:t>120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122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7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5881E-5ABB-4B08-ACA4-F55F2C87B168}" type="slidenum">
              <a:rPr lang="en-US" altLang="zh-TW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7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5881E-5ABB-4B08-ACA4-F55F2C87B168}" type="slidenum">
              <a:rPr lang="en-US" altLang="zh-TW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139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141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146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245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59DC0-D26E-4A27-BA8E-EC5CE29B721C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0658-0BCF-4BCF-9480-3262751EE8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55389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F505-369C-4EAC-AAC0-D89CFDEABC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FC2E-A1FC-4AEA-B713-85A64300EE80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18490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7E414-1AE7-41CD-8CBF-C5A001D5D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02C6-0797-47B4-8440-790C83916A50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250235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D106-BCD8-487F-8B38-1BC9981443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B9461-15CA-4FCF-AB5A-D0D9AA859AA3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01190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EA17-47AA-406A-A27C-E396796AD9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FE5-E0AA-4241-819C-34A2E6E60D89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31916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底圖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5A7-9673-40FC-A8BD-3915090A80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2014/10/22</a:t>
            </a:r>
          </a:p>
        </p:txBody>
      </p:sp>
    </p:spTree>
    <p:extLst>
      <p:ext uri="{BB962C8B-B14F-4D97-AF65-F5344CB8AC3E}">
        <p14:creationId xmlns:p14="http://schemas.microsoft.com/office/powerpoint/2010/main" val="13550219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FF00-363B-4DD5-B6BC-0BCD5B31E8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5572D-18CA-4DD7-9371-F81FC9053860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963972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D91B-6B88-4718-9364-3BEB837FA2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7DB7-D19E-4C0B-A1CE-C4CC951A69D1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5892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2A2C7-989C-4006-B0D9-D940E7D1A3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B9776-EDE5-4861-91CA-163B329D74E9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52603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2407-CBD6-4F77-8279-7CB6BBF6CD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4CD2-6495-474E-84B0-342788D61090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3940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8352-9521-40DC-8779-D21A03EFF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29FB-DC40-468D-92C7-4350B4707421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02928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9CC7-1245-4B0E-A52B-824FC31BC9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82D92-2333-42FE-B2EF-BAF71D8D8BF2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1257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52496-ADD1-47A4-A569-F5E61FFD91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959D-839D-4B51-B477-990830BBE59E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41024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底圖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 Black" pitchFamily="34" charset="0"/>
              </a:defRPr>
            </a:lvl1pPr>
          </a:lstStyle>
          <a:p>
            <a:pPr>
              <a:defRPr/>
            </a:pPr>
            <a:fld id="{9BBBD39A-4CDD-4E0F-9E04-983A28B2C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4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4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356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AF9D84FC-A634-4707-8276-1E3C315C0554}" type="datetime1">
              <a:rPr lang="zh-TW" altLang="en-US"/>
              <a:pPr>
                <a:defRPr/>
              </a:pPr>
              <a:t>2016/6/15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duino.cc/en/Main/Software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nrl.iis.sinica.edu.tw/LASS/show.php?device_id=FT1_0" TargetMode="Externa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cYG2yY_u0m1aotcA4hrRgQ" TargetMode="External"/><Relationship Id="rId3" Type="http://schemas.openxmlformats.org/officeDocument/2006/relationships/hyperlink" Target="mailto:prgbruce@gmail.com" TargetMode="External"/><Relationship Id="rId7" Type="http://schemas.openxmlformats.org/officeDocument/2006/relationships/hyperlink" Target="http://arduino.kktix.cc/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Arduino.Taiwan/" TargetMode="External"/><Relationship Id="rId5" Type="http://schemas.openxmlformats.org/officeDocument/2006/relationships/hyperlink" Target="https://github.com/brucetsao/LinkIt_IOT_Programming" TargetMode="External"/><Relationship Id="rId4" Type="http://schemas.openxmlformats.org/officeDocument/2006/relationships/hyperlink" Target="http://taiwanarduino.blogspot.tw/" TargetMode="External"/><Relationship Id="rId9" Type="http://schemas.openxmlformats.org/officeDocument/2006/relationships/image" Target="../media/image11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u.com.tw/store/ultima" TargetMode="External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2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420888"/>
            <a:ext cx="7077546" cy="1524000"/>
          </a:xfrm>
        </p:spPr>
        <p:txBody>
          <a:bodyPr/>
          <a:lstStyle/>
          <a:p>
            <a:pPr algn="ctr"/>
            <a:r>
              <a:rPr lang="zh-TW" altLang="zh-TW" sz="4000" b="1" dirty="0"/>
              <a:t>空污偵測器製作暨實務研習</a:t>
            </a:r>
            <a:r>
              <a:rPr lang="zh-TW" altLang="zh-TW" sz="4000" b="1" dirty="0" smtClean="0"/>
              <a:t>會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zh-TW" sz="4000" dirty="0" smtClean="0"/>
              <a:t>空氣</a:t>
            </a:r>
            <a:r>
              <a:rPr lang="zh-TW" altLang="zh-TW" sz="4000" dirty="0"/>
              <a:t>盒子</a:t>
            </a:r>
            <a:r>
              <a:rPr lang="zh-TW" altLang="zh-TW" sz="4000" dirty="0" smtClean="0"/>
              <a:t>產品</a:t>
            </a:r>
            <a:r>
              <a:rPr lang="en-US" altLang="zh-TW" sz="4000" dirty="0" smtClean="0"/>
              <a:t> DIY</a:t>
            </a:r>
            <a:endParaRPr lang="zh-TW" altLang="zh-TW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460875"/>
            <a:ext cx="8667750" cy="2016125"/>
          </a:xfrm>
        </p:spPr>
        <p:txBody>
          <a:bodyPr/>
          <a:lstStyle/>
          <a:p>
            <a:pPr algn="ctr" eaLnBrk="1" hangingPunct="1"/>
            <a:r>
              <a:rPr lang="zh-TW" altLang="en-US" sz="2200" dirty="0" smtClean="0"/>
              <a:t>講師：曹永忠</a:t>
            </a:r>
          </a:p>
          <a:p>
            <a:pPr algn="ctr" eaLnBrk="1" hangingPunct="1"/>
            <a:r>
              <a:rPr lang="zh-TW" altLang="en-US" sz="2200" dirty="0" smtClean="0"/>
              <a:t>台北市立大安高工</a:t>
            </a:r>
            <a:endParaRPr lang="en-US" altLang="zh-TW" sz="2200" dirty="0" smtClean="0"/>
          </a:p>
          <a:p>
            <a:pPr algn="ctr" eaLnBrk="1" hangingPunct="1"/>
            <a:r>
              <a:rPr lang="zh-TW" altLang="en-US" sz="2200" dirty="0" smtClean="0"/>
              <a:t>日期：</a:t>
            </a:r>
            <a:r>
              <a:rPr lang="en-US" altLang="zh-TW" sz="2200" dirty="0" smtClean="0"/>
              <a:t>105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6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15</a:t>
            </a:r>
            <a:r>
              <a:rPr lang="zh-TW" altLang="en-US" sz="2200" dirty="0" smtClean="0"/>
              <a:t>日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FAC1FFC-6455-4C0A-9D15-ECBC7C992868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915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E74829-2D0F-4545-B1DB-B6231B01B34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開發工具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485" name="Rectangle 56"/>
          <p:cNvSpPr>
            <a:spLocks noChangeArrowheads="1"/>
          </p:cNvSpPr>
          <p:nvPr/>
        </p:nvSpPr>
        <p:spPr bwMode="auto">
          <a:xfrm>
            <a:off x="682625" y="1773238"/>
            <a:ext cx="77771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zh-TW" sz="2800" dirty="0" smtClean="0"/>
              <a:t>Arduino </a:t>
            </a:r>
            <a:r>
              <a:rPr lang="zh-TW" altLang="zh-TW" sz="2800" dirty="0" smtClean="0"/>
              <a:t>的</a:t>
            </a:r>
            <a:r>
              <a:rPr lang="zh-TW" altLang="zh-TW" sz="2800" dirty="0"/>
              <a:t>官網</a:t>
            </a:r>
            <a:r>
              <a:rPr lang="zh-TW" altLang="zh-TW" sz="2800" dirty="0" smtClean="0"/>
              <a:t>：</a:t>
            </a:r>
            <a:r>
              <a:rPr lang="en-US" altLang="zh-TW" sz="2800" u="sng" dirty="0">
                <a:hlinkClick r:id="rId3"/>
              </a:rPr>
              <a:t>https://www.arduino.cc</a:t>
            </a:r>
            <a:r>
              <a:rPr lang="en-US" altLang="zh-TW" sz="2800" u="sng" dirty="0" smtClean="0">
                <a:hlinkClick r:id="rId3"/>
              </a:rPr>
              <a:t>/</a:t>
            </a:r>
            <a:endParaRPr lang="en-US" altLang="zh-TW" sz="2800" u="sng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zh-TW" altLang="en-US" sz="2800" u="sng" dirty="0">
                <a:latin typeface="+mj-lt"/>
              </a:rPr>
              <a:t>下載</a:t>
            </a:r>
            <a:r>
              <a:rPr lang="zh-TW" altLang="en-US" sz="2800" u="sng" dirty="0" smtClean="0">
                <a:latin typeface="+mj-lt"/>
              </a:rPr>
              <a:t>網站</a:t>
            </a:r>
            <a:r>
              <a:rPr lang="en-US" altLang="zh-TW" sz="2800" u="sng" dirty="0">
                <a:latin typeface="+mj-lt"/>
                <a:hlinkClick r:id="rId4"/>
              </a:rPr>
              <a:t>https://</a:t>
            </a:r>
            <a:r>
              <a:rPr lang="en-US" altLang="zh-TW" sz="2800" u="sng" dirty="0" smtClean="0">
                <a:latin typeface="+mj-lt"/>
                <a:hlinkClick r:id="rId4"/>
              </a:rPr>
              <a:t>www.arduino.cc/en/Main/Software</a:t>
            </a:r>
            <a:endParaRPr lang="en-US" altLang="zh-TW" sz="2800" u="sng" dirty="0" smtClean="0"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zh-TW" altLang="en-US" sz="2600" dirty="0" smtClean="0">
                <a:latin typeface="+mj-lt"/>
              </a:rPr>
              <a:t>壓縮</a:t>
            </a:r>
            <a:r>
              <a:rPr lang="zh-TW" altLang="en-US" sz="2600" dirty="0">
                <a:latin typeface="+mj-lt"/>
              </a:rPr>
              <a:t>軟體</a:t>
            </a:r>
            <a:r>
              <a:rPr lang="en-US" altLang="zh-TW" sz="2600" dirty="0">
                <a:latin typeface="+mj-lt"/>
              </a:rPr>
              <a:t>WinRAR</a:t>
            </a:r>
            <a:r>
              <a:rPr lang="zh-TW" altLang="en-US" sz="2600" dirty="0">
                <a:latin typeface="+mj-lt"/>
              </a:rPr>
              <a:t>請到：</a:t>
            </a:r>
            <a:r>
              <a:rPr lang="en-US" altLang="zh-TW" sz="2600" dirty="0">
                <a:latin typeface="+mj-lt"/>
              </a:rPr>
              <a:t>https://briian.com/5480/winrar.html</a:t>
            </a:r>
            <a:endParaRPr lang="zh-TW" altLang="en-US" sz="2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9114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89629"/>
              </p:ext>
            </p:extLst>
          </p:nvPr>
        </p:nvGraphicFramePr>
        <p:xfrm>
          <a:off x="1043608" y="1772816"/>
          <a:ext cx="7344816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2543615"/>
                <a:gridCol w="2655984"/>
                <a:gridCol w="2145217"/>
              </a:tblGrid>
              <a:tr h="328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40000"/>
                          </a:solidFill>
                          <a:effectLst/>
                        </a:rPr>
                        <a:t>PMS3003</a:t>
                      </a:r>
                      <a:r>
                        <a:rPr lang="zh-TW" sz="2400" kern="100" dirty="0">
                          <a:solidFill>
                            <a:srgbClr val="040000"/>
                          </a:solidFill>
                          <a:effectLst/>
                        </a:rPr>
                        <a:t>感測模組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開發板接腳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解說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pin1</a:t>
                      </a: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，供電輸入接腳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pin 5V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5V 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陽極接點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pin2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，接地接腳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pin 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Gnd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共地接點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pin4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，串列埠接收接腳</a:t>
                      </a: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(Rx)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Tx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(D1)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串列埠傳送端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pin5</a:t>
                      </a: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，串列埠輸出接腳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(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Tx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Rx(D0)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串列埠接收端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en-US" altLang="zh-TW" b="1" dirty="0" smtClean="0"/>
              <a:t>LCD</a:t>
            </a:r>
            <a:r>
              <a:rPr lang="zh-TW" altLang="zh-TW" b="1" dirty="0" smtClean="0"/>
              <a:t>顯示器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3160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1026" name="Picture 2" descr="安裝LCD2004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54307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575446"/>
              </p:ext>
            </p:extLst>
          </p:nvPr>
        </p:nvGraphicFramePr>
        <p:xfrm>
          <a:off x="251520" y="1916832"/>
          <a:ext cx="8496944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42613"/>
                <a:gridCol w="3072608"/>
                <a:gridCol w="2481723"/>
              </a:tblGrid>
              <a:tr h="328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PMS3003</a:t>
                      </a:r>
                      <a:r>
                        <a:rPr lang="zh-TW" sz="2400" kern="1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感測模組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pin1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，供電輸入接腳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pin2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，接地接腳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</a:t>
                      </a:r>
                      <a:r>
                        <a:rPr lang="en-US" sz="24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pin4</a:t>
                      </a: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，串列埠接收接腳</a:t>
                      </a: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(Rx)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</a:t>
                      </a:r>
                      <a:r>
                        <a:rPr lang="en-US" sz="24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Tx</a:t>
                      </a: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(D1)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串列埠傳送端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pin5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，串列埠輸出接腳</a:t>
                      </a: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(Tx)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Rx(D0)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串列埠接收端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LCD2004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顯示模組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Gnd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SCL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I2C_SCL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SCL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SDA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I2C_SDA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SDA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85493" y="1246862"/>
            <a:ext cx="62889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標楷體" pitchFamily="65" charset="-120"/>
                <a:ea typeface="標楷體" pitchFamily="65" charset="-120"/>
                <a:cs typeface="Arial" pitchFamily="34" charset="0"/>
              </a:rPr>
              <a:t>LCD 2004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標楷體" pitchFamily="65" charset="-120"/>
                <a:ea typeface="標楷體" pitchFamily="65" charset="-120"/>
                <a:cs typeface="Arial" pitchFamily="34" charset="0"/>
              </a:rPr>
              <a:t>顯示模組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接腳表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累加接腳表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782928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24328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074" name="Picture 2" descr="安裝RTC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3704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2928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50449"/>
              </p:ext>
            </p:extLst>
          </p:nvPr>
        </p:nvGraphicFramePr>
        <p:xfrm>
          <a:off x="1115616" y="1844824"/>
          <a:ext cx="6771838" cy="2560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5185"/>
                <a:gridCol w="2448787"/>
                <a:gridCol w="1977866"/>
              </a:tblGrid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RTC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時鐘模組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SCL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I2C_SCL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SCL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SDA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I2C_SDA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SDA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74746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zh-TW" altLang="zh-TW" b="1" dirty="0"/>
              <a:t>溫溼度感</a:t>
            </a:r>
            <a:r>
              <a:rPr lang="zh-TW" altLang="zh-TW" b="1" dirty="0" smtClean="0"/>
              <a:t>測模組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11598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5122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500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4746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02704"/>
              </p:ext>
            </p:extLst>
          </p:nvPr>
        </p:nvGraphicFramePr>
        <p:xfrm>
          <a:off x="611560" y="3177540"/>
          <a:ext cx="7992887" cy="2133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68051"/>
                <a:gridCol w="2890335"/>
                <a:gridCol w="2334501"/>
              </a:tblGrid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溫溼度感測器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</a:t>
                      </a:r>
                      <a:r>
                        <a:rPr lang="en-US" sz="28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Data(Signal)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D8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溫溼度資料輸出腳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CE10A86-5B3F-454D-92AF-08F69C72444F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017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A291334-BE25-4777-A829-17E949E912C6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軟體下載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509" name="Rectangle 126"/>
          <p:cNvSpPr>
            <a:spLocks noChangeArrowheads="1"/>
          </p:cNvSpPr>
          <p:nvPr/>
        </p:nvSpPr>
        <p:spPr bwMode="auto">
          <a:xfrm>
            <a:off x="684212" y="1341438"/>
            <a:ext cx="8136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zh-TW" sz="2800" dirty="0">
                <a:latin typeface="標楷體" pitchFamily="65" charset="-120"/>
              </a:rPr>
              <a:t>https://www.arduino.cc/en/Main/Software</a:t>
            </a:r>
            <a:endParaRPr lang="zh-TW" altLang="en-US" sz="2600" dirty="0" smtClean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7" y="1988840"/>
            <a:ext cx="8305774" cy="46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5986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1026" name="Picture 2" descr="D:\永忠研究\電子書\LASS系列\Ameba系列\綠色環境之粒子感測器\內容\空氣粒子感測裝置基本組成要素\DHT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4038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5122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500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/>
              <a:t>最後成品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84102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en-US" b="1" dirty="0" smtClean="0"/>
              <a:t>最後成品</a:t>
            </a:r>
            <a:endParaRPr lang="zh-TW" altLang="zh-TW" b="1" dirty="0"/>
          </a:p>
        </p:txBody>
      </p:sp>
      <p:pic>
        <p:nvPicPr>
          <p:cNvPr id="9218" name="Picture 2" descr="空氣粒子感測裝置完整資訊之LCD顯示畫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416824" cy="492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0514D6A-727F-4CD4-90DB-5DAF696D05A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752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14F955F-A3E4-484D-B634-B6699922A0D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系統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啟動開發環境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059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EA15293-F6F7-48D9-9DF9-073DFD323F68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059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0334338-245B-4D6C-B110-CC0DDF84A70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7" y="1515730"/>
            <a:ext cx="8824342" cy="49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971600" y="2235763"/>
            <a:ext cx="5328592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979712" y="4509120"/>
            <a:ext cx="187220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啟動程式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1619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A0786EB-E4CE-4CE0-908E-6255CC2584D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1620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41D39A-1105-4802-BA67-58BB5F85FB4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5024"/>
            <a:ext cx="7754566" cy="43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選擇開發版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2643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8BAE9-92B9-4332-B03F-1BE10437F66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44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25D131-05B5-45EE-A23E-36760491E7F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88081" cy="44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291408" y="2852936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確定通訊埠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3667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C374333-210F-48BE-A5DE-6E92057D343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3668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1F560B-C4FA-4C9E-A126-868D3A4A577F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1004"/>
            <a:ext cx="8784976" cy="49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21433" y="4001038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找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1.6.7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版本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209" name="矩形 9"/>
          <p:cNvSpPr>
            <a:spLocks noChangeArrowheads="1"/>
          </p:cNvSpPr>
          <p:nvPr/>
        </p:nvSpPr>
        <p:spPr bwMode="auto">
          <a:xfrm>
            <a:off x="611560" y="1416033"/>
            <a:ext cx="7395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latin typeface="Arial" charset="0"/>
                <a:ea typeface="新細明體" pitchFamily="18" charset="-120"/>
              </a:rPr>
              <a:t>https://www.arduino.cc/en/Main/OldSoftwareReleases#previous</a:t>
            </a:r>
            <a:endParaRPr lang="zh-TW" altLang="en-US" sz="2000" dirty="0">
              <a:latin typeface="Arial" charset="0"/>
              <a:ea typeface="新細明體" pitchFamily="18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1" y="2060848"/>
            <a:ext cx="7866066" cy="442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40311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4691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B870C25-5BEA-4057-90C3-F867E17E8B60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4692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4477007-30F6-4E3D-B336-30FC76C7DC7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2" y="1736675"/>
            <a:ext cx="8016158" cy="45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843808" y="3135187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讀取</a:t>
            </a:r>
            <a:r>
              <a:rPr lang="en-US" altLang="zh-TW" dirty="0" smtClean="0"/>
              <a:t>WIFI</a:t>
            </a:r>
            <a:r>
              <a:rPr lang="zh-TW" altLang="en-US" dirty="0" smtClean="0"/>
              <a:t> </a:t>
            </a:r>
            <a:r>
              <a:rPr lang="en-US" altLang="zh-TW" dirty="0" smtClean="0"/>
              <a:t>MAC</a:t>
            </a:r>
            <a:r>
              <a:rPr lang="zh-TW" altLang="en-US" dirty="0" smtClean="0"/>
              <a:t>資料</a:t>
            </a:r>
          </a:p>
        </p:txBody>
      </p:sp>
    </p:spTree>
    <p:extLst>
      <p:ext uri="{BB962C8B-B14F-4D97-AF65-F5344CB8AC3E}">
        <p14:creationId xmlns:p14="http://schemas.microsoft.com/office/powerpoint/2010/main" val="328748563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 smtClean="0"/>
              <a:t>CheckMac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67769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 smtClean="0"/>
              <a:t>CheckMac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WiFi.macAddress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>
                <a:latin typeface="標楷體" pitchFamily="65" charset="-120"/>
              </a:rPr>
              <a:t>資料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print2HEX()	</a:t>
            </a:r>
            <a:r>
              <a:rPr lang="zh-TW" altLang="en-US" kern="0" dirty="0" smtClean="0">
                <a:latin typeface="標楷體" pitchFamily="65" charset="-120"/>
              </a:rPr>
              <a:t>轉換內容為十六進位碼</a:t>
            </a:r>
          </a:p>
        </p:txBody>
      </p:sp>
    </p:spTree>
    <p:extLst>
      <p:ext uri="{BB962C8B-B14F-4D97-AF65-F5344CB8AC3E}">
        <p14:creationId xmlns:p14="http://schemas.microsoft.com/office/powerpoint/2010/main" val="66377173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檢查</a:t>
            </a:r>
            <a:r>
              <a:rPr lang="en-US" altLang="zh-TW" dirty="0" smtClean="0"/>
              <a:t>AP</a:t>
            </a:r>
            <a:r>
              <a:rPr lang="zh-TW" altLang="en-US" dirty="0" smtClean="0"/>
              <a:t>是否連接的上</a:t>
            </a:r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 smtClean="0"/>
              <a:t>CheckAP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CheckAP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IPAddress</a:t>
            </a:r>
            <a:r>
              <a:rPr lang="en-US" altLang="zh-TW" kern="0" dirty="0">
                <a:latin typeface="標楷體" pitchFamily="65" charset="-120"/>
              </a:rPr>
              <a:t>  </a:t>
            </a:r>
            <a:r>
              <a:rPr lang="en-US" altLang="zh-TW" kern="0" dirty="0" err="1">
                <a:latin typeface="標楷體" pitchFamily="65" charset="-120"/>
              </a:rPr>
              <a:t>Meip</a:t>
            </a:r>
            <a:r>
              <a:rPr lang="en-US" altLang="zh-TW" kern="0" dirty="0">
                <a:latin typeface="標楷體" pitchFamily="65" charset="-120"/>
              </a:rPr>
              <a:t> ,</a:t>
            </a:r>
            <a:r>
              <a:rPr lang="en-US" altLang="zh-TW" kern="0" dirty="0" err="1">
                <a:latin typeface="標楷體" pitchFamily="65" charset="-120"/>
              </a:rPr>
              <a:t>Megateway</a:t>
            </a:r>
            <a:r>
              <a:rPr lang="en-US" altLang="zh-TW" kern="0" dirty="0">
                <a:latin typeface="標楷體" pitchFamily="65" charset="-120"/>
              </a:rPr>
              <a:t> ,</a:t>
            </a:r>
            <a:r>
              <a:rPr lang="en-US" altLang="zh-TW" kern="0" dirty="0" err="1">
                <a:latin typeface="標楷體" pitchFamily="65" charset="-120"/>
              </a:rPr>
              <a:t>Mesubnet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; </a:t>
            </a:r>
            <a:r>
              <a:rPr lang="zh-TW" altLang="en-US" kern="0" dirty="0" smtClean="0">
                <a:latin typeface="標楷體" pitchFamily="65" charset="-120"/>
              </a:rPr>
              <a:t>宣告</a:t>
            </a:r>
            <a:r>
              <a:rPr lang="en-US" altLang="zh-TW" kern="0" dirty="0" err="1" smtClean="0">
                <a:latin typeface="標楷體" pitchFamily="65" charset="-120"/>
              </a:rPr>
              <a:t>ip</a:t>
            </a:r>
            <a:r>
              <a:rPr lang="zh-TW" altLang="en-US" kern="0" dirty="0" smtClean="0">
                <a:latin typeface="標楷體" pitchFamily="65" charset="-120"/>
              </a:rPr>
              <a:t>、閘道器、子網路遮罩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status = WL_IDLE_STATUS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連線網路狀態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ShowMac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秀出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>
                <a:latin typeface="標楷體" pitchFamily="65" charset="-120"/>
              </a:rPr>
              <a:t>資料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WiFi.macAddress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en-US" altLang="zh-TW" kern="0" dirty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initializeWiFi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進行連線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printWifiData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	</a:t>
            </a:r>
            <a:r>
              <a:rPr lang="zh-TW" altLang="en-US" kern="0" dirty="0" smtClean="0">
                <a:latin typeface="標楷體" pitchFamily="65" charset="-120"/>
              </a:rPr>
              <a:t>列印網路狀態資訊</a:t>
            </a: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CheckAP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 smtClean="0"/>
              <a:t>);		</a:t>
            </a:r>
            <a:r>
              <a:rPr lang="zh-TW" altLang="en-US" kern="0" dirty="0" smtClean="0"/>
              <a:t>不使用加密連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status 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/>
              <a:t>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status </a:t>
            </a:r>
            <a:r>
              <a:rPr lang="en-US" altLang="zh-TW" kern="0" dirty="0" smtClean="0">
                <a:latin typeface="標楷體" pitchFamily="65" charset="-120"/>
              </a:rPr>
              <a:t>== WL_CONNECTED 	</a:t>
            </a:r>
            <a:r>
              <a:rPr lang="zh-TW" altLang="en-US" kern="0" dirty="0" smtClean="0">
                <a:latin typeface="標楷體" pitchFamily="65" charset="-120"/>
              </a:rPr>
              <a:t>連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是否成功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連接成功狀態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Meip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WiFi.localIP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取得連線</a:t>
            </a:r>
            <a:r>
              <a:rPr lang="en-US" altLang="zh-TW" kern="0" dirty="0" smtClean="0">
                <a:latin typeface="標楷體" pitchFamily="65" charset="-120"/>
              </a:rPr>
              <a:t>IP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Megateway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WiFi.gatewayIP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>
                <a:latin typeface="標楷體" pitchFamily="65" charset="-120"/>
              </a:rPr>
              <a:t>取得</a:t>
            </a:r>
            <a:r>
              <a:rPr lang="zh-TW" altLang="en-US" kern="0" dirty="0" smtClean="0">
                <a:latin typeface="標楷體" pitchFamily="65" charset="-120"/>
              </a:rPr>
              <a:t>連線</a:t>
            </a:r>
            <a:r>
              <a:rPr lang="zh-TW" altLang="en-US" kern="0" dirty="0">
                <a:latin typeface="標楷體" pitchFamily="65" charset="-120"/>
              </a:rPr>
              <a:t>閘道</a:t>
            </a:r>
            <a:r>
              <a:rPr lang="zh-TW" altLang="en-US" kern="0" dirty="0" smtClean="0">
                <a:latin typeface="標楷體" pitchFamily="65" charset="-120"/>
              </a:rPr>
              <a:t>器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WiFi.subnetMask</a:t>
            </a:r>
            <a:r>
              <a:rPr lang="en-US" altLang="zh-TW" kern="0" dirty="0" smtClean="0">
                <a:latin typeface="標楷體" pitchFamily="65" charset="-120"/>
              </a:rPr>
              <a:t>();		</a:t>
            </a:r>
            <a:r>
              <a:rPr lang="zh-TW" altLang="en-US" kern="0" dirty="0">
                <a:latin typeface="標楷體" pitchFamily="65" charset="-120"/>
              </a:rPr>
              <a:t>取得</a:t>
            </a:r>
            <a:r>
              <a:rPr lang="zh-TW" altLang="en-US" kern="0" dirty="0" smtClean="0">
                <a:latin typeface="標楷體" pitchFamily="65" charset="-120"/>
              </a:rPr>
              <a:t>連線</a:t>
            </a:r>
            <a:r>
              <a:rPr lang="zh-TW" altLang="en-US" kern="0" dirty="0">
                <a:latin typeface="標楷體" pitchFamily="65" charset="-120"/>
              </a:rPr>
              <a:t>子網路遮罩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 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991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ScanNetworks</a:t>
            </a:r>
            <a:r>
              <a:rPr lang="en-US" altLang="zh-TW" dirty="0" smtClean="0"/>
              <a:t>(</a:t>
            </a:r>
            <a:r>
              <a:rPr lang="zh-TW" altLang="en-US" dirty="0" smtClean="0"/>
              <a:t>掃描</a:t>
            </a:r>
            <a:r>
              <a:rPr lang="en-US" altLang="zh-TW" dirty="0" smtClean="0"/>
              <a:t>AP)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解開壓縮檔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2890"/>
            <a:ext cx="8712584" cy="48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2717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ScanNetworks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ScanNetworks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 == </a:t>
            </a:r>
            <a:r>
              <a:rPr lang="en-US" altLang="zh-TW" kern="0" dirty="0" smtClean="0">
                <a:latin typeface="標楷體" pitchFamily="65" charset="-120"/>
              </a:rPr>
              <a:t>WL_NO_SHIELD</a:t>
            </a:r>
            <a:r>
              <a:rPr lang="en-US" altLang="zh-TW" kern="0" dirty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檢查有網路供能否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WiFi.firmwareVersion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檢查網路韌體版本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listNetworks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	</a:t>
            </a:r>
            <a:r>
              <a:rPr lang="zh-TW" altLang="en-US" kern="0" dirty="0" smtClean="0">
                <a:latin typeface="標楷體" pitchFamily="65" charset="-120"/>
              </a:rPr>
              <a:t>列出可連接到的</a:t>
            </a:r>
            <a:r>
              <a:rPr lang="en-US" altLang="zh-TW" kern="0" dirty="0" smtClean="0">
                <a:latin typeface="標楷體" pitchFamily="65" charset="-120"/>
              </a:rPr>
              <a:t>AP(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WiFi.scanNetworks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並存入</a:t>
            </a:r>
            <a:r>
              <a:rPr lang="en-US" altLang="zh-TW" kern="0" dirty="0" smtClean="0">
                <a:latin typeface="標楷體" pitchFamily="65" charset="-120"/>
              </a:rPr>
              <a:t>(-1</a:t>
            </a:r>
            <a:r>
              <a:rPr lang="zh-TW" altLang="en-US" kern="0" dirty="0" smtClean="0">
                <a:latin typeface="標楷體" pitchFamily="65" charset="-120"/>
              </a:rPr>
              <a:t>為沒有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可連接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WiFi.SSID</a:t>
            </a:r>
            <a:r>
              <a:rPr lang="en-US" altLang="zh-TW" kern="0" dirty="0" smtClean="0">
                <a:latin typeface="標楷體" pitchFamily="65" charset="-120"/>
              </a:rPr>
              <a:t>(n) 	</a:t>
            </a:r>
            <a:r>
              <a:rPr lang="zh-TW" altLang="en-US" kern="0" dirty="0" smtClean="0">
                <a:latin typeface="標楷體" pitchFamily="65" charset="-120"/>
              </a:rPr>
              <a:t>可</a:t>
            </a:r>
            <a:r>
              <a:rPr lang="zh-TW" altLang="en-US" kern="0" dirty="0">
                <a:latin typeface="標楷體" pitchFamily="65" charset="-120"/>
              </a:rPr>
              <a:t>連接到的</a:t>
            </a:r>
            <a:r>
              <a:rPr lang="en-US" altLang="zh-TW" kern="0" dirty="0" smtClean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的名字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WiFi.RSSI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en-US" altLang="zh-TW" kern="0" dirty="0">
                <a:latin typeface="標楷體" pitchFamily="65" charset="-120"/>
              </a:rPr>
              <a:t>n</a:t>
            </a:r>
            <a:r>
              <a:rPr lang="en-US" altLang="zh-TW" kern="0" dirty="0" smtClean="0">
                <a:latin typeface="標楷體" pitchFamily="65" charset="-120"/>
              </a:rPr>
              <a:t>) 	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</a:t>
            </a:r>
            <a:r>
              <a:rPr lang="en-US" altLang="zh-TW" kern="0" dirty="0" smtClean="0">
                <a:latin typeface="標楷體" pitchFamily="65" charset="-120"/>
              </a:rPr>
              <a:t>RSSI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WiFi.encryptionTypeEx</a:t>
            </a:r>
            <a:r>
              <a:rPr lang="en-US" altLang="zh-TW" kern="0" dirty="0" smtClean="0">
                <a:latin typeface="標楷體" pitchFamily="65" charset="-120"/>
              </a:rPr>
              <a:t>(n)</a:t>
            </a:r>
            <a:r>
              <a:rPr lang="zh-TW" altLang="en-US" kern="0" dirty="0">
                <a:latin typeface="標楷體" pitchFamily="65" charset="-120"/>
              </a:rPr>
              <a:t>可連接到的</a:t>
            </a:r>
            <a:r>
              <a:rPr lang="en-US" altLang="zh-TW" kern="0" dirty="0">
                <a:latin typeface="標楷體" pitchFamily="65" charset="-120"/>
              </a:rPr>
              <a:t>AP(n)</a:t>
            </a:r>
            <a:r>
              <a:rPr lang="zh-TW" altLang="en-US" kern="0" dirty="0" smtClean="0">
                <a:latin typeface="標楷體" pitchFamily="65" charset="-120"/>
              </a:rPr>
              <a:t>的</a:t>
            </a:r>
            <a:r>
              <a:rPr lang="zh-TW" altLang="en-US" kern="0" dirty="0">
                <a:latin typeface="標楷體" pitchFamily="65" charset="-120"/>
              </a:rPr>
              <a:t>加密方式</a:t>
            </a:r>
            <a:r>
              <a:rPr lang="en-US" altLang="zh-TW" kern="0" dirty="0" smtClean="0">
                <a:latin typeface="標楷體" pitchFamily="65" charset="-120"/>
              </a:rPr>
              <a:t>I 	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WIFIAPMODE(</a:t>
            </a:r>
            <a:r>
              <a:rPr lang="zh-TW" altLang="en-US" dirty="0" smtClean="0"/>
              <a:t>啟動</a:t>
            </a:r>
            <a:r>
              <a:rPr lang="en-US" altLang="zh-TW" dirty="0" smtClean="0"/>
              <a:t>AP</a:t>
            </a:r>
            <a:r>
              <a:rPr lang="zh-TW" altLang="en-US" dirty="0" smtClean="0"/>
              <a:t>模式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/>
              <a:t>WIFIAPMODE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WIFIAPMODE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/>
              <a:t>WiFi.apbegin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, pass, channel</a:t>
            </a:r>
            <a:r>
              <a:rPr lang="en-US" altLang="zh-TW" kern="0" dirty="0" smtClean="0"/>
              <a:t>);</a:t>
            </a:r>
            <a:r>
              <a:rPr lang="zh-TW" altLang="en-US" kern="0" dirty="0" smtClean="0"/>
              <a:t>  啟動</a:t>
            </a:r>
            <a:r>
              <a:rPr lang="en-US" altLang="zh-TW" kern="0" dirty="0" smtClean="0"/>
              <a:t>AP</a:t>
            </a:r>
            <a:r>
              <a:rPr lang="zh-TW" altLang="en-US" kern="0" dirty="0" smtClean="0"/>
              <a:t>模式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Ssid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名字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Pass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en-US" altLang="zh-TW" kern="0" dirty="0" smtClean="0">
                <a:latin typeface="標楷體" pitchFamily="65" charset="-120"/>
                <a:sym typeface="Wingdings" panose="05000000000000000000" pitchFamily="2" charset="2"/>
              </a:rPr>
              <a:t> 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連線密碼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Channel</a:t>
            </a:r>
            <a:r>
              <a:rPr lang="en-US" altLang="zh-TW" kern="0" dirty="0" err="1" smtClean="0">
                <a:latin typeface="標楷體" pitchFamily="65" charset="-120"/>
                <a:sym typeface="Wingdings" panose="05000000000000000000" pitchFamily="2" charset="2"/>
              </a:rPr>
              <a:t>AP</a:t>
            </a:r>
            <a:r>
              <a:rPr lang="en-US" altLang="zh-TW" kern="0" dirty="0" smtClean="0">
                <a:latin typeface="標楷體" pitchFamily="65" charset="-120"/>
                <a:sym typeface="Wingdings" panose="05000000000000000000" pitchFamily="2" charset="2"/>
              </a:rPr>
              <a:t> </a:t>
            </a:r>
            <a:r>
              <a:rPr lang="zh-TW" altLang="en-US" kern="0" dirty="0" smtClean="0">
                <a:latin typeface="標楷體" pitchFamily="65" charset="-120"/>
                <a:sym typeface="Wingdings" panose="05000000000000000000" pitchFamily="2" charset="2"/>
              </a:rPr>
              <a:t>連線通道</a:t>
            </a:r>
            <a:endParaRPr lang="en-US" altLang="zh-TW" kern="0" dirty="0" smtClean="0">
              <a:latin typeface="標楷體" pitchFamily="65" charset="-12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printWifiData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列印網路資訊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WiFi.BSSID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bssid</a:t>
            </a:r>
            <a:r>
              <a:rPr lang="en-US" altLang="zh-TW" kern="0" dirty="0" smtClean="0">
                <a:latin typeface="標楷體" pitchFamily="65" charset="-120"/>
              </a:rPr>
              <a:t>);	</a:t>
            </a:r>
            <a:r>
              <a:rPr lang="zh-TW" altLang="en-US" kern="0" dirty="0" smtClean="0">
                <a:latin typeface="標楷體" pitchFamily="65" charset="-120"/>
              </a:rPr>
              <a:t>列印</a:t>
            </a:r>
            <a:r>
              <a:rPr lang="en-US" altLang="zh-TW" kern="0" dirty="0" smtClean="0">
                <a:latin typeface="標楷體" pitchFamily="65" charset="-120"/>
              </a:rPr>
              <a:t>AP</a:t>
            </a:r>
            <a:r>
              <a:rPr lang="zh-TW" altLang="en-US" kern="0" dirty="0" smtClean="0">
                <a:latin typeface="標楷體" pitchFamily="65" charset="-120"/>
              </a:rPr>
              <a:t>網路資訊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WiFi.encryptionType</a:t>
            </a:r>
            <a:r>
              <a:rPr lang="en-US" altLang="zh-TW" kern="0" dirty="0" smtClean="0">
                <a:latin typeface="標楷體" pitchFamily="65" charset="-120"/>
              </a:rPr>
              <a:t>();	AP</a:t>
            </a:r>
            <a:r>
              <a:rPr lang="zh-TW" altLang="en-US" kern="0" dirty="0" smtClean="0">
                <a:latin typeface="標楷體" pitchFamily="65" charset="-120"/>
              </a:rPr>
              <a:t>加密狀態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4" y="2708275"/>
            <a:ext cx="7381875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使用</a:t>
            </a:r>
            <a:r>
              <a:rPr lang="en-US" altLang="zh-TW" dirty="0" smtClean="0"/>
              <a:t>Client</a:t>
            </a:r>
            <a:r>
              <a:rPr lang="zh-TW" altLang="en-US" dirty="0" smtClean="0"/>
              <a:t>模式建立網頁伺服器</a:t>
            </a:r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WebServerControlRelay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繼電器連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1586"/>
            <a:ext cx="6624736" cy="47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7789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WiFiServer</a:t>
            </a:r>
            <a:r>
              <a:rPr lang="en-US" altLang="zh-TW" kern="0" dirty="0">
                <a:latin typeface="標楷體" pitchFamily="65" charset="-120"/>
              </a:rPr>
              <a:t> server(80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 啟動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  <a:r>
              <a:rPr lang="zh-TW" altLang="en-US" kern="0" dirty="0" smtClean="0">
                <a:latin typeface="標楷體" pitchFamily="65" charset="-120"/>
              </a:rPr>
              <a:t>進行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);		</a:t>
            </a:r>
            <a:r>
              <a:rPr lang="zh-TW" altLang="en-US" kern="0" dirty="0"/>
              <a:t>不使用加密連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status </a:t>
            </a:r>
            <a:r>
              <a:rPr lang="en-US" altLang="zh-TW" kern="0" dirty="0">
                <a:latin typeface="標楷體" pitchFamily="65" charset="-120"/>
              </a:rPr>
              <a:t>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pass);	</a:t>
            </a:r>
            <a:r>
              <a:rPr lang="zh-TW" altLang="en-US" kern="0" dirty="0"/>
              <a:t>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 err="1" smtClean="0"/>
              <a:t>server.begin</a:t>
            </a:r>
            <a:r>
              <a:rPr lang="en-US" altLang="zh-TW" kern="0" dirty="0"/>
              <a:t>(); </a:t>
            </a:r>
            <a:r>
              <a:rPr lang="en-US" altLang="zh-TW" kern="0" dirty="0" smtClean="0"/>
              <a:t>	</a:t>
            </a:r>
            <a:r>
              <a:rPr lang="zh-TW" altLang="en-US" kern="0" dirty="0" smtClean="0"/>
              <a:t>開始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PORT </a:t>
            </a:r>
            <a:r>
              <a:rPr lang="en-US" altLang="zh-TW" kern="0" dirty="0" smtClean="0">
                <a:latin typeface="標楷體" pitchFamily="65" charset="-120"/>
              </a:rPr>
              <a:t>80</a:t>
            </a:r>
            <a:r>
              <a:rPr lang="zh-TW" altLang="en-US" kern="0" dirty="0" smtClean="0">
                <a:latin typeface="標楷體" pitchFamily="65" charset="-120"/>
              </a:rPr>
              <a:t> 傾聽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>
                <a:latin typeface="標楷體" pitchFamily="65" charset="-120"/>
              </a:rPr>
              <a:t>列印網路資訊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WiFiClient</a:t>
            </a:r>
            <a:r>
              <a:rPr lang="en-US" altLang="zh-TW" kern="0" dirty="0">
                <a:latin typeface="標楷體" pitchFamily="65" charset="-120"/>
              </a:rPr>
              <a:t> client = </a:t>
            </a:r>
            <a:r>
              <a:rPr lang="en-US" altLang="zh-TW" kern="0" dirty="0" err="1">
                <a:latin typeface="標楷體" pitchFamily="65" charset="-120"/>
              </a:rPr>
              <a:t>server.available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有人連接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client.connected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有用戶連接中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	</a:t>
            </a:r>
            <a:r>
              <a:rPr lang="zh-TW" altLang="en-US" kern="0" dirty="0" smtClean="0">
                <a:latin typeface="標楷體" pitchFamily="65" charset="-120"/>
              </a:rPr>
              <a:t>用戶送資料進來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WebServerControlRelay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char c = </a:t>
            </a:r>
            <a:r>
              <a:rPr lang="en-US" altLang="zh-TW" kern="0" dirty="0" err="1"/>
              <a:t>client.read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讀出用戶送的資料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一個位元組</a:t>
            </a:r>
            <a:r>
              <a:rPr lang="en-US" altLang="zh-TW" kern="0" dirty="0" smtClean="0"/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(“HTTP/1.1 </a:t>
            </a:r>
            <a:r>
              <a:rPr lang="en-US" altLang="zh-TW" kern="0" dirty="0">
                <a:latin typeface="標楷體" pitchFamily="65" charset="-120"/>
              </a:rPr>
              <a:t>200 </a:t>
            </a:r>
            <a:r>
              <a:rPr lang="en-US" altLang="zh-TW" kern="0" dirty="0" smtClean="0">
                <a:latin typeface="標楷體" pitchFamily="65" charset="-120"/>
              </a:rPr>
              <a:t>OK”);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….</a:t>
            </a:r>
            <a:r>
              <a:rPr lang="zh-TW" altLang="en-US" kern="0" dirty="0" smtClean="0">
                <a:latin typeface="標楷體" pitchFamily="65" charset="-120"/>
              </a:rPr>
              <a:t>  送給用戶端一段</a:t>
            </a:r>
            <a:r>
              <a:rPr lang="en-US" altLang="zh-TW" kern="0" dirty="0" smtClean="0">
                <a:latin typeface="標楷體" pitchFamily="65" charset="-120"/>
              </a:rPr>
              <a:t>HTML</a:t>
            </a:r>
            <a:r>
              <a:rPr lang="zh-TW" altLang="en-US" kern="0" dirty="0" smtClean="0">
                <a:latin typeface="標楷體" pitchFamily="65" charset="-120"/>
              </a:rPr>
              <a:t>碼，用瀏覽器方能顯示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smtClean="0">
                <a:latin typeface="標楷體" pitchFamily="65" charset="-120"/>
              </a:rPr>
              <a:t>H”)</a:t>
            </a:r>
            <a:r>
              <a:rPr lang="zh-TW" altLang="en-US" kern="0" dirty="0" smtClean="0">
                <a:latin typeface="標楷體" pitchFamily="65" charset="-120"/>
              </a:rPr>
              <a:t>  判斷是否用</a:t>
            </a:r>
            <a:r>
              <a:rPr lang="en-US" altLang="zh-TW" kern="0" dirty="0" smtClean="0">
                <a:latin typeface="標楷體" pitchFamily="65" charset="-120"/>
              </a:rPr>
              <a:t>/H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>
                <a:latin typeface="標楷體" pitchFamily="65" charset="-120"/>
              </a:rPr>
              <a:t>(“GET </a:t>
            </a:r>
            <a:r>
              <a:rPr lang="en-US" altLang="zh-TW" kern="0" dirty="0" smtClean="0">
                <a:latin typeface="標楷體" pitchFamily="65" charset="-120"/>
              </a:rPr>
              <a:t>/L”)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zh-TW" altLang="en-US" kern="0" dirty="0">
                <a:latin typeface="標楷體" pitchFamily="65" charset="-120"/>
              </a:rPr>
              <a:t>判斷是否用</a:t>
            </a:r>
            <a:r>
              <a:rPr lang="en-US" altLang="zh-TW" kern="0" dirty="0" smtClean="0">
                <a:latin typeface="標楷體" pitchFamily="65" charset="-120"/>
              </a:rPr>
              <a:t>/L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client.stop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與用戶連線停止傳輸資料 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04464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解到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D:\arduino-1.6.7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507288" cy="478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62544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>
                <a:solidFill>
                  <a:srgbClr val="E56700"/>
                </a:solidFill>
              </a:rPr>
              <a:t>網頁</a:t>
            </a:r>
            <a:r>
              <a:rPr lang="zh-TW" altLang="en-US" b="1" dirty="0" smtClean="0">
                <a:solidFill>
                  <a:srgbClr val="E56700"/>
                </a:solidFill>
              </a:rPr>
              <a:t>畫面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透過網頁控制繼電器模組測試程式結果畫面-網頁畫面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1" y="1412775"/>
            <a:ext cx="8586712" cy="48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027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4" y="2708275"/>
            <a:ext cx="7381875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使用</a:t>
            </a:r>
            <a:r>
              <a:rPr lang="en-US" altLang="zh-TW" dirty="0" smtClean="0"/>
              <a:t>AP</a:t>
            </a:r>
            <a:r>
              <a:rPr lang="zh-TW" altLang="en-US" dirty="0" smtClean="0"/>
              <a:t>模式建立網頁伺服器</a:t>
            </a:r>
          </a:p>
        </p:txBody>
      </p:sp>
    </p:spTree>
    <p:extLst>
      <p:ext uri="{BB962C8B-B14F-4D97-AF65-F5344CB8AC3E}">
        <p14:creationId xmlns:p14="http://schemas.microsoft.com/office/powerpoint/2010/main" val="370570941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APMODEControlRelay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43621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5362" name="Picture 2" descr="繼電器連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6" y="1288653"/>
            <a:ext cx="7354760" cy="530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83098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WiFiServer</a:t>
            </a:r>
            <a:r>
              <a:rPr lang="en-US" altLang="zh-TW" kern="0" dirty="0">
                <a:latin typeface="標楷體" pitchFamily="65" charset="-120"/>
              </a:rPr>
              <a:t> server(80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 啟動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  <a:r>
              <a:rPr lang="zh-TW" altLang="en-US" kern="0" dirty="0" smtClean="0">
                <a:latin typeface="標楷體" pitchFamily="65" charset="-120"/>
              </a:rPr>
              <a:t>進行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/>
              <a:t>status = </a:t>
            </a:r>
            <a:r>
              <a:rPr lang="en-US" altLang="zh-TW" kern="0" dirty="0" err="1"/>
              <a:t>WiFi.begin</a:t>
            </a:r>
            <a:r>
              <a:rPr lang="en-US" altLang="zh-TW" kern="0" dirty="0"/>
              <a:t>(</a:t>
            </a:r>
            <a:r>
              <a:rPr lang="en-US" altLang="zh-TW" kern="0" dirty="0" err="1"/>
              <a:t>ssid</a:t>
            </a:r>
            <a:r>
              <a:rPr lang="en-US" altLang="zh-TW" kern="0" dirty="0"/>
              <a:t>);		</a:t>
            </a:r>
            <a:r>
              <a:rPr lang="zh-TW" altLang="en-US" kern="0" dirty="0"/>
              <a:t>不使用加密連</a:t>
            </a:r>
            <a:r>
              <a:rPr lang="en-US" altLang="zh-TW" kern="0" dirty="0"/>
              <a:t>AP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status </a:t>
            </a:r>
            <a:r>
              <a:rPr lang="en-US" altLang="zh-TW" kern="0" dirty="0">
                <a:latin typeface="標楷體" pitchFamily="65" charset="-120"/>
              </a:rPr>
              <a:t>= </a:t>
            </a:r>
            <a:r>
              <a:rPr lang="en-US" altLang="zh-TW" kern="0" dirty="0" err="1">
                <a:latin typeface="標楷體" pitchFamily="65" charset="-120"/>
              </a:rPr>
              <a:t>WiFi.begin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ssid</a:t>
            </a:r>
            <a:r>
              <a:rPr lang="en-US" altLang="zh-TW" kern="0" dirty="0">
                <a:latin typeface="標楷體" pitchFamily="65" charset="-120"/>
              </a:rPr>
              <a:t>, pass);	</a:t>
            </a:r>
            <a:r>
              <a:rPr lang="zh-TW" altLang="en-US" kern="0" dirty="0"/>
              <a:t>使用加密連</a:t>
            </a:r>
            <a:r>
              <a:rPr lang="en-US" altLang="zh-TW" kern="0" dirty="0" smtClean="0"/>
              <a:t>AP</a:t>
            </a:r>
          </a:p>
          <a:p>
            <a:pPr>
              <a:defRPr/>
            </a:pPr>
            <a:r>
              <a:rPr lang="en-US" altLang="zh-TW" kern="0" dirty="0" err="1" smtClean="0"/>
              <a:t>server.begin</a:t>
            </a:r>
            <a:r>
              <a:rPr lang="en-US" altLang="zh-TW" kern="0" dirty="0"/>
              <a:t>(); </a:t>
            </a:r>
            <a:r>
              <a:rPr lang="en-US" altLang="zh-TW" kern="0" dirty="0" smtClean="0"/>
              <a:t>	</a:t>
            </a:r>
            <a:r>
              <a:rPr lang="zh-TW" altLang="en-US" kern="0" dirty="0" smtClean="0"/>
              <a:t>開始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PORT </a:t>
            </a:r>
            <a:r>
              <a:rPr lang="en-US" altLang="zh-TW" kern="0" dirty="0" smtClean="0">
                <a:latin typeface="標楷體" pitchFamily="65" charset="-120"/>
              </a:rPr>
              <a:t>80</a:t>
            </a:r>
            <a:r>
              <a:rPr lang="zh-TW" altLang="en-US" kern="0" dirty="0" smtClean="0">
                <a:latin typeface="標楷體" pitchFamily="65" charset="-120"/>
              </a:rPr>
              <a:t> 傾聽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>
                <a:latin typeface="標楷體" pitchFamily="65" charset="-120"/>
              </a:rPr>
              <a:t>列印網路資訊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WiFiClient</a:t>
            </a:r>
            <a:r>
              <a:rPr lang="en-US" altLang="zh-TW" kern="0" dirty="0">
                <a:latin typeface="標楷體" pitchFamily="65" charset="-120"/>
              </a:rPr>
              <a:t> client = </a:t>
            </a:r>
            <a:r>
              <a:rPr lang="en-US" altLang="zh-TW" kern="0" dirty="0" err="1">
                <a:latin typeface="標楷體" pitchFamily="65" charset="-120"/>
              </a:rPr>
              <a:t>server.available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有人連接</a:t>
            </a:r>
            <a:r>
              <a:rPr lang="en-US" altLang="zh-TW" kern="0" dirty="0" smtClean="0">
                <a:latin typeface="標楷體" pitchFamily="65" charset="-120"/>
              </a:rPr>
              <a:t>Port 80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client.connected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有用戶連接中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	</a:t>
            </a:r>
            <a:r>
              <a:rPr lang="zh-TW" altLang="en-US" kern="0" dirty="0" smtClean="0">
                <a:latin typeface="標楷體" pitchFamily="65" charset="-120"/>
              </a:rPr>
              <a:t>用戶送資料進來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320799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APMODEControlRelay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char c = </a:t>
            </a:r>
            <a:r>
              <a:rPr lang="en-US" altLang="zh-TW" kern="0" dirty="0" err="1"/>
              <a:t>client.read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讀出用戶送的資料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一個位元組</a:t>
            </a:r>
            <a:r>
              <a:rPr lang="en-US" altLang="zh-TW" kern="0" dirty="0" smtClean="0"/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(“HTTP/1.1 </a:t>
            </a:r>
            <a:r>
              <a:rPr lang="en-US" altLang="zh-TW" kern="0" dirty="0">
                <a:latin typeface="標楷體" pitchFamily="65" charset="-120"/>
              </a:rPr>
              <a:t>200 </a:t>
            </a:r>
            <a:r>
              <a:rPr lang="en-US" altLang="zh-TW" kern="0" dirty="0" smtClean="0">
                <a:latin typeface="標楷體" pitchFamily="65" charset="-120"/>
              </a:rPr>
              <a:t>OK”);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….</a:t>
            </a:r>
            <a:r>
              <a:rPr lang="zh-TW" altLang="en-US" kern="0" dirty="0" smtClean="0">
                <a:latin typeface="標楷體" pitchFamily="65" charset="-120"/>
              </a:rPr>
              <a:t>  送給用戶端一段</a:t>
            </a:r>
            <a:r>
              <a:rPr lang="en-US" altLang="zh-TW" kern="0" dirty="0" smtClean="0">
                <a:latin typeface="標楷體" pitchFamily="65" charset="-120"/>
              </a:rPr>
              <a:t>HTML</a:t>
            </a:r>
            <a:r>
              <a:rPr lang="zh-TW" altLang="en-US" kern="0" dirty="0" smtClean="0">
                <a:latin typeface="標楷體" pitchFamily="65" charset="-120"/>
              </a:rPr>
              <a:t>碼，用瀏覽器方能顯示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smtClean="0">
                <a:latin typeface="標楷體" pitchFamily="65" charset="-120"/>
              </a:rPr>
              <a:t>H”)</a:t>
            </a:r>
            <a:r>
              <a:rPr lang="zh-TW" altLang="en-US" kern="0" dirty="0" smtClean="0">
                <a:latin typeface="標楷體" pitchFamily="65" charset="-120"/>
              </a:rPr>
              <a:t>  判斷是否用</a:t>
            </a:r>
            <a:r>
              <a:rPr lang="en-US" altLang="zh-TW" kern="0" dirty="0" smtClean="0">
                <a:latin typeface="標楷體" pitchFamily="65" charset="-120"/>
              </a:rPr>
              <a:t>/H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currentLine.endsWith</a:t>
            </a:r>
            <a:r>
              <a:rPr lang="en-US" altLang="zh-TW" kern="0" dirty="0">
                <a:latin typeface="標楷體" pitchFamily="65" charset="-120"/>
              </a:rPr>
              <a:t>(“GET </a:t>
            </a:r>
            <a:r>
              <a:rPr lang="en-US" altLang="zh-TW" kern="0" dirty="0" smtClean="0">
                <a:latin typeface="標楷體" pitchFamily="65" charset="-120"/>
              </a:rPr>
              <a:t>/L”)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zh-TW" altLang="en-US" kern="0" dirty="0">
                <a:latin typeface="標楷體" pitchFamily="65" charset="-120"/>
              </a:rPr>
              <a:t>判斷是否用</a:t>
            </a:r>
            <a:r>
              <a:rPr lang="en-US" altLang="zh-TW" kern="0" dirty="0" smtClean="0">
                <a:latin typeface="標楷體" pitchFamily="65" charset="-120"/>
              </a:rPr>
              <a:t>/L </a:t>
            </a:r>
            <a:r>
              <a:rPr lang="zh-TW" altLang="en-US" kern="0" dirty="0" smtClean="0">
                <a:latin typeface="標楷體" pitchFamily="65" charset="-120"/>
              </a:rPr>
              <a:t>結束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client.stop</a:t>
            </a:r>
            <a:r>
              <a:rPr lang="en-US" altLang="zh-TW" kern="0" dirty="0" smtClean="0">
                <a:latin typeface="標楷體" pitchFamily="65" charset="-120"/>
              </a:rPr>
              <a:t>();	</a:t>
            </a:r>
            <a:r>
              <a:rPr lang="zh-TW" altLang="en-US" kern="0" dirty="0" smtClean="0">
                <a:latin typeface="標楷體" pitchFamily="65" charset="-120"/>
              </a:rPr>
              <a:t>與用戶連線停止傳輸資料 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174050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>
                <a:solidFill>
                  <a:srgbClr val="E56700"/>
                </a:solidFill>
              </a:rPr>
              <a:t>網頁</a:t>
            </a:r>
            <a:r>
              <a:rPr lang="zh-TW" altLang="en-US" b="1" dirty="0" smtClean="0">
                <a:solidFill>
                  <a:srgbClr val="E56700"/>
                </a:solidFill>
              </a:rPr>
              <a:t>畫面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6386" name="Picture 2" descr="透過熱點模式控制繼電器模組測試程式結果畫面-網頁畫面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0386"/>
            <a:ext cx="8819748" cy="49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67081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Set_RTC_Data</a:t>
            </a:r>
            <a:r>
              <a:rPr lang="en-US" altLang="zh-TW" dirty="0" smtClean="0"/>
              <a:t>(</a:t>
            </a:r>
            <a:r>
              <a:rPr lang="zh-TW" altLang="en-US" dirty="0" smtClean="0"/>
              <a:t>設定</a:t>
            </a:r>
            <a:r>
              <a:rPr lang="en-US" altLang="zh-TW" dirty="0" smtClean="0"/>
              <a:t>RTC</a:t>
            </a:r>
            <a:r>
              <a:rPr lang="zh-TW" altLang="en-US" dirty="0" smtClean="0"/>
              <a:t>時間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Set_RTC_Data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7410" name="Picture 2" descr="Tiny RTC I2C 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8" y="1792830"/>
            <a:ext cx="755609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37010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Arduino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8595216" cy="48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67700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8434" name="Picture 2" descr="阿米巴連DS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0259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37010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Set_RTC_Data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Wire.h</a:t>
            </a:r>
            <a:r>
              <a:rPr lang="en-US" altLang="zh-TW" kern="0" dirty="0"/>
              <a:t>&gt;   </a:t>
            </a:r>
            <a:r>
              <a:rPr lang="en-US" altLang="zh-TW" kern="0" dirty="0" smtClean="0"/>
              <a:t>	I2C</a:t>
            </a:r>
            <a:r>
              <a:rPr lang="zh-TW" altLang="en-US" kern="0" dirty="0" smtClean="0"/>
              <a:t>通訊用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RTClib.h</a:t>
            </a:r>
            <a:r>
              <a:rPr lang="en-US" altLang="zh-TW" kern="0" dirty="0" smtClean="0"/>
              <a:t>“	DS1307 </a:t>
            </a:r>
            <a:r>
              <a:rPr lang="zh-TW" altLang="en-US" kern="0" dirty="0" smtClean="0"/>
              <a:t>時鐘模組用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RTC_DS1307 RTC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宣告時鐘物件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initRTC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啟動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</a:p>
          <a:p>
            <a:pPr lvl="1">
              <a:defRPr/>
            </a:pPr>
            <a:r>
              <a:rPr lang="en-US" altLang="zh-TW" kern="0" dirty="0" err="1"/>
              <a:t>Wire.begin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開始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RTC.begin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開始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RTC.isrunning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時鐘物件順利啟動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RTC.adjust</a:t>
            </a:r>
            <a:r>
              <a:rPr lang="en-US" altLang="zh-TW" kern="0" dirty="0"/>
              <a:t>(</a:t>
            </a:r>
            <a:r>
              <a:rPr lang="en-US" altLang="zh-TW" kern="0" dirty="0" err="1"/>
              <a:t>DateTime</a:t>
            </a:r>
            <a:r>
              <a:rPr lang="en-US" altLang="zh-TW" kern="0" dirty="0"/>
              <a:t>(</a:t>
            </a:r>
            <a:r>
              <a:rPr lang="en-US" altLang="zh-TW" kern="0" dirty="0" err="1"/>
              <a:t>mYear,mMonth,mDay,mHour,mMinute,mSecond</a:t>
            </a:r>
            <a:r>
              <a:rPr lang="en-US" altLang="zh-TW" kern="0" dirty="0" smtClean="0"/>
              <a:t>));</a:t>
            </a:r>
            <a:r>
              <a:rPr lang="zh-TW" altLang="en-US" kern="0" dirty="0" smtClean="0"/>
              <a:t>   調整設定</a:t>
            </a:r>
            <a:r>
              <a:rPr lang="en-US" altLang="zh-TW" kern="0" dirty="0"/>
              <a:t>DS1307 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模組時間內容</a:t>
            </a:r>
            <a:endParaRPr lang="en-US" altLang="zh-TW" kern="0" dirty="0" smtClean="0"/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9458" name="Picture 2" descr="RTC DS1307 時鐘模組測試程式一執行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2" y="1340768"/>
            <a:ext cx="7997349" cy="49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35004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en-US" altLang="zh-TW" dirty="0" smtClean="0"/>
              <a:t>(</a:t>
            </a:r>
            <a:r>
              <a:rPr lang="zh-TW" altLang="en-US" dirty="0" smtClean="0"/>
              <a:t>讀取</a:t>
            </a:r>
            <a:r>
              <a:rPr lang="en-US" altLang="zh-TW" dirty="0" smtClean="0"/>
              <a:t>RTC</a:t>
            </a:r>
            <a:r>
              <a:rPr lang="zh-TW" altLang="en-US" dirty="0" smtClean="0"/>
              <a:t>時間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66059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ReadTime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18108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7410" name="Picture 2" descr="Tiny RTC I2C 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8" y="1792830"/>
            <a:ext cx="755609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293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8434" name="Picture 2" descr="阿米巴連DS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0259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67078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Wire.h</a:t>
            </a:r>
            <a:r>
              <a:rPr lang="en-US" altLang="zh-TW" kern="0" dirty="0"/>
              <a:t>&gt;   </a:t>
            </a:r>
            <a:r>
              <a:rPr lang="en-US" altLang="zh-TW" kern="0" dirty="0" smtClean="0"/>
              <a:t>	I2C</a:t>
            </a:r>
            <a:r>
              <a:rPr lang="zh-TW" altLang="en-US" kern="0" dirty="0" smtClean="0"/>
              <a:t>通訊用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RTClib.h</a:t>
            </a:r>
            <a:r>
              <a:rPr lang="en-US" altLang="zh-TW" kern="0" dirty="0" smtClean="0"/>
              <a:t>“	DS1307 </a:t>
            </a:r>
            <a:r>
              <a:rPr lang="zh-TW" altLang="en-US" kern="0" dirty="0" smtClean="0"/>
              <a:t>時鐘模組用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RTC_DS1307 RTC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宣告時鐘物件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initRTC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	</a:t>
            </a:r>
            <a:r>
              <a:rPr lang="zh-TW" altLang="en-US" kern="0" dirty="0" smtClean="0"/>
              <a:t>啟動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</a:p>
          <a:p>
            <a:pPr lvl="1">
              <a:defRPr/>
            </a:pPr>
            <a:r>
              <a:rPr lang="en-US" altLang="zh-TW" kern="0" dirty="0" err="1"/>
              <a:t>Wire.begin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開始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RTC.begin</a:t>
            </a:r>
            <a:r>
              <a:rPr lang="en-US" altLang="zh-TW" kern="0" dirty="0" smtClean="0"/>
              <a:t>();	</a:t>
            </a:r>
            <a:r>
              <a:rPr lang="zh-TW" altLang="en-US" kern="0" dirty="0" smtClean="0"/>
              <a:t>開始</a:t>
            </a:r>
            <a:r>
              <a:rPr lang="zh-TW" altLang="en-US" kern="0" dirty="0"/>
              <a:t>時鐘</a:t>
            </a:r>
            <a:r>
              <a:rPr lang="zh-TW" altLang="en-US" kern="0" dirty="0" smtClean="0"/>
              <a:t>物件通訊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RTC.isrunning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時鐘物件順利啟動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ShowDateTime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顯示</a:t>
            </a:r>
            <a:r>
              <a:rPr lang="en-US" altLang="zh-TW" kern="0" dirty="0" smtClean="0"/>
              <a:t>DS1307 </a:t>
            </a:r>
            <a:r>
              <a:rPr lang="zh-TW" altLang="en-US" kern="0" dirty="0" smtClean="0"/>
              <a:t>時鐘內容</a:t>
            </a:r>
            <a:r>
              <a:rPr lang="en-US" altLang="zh-TW" kern="0" dirty="0"/>
              <a:t>(</a:t>
            </a:r>
            <a:r>
              <a:rPr lang="zh-TW" altLang="en-US" kern="0" dirty="0"/>
              <a:t>自訂</a:t>
            </a:r>
            <a:r>
              <a:rPr lang="en-US" altLang="zh-TW" kern="0" dirty="0"/>
              <a:t>)</a:t>
            </a:r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409415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ReadTime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 smtClean="0"/>
              <a:t>DateTime</a:t>
            </a:r>
            <a:r>
              <a:rPr lang="en-US" altLang="zh-TW" kern="0" dirty="0" smtClean="0"/>
              <a:t> </a:t>
            </a:r>
            <a:r>
              <a:rPr lang="en-US" altLang="zh-TW" kern="0" dirty="0"/>
              <a:t>now = </a:t>
            </a:r>
            <a:r>
              <a:rPr lang="en-US" altLang="zh-TW" kern="0" dirty="0" err="1"/>
              <a:t>RTC.now</a:t>
            </a:r>
            <a:r>
              <a:rPr lang="en-US" altLang="zh-TW" kern="0" dirty="0"/>
              <a:t>(); </a:t>
            </a:r>
            <a:r>
              <a:rPr lang="zh-TW" altLang="en-US" kern="0" dirty="0" smtClean="0"/>
              <a:t>  取得</a:t>
            </a:r>
            <a:r>
              <a:rPr lang="en-US" altLang="zh-TW" kern="0" dirty="0" smtClean="0"/>
              <a:t>RTC</a:t>
            </a:r>
            <a:r>
              <a:rPr lang="zh-TW" altLang="en-US" kern="0" dirty="0" smtClean="0"/>
              <a:t>時鐘物件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now.hour</a:t>
            </a:r>
            <a:r>
              <a:rPr lang="en-US" altLang="zh-TW" kern="0" dirty="0"/>
              <a:t>()	</a:t>
            </a:r>
            <a:r>
              <a:rPr lang="zh-TW" altLang="en-US" kern="0" dirty="0"/>
              <a:t>取得小時</a:t>
            </a:r>
            <a:endParaRPr lang="en-US" altLang="zh-TW" kern="0" dirty="0"/>
          </a:p>
          <a:p>
            <a:pPr lvl="1">
              <a:defRPr/>
            </a:pPr>
            <a:r>
              <a:rPr lang="en-US" altLang="zh-TW" kern="0" dirty="0" err="1"/>
              <a:t>now.minute</a:t>
            </a:r>
            <a:r>
              <a:rPr lang="en-US" altLang="zh-TW" kern="0" dirty="0"/>
              <a:t>()	</a:t>
            </a:r>
            <a:r>
              <a:rPr lang="zh-TW" altLang="en-US" kern="0" dirty="0" smtClean="0"/>
              <a:t>取得分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now.second</a:t>
            </a:r>
            <a:r>
              <a:rPr lang="en-US" altLang="zh-TW" kern="0" dirty="0"/>
              <a:t>()	</a:t>
            </a:r>
            <a:r>
              <a:rPr lang="zh-TW" altLang="en-US" kern="0" dirty="0" smtClean="0"/>
              <a:t>取得秒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now.year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取得年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now.month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取得月</a:t>
            </a:r>
            <a:endParaRPr lang="en-US" altLang="zh-TW" kern="0" dirty="0" smtClean="0"/>
          </a:p>
          <a:p>
            <a:pPr lvl="1">
              <a:defRPr/>
            </a:pPr>
            <a:r>
              <a:rPr lang="en-US" altLang="zh-TW" kern="0" dirty="0" err="1"/>
              <a:t>now.day</a:t>
            </a:r>
            <a:r>
              <a:rPr lang="en-US" altLang="zh-TW" kern="0" dirty="0" smtClean="0"/>
              <a:t>()	</a:t>
            </a:r>
            <a:r>
              <a:rPr lang="zh-TW" altLang="en-US" kern="0" dirty="0" smtClean="0"/>
              <a:t>取得日</a:t>
            </a:r>
            <a:endParaRPr lang="en-US" altLang="zh-TW" kern="0" dirty="0"/>
          </a:p>
          <a:p>
            <a:pPr lvl="1">
              <a:defRPr/>
            </a:pPr>
            <a:endParaRPr lang="en-US" altLang="zh-TW" kern="0" dirty="0" smtClean="0"/>
          </a:p>
          <a:p>
            <a:pPr marL="457200" lvl="1" indent="0">
              <a:buNone/>
              <a:defRPr/>
            </a:pPr>
            <a:r>
              <a:rPr lang="en-US" altLang="zh-TW" kern="0" dirty="0"/>
              <a:t>	</a:t>
            </a:r>
          </a:p>
          <a:p>
            <a:pPr lvl="1">
              <a:defRPr/>
            </a:pPr>
            <a:endParaRPr lang="en-US" altLang="zh-TW" kern="0" dirty="0"/>
          </a:p>
          <a:p>
            <a:pPr>
              <a:defRPr/>
            </a:pPr>
            <a:endParaRPr lang="en-US" altLang="zh-TW" kern="0" dirty="0" smtClean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27052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20482" name="Picture 2" descr="RTC DS1307 時鐘模組測試程式二執行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15849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54455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0746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74973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UdpNtpClient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讀取網路時間資料</a:t>
            </a:r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UdpNtpClient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UdpNtpClient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PubSubClient.h</a:t>
            </a:r>
            <a:r>
              <a:rPr lang="en-US" altLang="zh-TW" kern="0" dirty="0" smtClean="0"/>
              <a:t>&gt;</a:t>
            </a:r>
            <a:r>
              <a:rPr lang="zh-TW" altLang="en-US" kern="0" dirty="0"/>
              <a:t>使用</a:t>
            </a:r>
            <a:r>
              <a:rPr lang="zh-TW" altLang="en-US" kern="0" dirty="0" smtClean="0"/>
              <a:t>網路</a:t>
            </a:r>
            <a:r>
              <a:rPr lang="en-US" altLang="zh-TW" kern="0" dirty="0" smtClean="0"/>
              <a:t>UDP</a:t>
            </a:r>
            <a:r>
              <a:rPr lang="zh-TW" altLang="en-US" kern="0" dirty="0" smtClean="0"/>
              <a:t>必要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/>
              <a:t>#</a:t>
            </a:r>
            <a:r>
              <a:rPr lang="en-US" altLang="zh-TW" kern="0" dirty="0"/>
              <a:t>include &lt;</a:t>
            </a:r>
            <a:r>
              <a:rPr lang="en-US" altLang="zh-TW" kern="0" dirty="0" err="1"/>
              <a:t>WiFiUdp.h</a:t>
            </a:r>
            <a:r>
              <a:rPr lang="en-US" altLang="zh-TW" kern="0" dirty="0" smtClean="0"/>
              <a:t>&gt;</a:t>
            </a:r>
            <a:r>
              <a:rPr lang="zh-TW" altLang="en-US" kern="0" dirty="0"/>
              <a:t>使用網路</a:t>
            </a:r>
            <a:r>
              <a:rPr lang="en-US" altLang="zh-TW" kern="0" dirty="0"/>
              <a:t>UDP</a:t>
            </a:r>
            <a:r>
              <a:rPr lang="zh-TW" altLang="en-US" kern="0" dirty="0"/>
              <a:t>必要函數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const</a:t>
            </a:r>
            <a:r>
              <a:rPr lang="en-US" altLang="zh-TW" kern="0" dirty="0">
                <a:latin typeface="標楷體" pitchFamily="65" charset="-120"/>
              </a:rPr>
              <a:t> char </a:t>
            </a:r>
            <a:r>
              <a:rPr lang="en-US" altLang="zh-TW" kern="0" dirty="0" err="1">
                <a:latin typeface="標楷體" pitchFamily="65" charset="-120"/>
              </a:rPr>
              <a:t>ntpServer</a:t>
            </a:r>
            <a:r>
              <a:rPr lang="en-US" altLang="zh-TW" kern="0" dirty="0">
                <a:latin typeface="標楷體" pitchFamily="65" charset="-120"/>
              </a:rPr>
              <a:t>[] = </a:t>
            </a:r>
            <a:r>
              <a:rPr lang="en-US" altLang="zh-TW" kern="0" dirty="0" smtClean="0">
                <a:latin typeface="標楷體" pitchFamily="65" charset="-120"/>
              </a:rPr>
              <a:t>“pool.ntp.org”;</a:t>
            </a:r>
            <a:r>
              <a:rPr lang="zh-TW" altLang="en-US" kern="0" dirty="0" smtClean="0">
                <a:latin typeface="標楷體" pitchFamily="65" charset="-120"/>
              </a:rPr>
              <a:t> 網路時間伺服器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initializeWiFi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 啟動網路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ShowNTPDateTime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 取得</a:t>
            </a:r>
            <a:r>
              <a:rPr lang="zh-TW" altLang="en-US" kern="0" dirty="0">
                <a:latin typeface="標楷體" pitchFamily="65" charset="-120"/>
              </a:rPr>
              <a:t>網路</a:t>
            </a:r>
            <a:r>
              <a:rPr lang="zh-TW" altLang="en-US" kern="0" dirty="0" smtClean="0">
                <a:latin typeface="標楷體" pitchFamily="65" charset="-120"/>
              </a:rPr>
              <a:t>時間並顯示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retrieveNtpTime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>
                <a:latin typeface="標楷體" pitchFamily="65" charset="-120"/>
              </a:rPr>
              <a:t>取得網路</a:t>
            </a:r>
            <a:r>
              <a:rPr lang="zh-TW" altLang="en-US" kern="0" dirty="0" smtClean="0">
                <a:latin typeface="標楷體" pitchFamily="65" charset="-120"/>
              </a:rPr>
              <a:t>時間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getCurrentTime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epoch+timeZoneOffset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將網路時間存入變數</a:t>
            </a: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UdpNtpClient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 </a:t>
            </a:r>
            <a:r>
              <a:rPr lang="en-US" altLang="zh-TW" kern="0" dirty="0" err="1"/>
              <a:t>Udp.beginPacket</a:t>
            </a:r>
            <a:r>
              <a:rPr lang="en-US" altLang="zh-TW" kern="0" dirty="0"/>
              <a:t>(</a:t>
            </a:r>
            <a:r>
              <a:rPr lang="en-US" altLang="zh-TW" kern="0" dirty="0" err="1"/>
              <a:t>ntpServer</a:t>
            </a:r>
            <a:r>
              <a:rPr lang="en-US" altLang="zh-TW" kern="0" dirty="0"/>
              <a:t>, 123</a:t>
            </a:r>
            <a:r>
              <a:rPr lang="en-US" altLang="zh-TW" kern="0" dirty="0" smtClean="0"/>
              <a:t>)</a:t>
            </a:r>
            <a:r>
              <a:rPr lang="zh-TW" altLang="en-US" kern="0" dirty="0" smtClean="0"/>
              <a:t>   與網路伺服器通訊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Udp.write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nptSendPacket</a:t>
            </a:r>
            <a:r>
              <a:rPr lang="en-US" altLang="zh-TW" kern="0" dirty="0">
                <a:latin typeface="標楷體" pitchFamily="65" charset="-120"/>
              </a:rPr>
              <a:t>, NTP_PACKET_SIZE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告訴</a:t>
            </a:r>
            <a:r>
              <a:rPr lang="zh-TW" altLang="en-US" kern="0" dirty="0"/>
              <a:t>網路</a:t>
            </a:r>
            <a:r>
              <a:rPr lang="zh-TW" altLang="en-US" kern="0" dirty="0" smtClean="0"/>
              <a:t>伺服器</a:t>
            </a:r>
            <a:r>
              <a:rPr lang="zh-TW" altLang="en-US" kern="0" dirty="0"/>
              <a:t>要取得</a:t>
            </a:r>
            <a:r>
              <a:rPr lang="zh-TW" altLang="en-US" kern="0" dirty="0" smtClean="0"/>
              <a:t>時間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Udp.endPacket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 結束通訊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Udp.parsePacket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得到</a:t>
            </a:r>
            <a:r>
              <a:rPr lang="zh-TW" altLang="en-US" kern="0" dirty="0"/>
              <a:t>網路</a:t>
            </a:r>
            <a:r>
              <a:rPr lang="zh-TW" altLang="en-US" kern="0" dirty="0" smtClean="0"/>
              <a:t>伺服器傳送時間資料通知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Udp.read</a:t>
            </a:r>
            <a:r>
              <a:rPr lang="en-US" altLang="zh-TW" kern="0" dirty="0"/>
              <a:t>(</a:t>
            </a:r>
            <a:r>
              <a:rPr lang="en-US" altLang="zh-TW" kern="0" dirty="0" err="1"/>
              <a:t>ntpRecvBuffer</a:t>
            </a:r>
            <a:r>
              <a:rPr lang="en-US" altLang="zh-TW" kern="0" dirty="0"/>
              <a:t>, NTP_PACKET_SIZE</a:t>
            </a:r>
            <a:r>
              <a:rPr lang="en-US" altLang="zh-TW" kern="0" dirty="0" smtClean="0"/>
              <a:t>)</a:t>
            </a:r>
            <a:r>
              <a:rPr lang="zh-TW" altLang="en-US" kern="0" dirty="0" smtClean="0"/>
              <a:t> 讀取網路</a:t>
            </a:r>
            <a:r>
              <a:rPr lang="zh-TW" altLang="en-US" kern="0" dirty="0"/>
              <a:t>伺服器傳送時間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epoch = secsSince1900 - </a:t>
            </a:r>
            <a:r>
              <a:rPr lang="en-US" altLang="zh-TW" kern="0" dirty="0" err="1"/>
              <a:t>seventyYears</a:t>
            </a:r>
            <a:r>
              <a:rPr lang="en-US" altLang="zh-TW" kern="0" dirty="0"/>
              <a:t> </a:t>
            </a:r>
            <a:r>
              <a:rPr lang="en-US" altLang="zh-TW" kern="0" dirty="0" smtClean="0"/>
              <a:t>;</a:t>
            </a:r>
            <a:r>
              <a:rPr lang="zh-TW" altLang="en-US" kern="0" dirty="0" smtClean="0"/>
              <a:t>  計算時間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/>
              <a:t>epochSystem</a:t>
            </a:r>
            <a:r>
              <a:rPr lang="en-US" altLang="zh-TW" kern="0" dirty="0"/>
              <a:t> = epoch - </a:t>
            </a:r>
            <a:r>
              <a:rPr lang="en-US" altLang="zh-TW" kern="0" dirty="0" err="1"/>
              <a:t>millis</a:t>
            </a:r>
            <a:r>
              <a:rPr lang="en-US" altLang="zh-TW" kern="0" dirty="0"/>
              <a:t>() / 1000</a:t>
            </a:r>
            <a:r>
              <a:rPr lang="en-US" altLang="zh-TW" kern="0" dirty="0" smtClean="0"/>
              <a:t>;</a:t>
            </a:r>
            <a:r>
              <a:rPr lang="zh-TW" altLang="en-US" kern="0" dirty="0"/>
              <a:t>計算</a:t>
            </a:r>
            <a:r>
              <a:rPr lang="zh-TW" altLang="en-US" kern="0" dirty="0" smtClean="0"/>
              <a:t>時間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秒</a:t>
            </a:r>
            <a:r>
              <a:rPr lang="en-US" altLang="zh-TW" kern="0" dirty="0" smtClean="0"/>
              <a:t>)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/>
              <a:t>getCurrentTime</a:t>
            </a:r>
            <a:r>
              <a:rPr lang="en-US" altLang="zh-TW" kern="0" dirty="0" smtClean="0"/>
              <a:t>()</a:t>
            </a:r>
            <a:r>
              <a:rPr lang="zh-TW" altLang="en-US" kern="0" dirty="0" smtClean="0"/>
              <a:t>    計算網路時間，回傳年、月、日、時、分、秒到變數</a:t>
            </a:r>
            <a:endParaRPr lang="en-US" altLang="zh-TW" kern="0" dirty="0"/>
          </a:p>
          <a:p>
            <a:pPr>
              <a:defRPr/>
            </a:pPr>
            <a:endParaRPr lang="en-US" altLang="zh-TW" kern="0" dirty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8298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網路校時測試程式結果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66753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76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SetTime_fromNet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網路校時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dirty="0" err="1"/>
              <a:t>SetTime_fromNet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SetTime_fromNet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initRTC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初始化時鐘模組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ShowNTPDateTime</a:t>
            </a:r>
            <a:r>
              <a:rPr lang="en-US" altLang="zh-TW" kern="0" dirty="0">
                <a:latin typeface="標楷體" pitchFamily="65" charset="-120"/>
              </a:rPr>
              <a:t>() ;</a:t>
            </a:r>
            <a:r>
              <a:rPr lang="zh-TW" altLang="en-US" kern="0" dirty="0">
                <a:latin typeface="標楷體" pitchFamily="65" charset="-120"/>
              </a:rPr>
              <a:t>   取得網路時間並顯示</a:t>
            </a:r>
            <a:endParaRPr lang="en-US" altLang="zh-TW" kern="0" dirty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retrieveNtpTime</a:t>
            </a:r>
            <a:r>
              <a:rPr lang="en-US" altLang="zh-TW" kern="0" dirty="0">
                <a:latin typeface="標楷體" pitchFamily="65" charset="-120"/>
              </a:rPr>
              <a:t>() ;</a:t>
            </a:r>
            <a:r>
              <a:rPr lang="zh-TW" altLang="en-US" kern="0" dirty="0">
                <a:latin typeface="標楷體" pitchFamily="65" charset="-120"/>
              </a:rPr>
              <a:t>取得網路時間</a:t>
            </a:r>
            <a:endParaRPr lang="en-US" altLang="zh-TW" kern="0" dirty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getCurrentTime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epoch+timeZoneOffset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&amp;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>
                <a:latin typeface="標楷體" pitchFamily="65" charset="-120"/>
              </a:rPr>
              <a:t>);</a:t>
            </a:r>
            <a:r>
              <a:rPr lang="zh-TW" altLang="en-US" kern="0" dirty="0">
                <a:latin typeface="標楷體" pitchFamily="65" charset="-120"/>
              </a:rPr>
              <a:t> 將網路時間存入</a:t>
            </a:r>
            <a:r>
              <a:rPr lang="zh-TW" altLang="en-US" kern="0" dirty="0" smtClean="0">
                <a:latin typeface="標楷體" pitchFamily="65" charset="-120"/>
              </a:rPr>
              <a:t>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SetRTCTime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NDPyear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NDPmonth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NDPday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NDPhour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NDPminute</a:t>
            </a:r>
            <a:r>
              <a:rPr lang="en-US" altLang="zh-TW" kern="0" dirty="0">
                <a:latin typeface="標楷體" pitchFamily="65" charset="-120"/>
              </a:rPr>
              <a:t>, </a:t>
            </a:r>
            <a:r>
              <a:rPr lang="en-US" altLang="zh-TW" kern="0" dirty="0" err="1">
                <a:latin typeface="標楷體" pitchFamily="65" charset="-120"/>
              </a:rPr>
              <a:t>NDPsecond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將取得網路時間調整</a:t>
            </a:r>
            <a:r>
              <a:rPr lang="zh-TW" altLang="en-US" kern="0" dirty="0">
                <a:latin typeface="標楷體" pitchFamily="65" charset="-120"/>
              </a:rPr>
              <a:t>時鐘模組</a:t>
            </a: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zh-TW" dirty="0"/>
              <a:t>執行</a:t>
            </a:r>
            <a:r>
              <a:rPr lang="zh-TW" altLang="zh-TW" dirty="0" smtClean="0"/>
              <a:t>畫面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網路校時RTC 時鐘模組測試程式結果畫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3388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39699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WiFiWebClient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讀取網頁資料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258622" cy="464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7200" y="4725144"/>
            <a:ext cx="68511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https://github.com/Ameba8195/Arduino/raw/master/release/package_realtek.com_ameba_index.json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512858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 err="1"/>
              <a:t>WiFiWebClient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 err="1"/>
              <a:t>WiFiWebClient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WiFi.h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</a:t>
            </a:r>
            <a:r>
              <a:rPr lang="zh-TW" altLang="en-US" kern="0" dirty="0"/>
              <a:t>使用網路</a:t>
            </a:r>
            <a:r>
              <a:rPr lang="zh-TW" altLang="en-US" kern="0" dirty="0" smtClean="0"/>
              <a:t>必要函數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uint8_t </a:t>
            </a:r>
            <a:r>
              <a:rPr lang="en-US" altLang="zh-TW" kern="0" dirty="0" err="1">
                <a:latin typeface="標楷體" pitchFamily="65" charset="-120"/>
              </a:rPr>
              <a:t>MacData</a:t>
            </a:r>
            <a:r>
              <a:rPr lang="en-US" altLang="zh-TW" kern="0" dirty="0">
                <a:latin typeface="標楷體" pitchFamily="65" charset="-120"/>
              </a:rPr>
              <a:t>[6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  </a:t>
            </a:r>
            <a:r>
              <a:rPr lang="zh-TW" altLang="en-US" kern="0" dirty="0">
                <a:latin typeface="標楷體" pitchFamily="65" charset="-120"/>
              </a:rPr>
              <a:t>儲存 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GetWifiMac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取得</a:t>
            </a:r>
            <a:r>
              <a:rPr lang="en-US" altLang="zh-TW" kern="0" dirty="0" smtClean="0">
                <a:latin typeface="標楷體" pitchFamily="65" charset="-120"/>
              </a:rPr>
              <a:t>MAC</a:t>
            </a:r>
            <a:r>
              <a:rPr lang="zh-TW" altLang="en-US" kern="0" dirty="0" smtClean="0">
                <a:latin typeface="標楷體" pitchFamily="65" charset="-120"/>
              </a:rPr>
              <a:t>函數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WiFi.status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 smtClean="0">
                <a:latin typeface="標楷體" pitchFamily="65" charset="-120"/>
              </a:rPr>
              <a:t>顯示</a:t>
            </a:r>
            <a:r>
              <a:rPr lang="en-US" altLang="zh-TW" kern="0" dirty="0" smtClean="0">
                <a:latin typeface="標楷體" pitchFamily="65" charset="-120"/>
              </a:rPr>
              <a:t>WIFI</a:t>
            </a:r>
            <a:r>
              <a:rPr lang="zh-TW" altLang="en-US" kern="0" dirty="0" smtClean="0">
                <a:latin typeface="標楷體" pitchFamily="65" charset="-120"/>
              </a:rPr>
              <a:t>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printWifiStatus</a:t>
            </a:r>
            <a:r>
              <a:rPr lang="en-US" altLang="zh-TW" kern="0" dirty="0" smtClean="0">
                <a:latin typeface="標楷體" pitchFamily="65" charset="-120"/>
              </a:rPr>
              <a:t>();   </a:t>
            </a:r>
            <a:r>
              <a:rPr lang="zh-TW" altLang="en-US" kern="0" dirty="0" smtClean="0">
                <a:latin typeface="標楷體" pitchFamily="65" charset="-120"/>
              </a:rPr>
              <a:t>列印網路狀態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client.connect</a:t>
            </a:r>
            <a:r>
              <a:rPr lang="en-US" altLang="zh-TW" kern="0" dirty="0">
                <a:latin typeface="標楷體" pitchFamily="65" charset="-120"/>
              </a:rPr>
              <a:t>(server, 80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  <a:r>
              <a:rPr lang="zh-TW" altLang="en-US" kern="0" dirty="0" smtClean="0">
                <a:latin typeface="標楷體" pitchFamily="65" charset="-120"/>
              </a:rPr>
              <a:t>   連到</a:t>
            </a:r>
            <a:r>
              <a:rPr lang="en-US" altLang="zh-TW" kern="0" dirty="0" smtClean="0">
                <a:latin typeface="標楷體" pitchFamily="65" charset="-120"/>
              </a:rPr>
              <a:t>Server(</a:t>
            </a:r>
            <a:r>
              <a:rPr lang="zh-TW" altLang="en-US" kern="0" dirty="0" smtClean="0">
                <a:latin typeface="標楷體" pitchFamily="65" charset="-120"/>
              </a:rPr>
              <a:t>用</a:t>
            </a:r>
            <a:r>
              <a:rPr lang="en-US" altLang="zh-TW" kern="0" dirty="0" smtClean="0">
                <a:latin typeface="標楷體" pitchFamily="65" charset="-120"/>
              </a:rPr>
              <a:t>port80) 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client.println</a:t>
            </a:r>
            <a:r>
              <a:rPr lang="en-US" altLang="zh-TW" kern="0" dirty="0" smtClean="0">
                <a:latin typeface="標楷體" pitchFamily="65" charset="-120"/>
              </a:rPr>
              <a:t>(“GET </a:t>
            </a:r>
            <a:r>
              <a:rPr lang="en-US" altLang="zh-TW" kern="0" dirty="0">
                <a:latin typeface="標楷體" pitchFamily="65" charset="-120"/>
              </a:rPr>
              <a:t>/</a:t>
            </a:r>
            <a:r>
              <a:rPr lang="en-US" altLang="zh-TW" kern="0" dirty="0" err="1" smtClean="0">
                <a:latin typeface="標楷體" pitchFamily="65" charset="-120"/>
              </a:rPr>
              <a:t>search?q</a:t>
            </a:r>
            <a:r>
              <a:rPr lang="en-US" altLang="zh-TW" kern="0" dirty="0" smtClean="0">
                <a:latin typeface="標楷體" pitchFamily="65" charset="-120"/>
              </a:rPr>
              <a:t>=ameba HTTP/1.1”);   </a:t>
            </a:r>
            <a:r>
              <a:rPr lang="zh-TW" altLang="en-US" kern="0" dirty="0" smtClean="0">
                <a:latin typeface="標楷體" pitchFamily="65" charset="-120"/>
              </a:rPr>
              <a:t>送給伺服器端資料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client.available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連線對象要送資料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char c = </a:t>
            </a:r>
            <a:r>
              <a:rPr lang="en-US" altLang="zh-TW" kern="0" dirty="0" err="1">
                <a:latin typeface="標楷體" pitchFamily="65" charset="-120"/>
              </a:rPr>
              <a:t>client.read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讀取</a:t>
            </a:r>
            <a:r>
              <a:rPr lang="zh-TW" altLang="en-US" kern="0" dirty="0">
                <a:latin typeface="標楷體" pitchFamily="65" charset="-120"/>
              </a:rPr>
              <a:t>連線對象要送資料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lcd1602_I2C_mills</a:t>
            </a:r>
            <a:br>
              <a:rPr lang="en-US" altLang="zh-TW" dirty="0" smtClean="0"/>
            </a:br>
            <a:r>
              <a:rPr lang="zh-TW" altLang="en-US" dirty="0" smtClean="0"/>
              <a:t>顯示資料在</a:t>
            </a:r>
            <a:r>
              <a:rPr lang="en-US" altLang="zh-TW" dirty="0" smtClean="0"/>
              <a:t>LCD</a:t>
            </a:r>
            <a:r>
              <a:rPr lang="zh-TW" altLang="en-US" dirty="0" smtClean="0"/>
              <a:t>上</a:t>
            </a:r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/>
              <a:t>lcd1602_I2C_mills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b="1" dirty="0"/>
              <a:t>lcd1602_I2C_mills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&lt;I2CIO.h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 </a:t>
            </a:r>
            <a:r>
              <a:rPr lang="en-US" altLang="zh-TW" kern="0" dirty="0" smtClean="0"/>
              <a:t>I2C </a:t>
            </a:r>
            <a:r>
              <a:rPr lang="zh-TW" altLang="en-US" kern="0" dirty="0" smtClean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LCD.h</a:t>
            </a:r>
            <a:r>
              <a:rPr lang="en-US" altLang="zh-TW" kern="0" dirty="0" smtClean="0"/>
              <a:t>&gt;	</a:t>
            </a:r>
            <a:r>
              <a:rPr lang="zh-TW" altLang="en-US" kern="0" dirty="0" smtClean="0"/>
              <a:t>  </a:t>
            </a:r>
            <a:r>
              <a:rPr lang="en-US" altLang="zh-TW" kern="0" dirty="0" smtClean="0"/>
              <a:t>LCD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/>
              <a:t>#</a:t>
            </a:r>
            <a:r>
              <a:rPr lang="en-US" altLang="zh-TW" kern="0" dirty="0"/>
              <a:t>include &lt;LiquidCrystal_I2C.h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</a:t>
            </a:r>
            <a:r>
              <a:rPr lang="en-US" altLang="zh-TW" kern="0" dirty="0" smtClean="0"/>
              <a:t>I2C</a:t>
            </a:r>
            <a:r>
              <a:rPr lang="zh-TW" altLang="en-US" kern="0" dirty="0" smtClean="0"/>
              <a:t>版</a:t>
            </a:r>
            <a:r>
              <a:rPr lang="en-US" altLang="zh-TW" kern="0" dirty="0"/>
              <a:t>LCD</a:t>
            </a:r>
            <a:r>
              <a:rPr lang="zh-TW" altLang="en-US" kern="0" dirty="0"/>
              <a:t>函數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I2C_ADDR    0x27  </a:t>
            </a:r>
            <a:r>
              <a:rPr lang="zh-TW" altLang="en-US" kern="0" dirty="0">
                <a:latin typeface="標楷體" pitchFamily="65" charset="-120"/>
              </a:rPr>
              <a:t> </a:t>
            </a:r>
            <a:r>
              <a:rPr lang="zh-TW" altLang="en-US" kern="0" dirty="0" smtClean="0">
                <a:latin typeface="標楷體" pitchFamily="65" charset="-120"/>
              </a:rPr>
              <a:t> 設定</a:t>
            </a:r>
            <a:r>
              <a:rPr lang="en-US" altLang="zh-TW" kern="0" dirty="0" smtClean="0">
                <a:latin typeface="標楷體" pitchFamily="65" charset="-120"/>
              </a:rPr>
              <a:t>LCD I2C</a:t>
            </a:r>
            <a:r>
              <a:rPr lang="zh-TW" altLang="en-US" kern="0" dirty="0" smtClean="0">
                <a:latin typeface="標楷體" pitchFamily="65" charset="-120"/>
              </a:rPr>
              <a:t>位址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lcd.begin</a:t>
            </a:r>
            <a:r>
              <a:rPr lang="en-US" altLang="zh-TW" kern="0" dirty="0">
                <a:latin typeface="標楷體" pitchFamily="65" charset="-120"/>
              </a:rPr>
              <a:t> (16,2); </a:t>
            </a:r>
            <a:r>
              <a:rPr lang="zh-TW" altLang="en-US" kern="0" dirty="0" smtClean="0">
                <a:latin typeface="標楷體" pitchFamily="65" charset="-120"/>
              </a:rPr>
              <a:t>   設定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寬度與高度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lcd.setBacklight</a:t>
            </a:r>
            <a:r>
              <a:rPr lang="en-US" altLang="zh-TW" kern="0" dirty="0">
                <a:latin typeface="標楷體" pitchFamily="65" charset="-120"/>
              </a:rPr>
              <a:t>(LED_ON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設定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背光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lcd.backlight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>
                <a:latin typeface="標楷體" pitchFamily="65" charset="-120"/>
              </a:rPr>
              <a:t>啟動</a:t>
            </a:r>
            <a:r>
              <a:rPr lang="en-US" altLang="zh-TW" kern="0" dirty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背光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lcd.setCursor</a:t>
            </a:r>
            <a:r>
              <a:rPr lang="en-US" altLang="zh-TW" kern="0" dirty="0">
                <a:latin typeface="標楷體" pitchFamily="65" charset="-120"/>
              </a:rPr>
              <a:t>(0,0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en-US" altLang="zh-TW" kern="0" dirty="0" smtClean="0">
                <a:latin typeface="標楷體" pitchFamily="65" charset="-120"/>
              </a:rPr>
              <a:t>LCD</a:t>
            </a:r>
            <a:r>
              <a:rPr lang="zh-TW" altLang="en-US" kern="0" dirty="0" smtClean="0">
                <a:latin typeface="標楷體" pitchFamily="65" charset="-120"/>
              </a:rPr>
              <a:t>歸零定位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lcd.print</a:t>
            </a:r>
            <a:r>
              <a:rPr lang="en-US" altLang="zh-TW" kern="0" dirty="0" smtClean="0">
                <a:latin typeface="標楷體" pitchFamily="65" charset="-120"/>
              </a:rPr>
              <a:t>(“Hello</a:t>
            </a:r>
            <a:r>
              <a:rPr lang="en-US" altLang="zh-TW" kern="0" dirty="0">
                <a:latin typeface="標楷體" pitchFamily="65" charset="-120"/>
              </a:rPr>
              <a:t>, world</a:t>
            </a:r>
            <a:r>
              <a:rPr lang="en-US" altLang="zh-TW" kern="0" dirty="0" smtClean="0">
                <a:latin typeface="標楷體" pitchFamily="65" charset="-120"/>
              </a:rPr>
              <a:t>!”);</a:t>
            </a:r>
            <a:r>
              <a:rPr lang="zh-TW" altLang="en-US" kern="0" dirty="0" smtClean="0">
                <a:latin typeface="標楷體" pitchFamily="65" charset="-120"/>
              </a:rPr>
              <a:t>  印出</a:t>
            </a:r>
            <a:r>
              <a:rPr lang="en-US" altLang="zh-TW" kern="0" dirty="0" smtClean="0">
                <a:latin typeface="標楷體" pitchFamily="65" charset="-120"/>
              </a:rPr>
              <a:t>Hello World</a:t>
            </a: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err="1" smtClean="0"/>
              <a:t>DHTx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讀取</a:t>
            </a:r>
            <a:r>
              <a:rPr lang="zh-TW" altLang="en-US" dirty="0"/>
              <a:t>溫溼度</a:t>
            </a:r>
            <a:r>
              <a:rPr lang="zh-TW" altLang="en-US" dirty="0" smtClean="0"/>
              <a:t>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</a:t>
            </a:r>
            <a:r>
              <a:rPr lang="zh-TW" altLang="en-US" b="1" dirty="0" smtClean="0"/>
              <a:t>程式</a:t>
            </a:r>
            <a:r>
              <a:rPr lang="en-US" altLang="zh-TW" dirty="0" err="1"/>
              <a:t>DHTx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2290" name="Picture 2" descr="溫濕度感測模組(DHT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4879"/>
            <a:ext cx="4176464" cy="259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dht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9473"/>
            <a:ext cx="4211049" cy="24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90665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81329" cy="46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338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 err="1"/>
              <a:t>DHTx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</a:t>
            </a:r>
            <a:r>
              <a:rPr lang="en-US" altLang="zh-TW" kern="0" dirty="0" smtClean="0"/>
              <a:t>“</a:t>
            </a:r>
            <a:r>
              <a:rPr lang="en-US" altLang="zh-TW" kern="0" dirty="0" err="1" smtClean="0"/>
              <a:t>DHT.h</a:t>
            </a:r>
            <a:r>
              <a:rPr lang="en-US" altLang="zh-TW" kern="0" dirty="0" smtClean="0"/>
              <a:t>”</a:t>
            </a:r>
            <a:r>
              <a:rPr lang="zh-TW" altLang="en-US" kern="0" dirty="0" smtClean="0"/>
              <a:t> </a:t>
            </a:r>
            <a:r>
              <a:rPr lang="en-US" altLang="zh-TW" kern="0" dirty="0" smtClean="0"/>
              <a:t>		</a:t>
            </a:r>
            <a:r>
              <a:rPr lang="zh-TW" altLang="en-US" kern="0" dirty="0" smtClean="0"/>
              <a:t>使用溫溼度模組必要</a:t>
            </a:r>
            <a:r>
              <a:rPr lang="zh-TW" altLang="en-US" kern="0" dirty="0" smtClean="0"/>
              <a:t>函數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DHTTYPE DHT22 </a:t>
            </a:r>
            <a:r>
              <a:rPr lang="zh-TW" altLang="en-US" kern="0" dirty="0" smtClean="0">
                <a:latin typeface="標楷體" pitchFamily="65" charset="-120"/>
              </a:rPr>
              <a:t> 宣告使用哪種</a:t>
            </a:r>
            <a:r>
              <a:rPr lang="en-US" altLang="zh-TW" kern="0" dirty="0" smtClean="0">
                <a:latin typeface="標楷體" pitchFamily="65" charset="-120"/>
              </a:rPr>
              <a:t>DHT</a:t>
            </a:r>
            <a:r>
              <a:rPr lang="zh-TW" altLang="en-US" kern="0" dirty="0"/>
              <a:t>溫溼度模組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DHT </a:t>
            </a:r>
            <a:r>
              <a:rPr lang="en-US" altLang="zh-TW" kern="0" dirty="0" err="1">
                <a:latin typeface="標楷體" pitchFamily="65" charset="-120"/>
              </a:rPr>
              <a:t>dht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DHTSensorPin</a:t>
            </a:r>
            <a:r>
              <a:rPr lang="en-US" altLang="zh-TW" kern="0" dirty="0">
                <a:latin typeface="標楷體" pitchFamily="65" charset="-120"/>
              </a:rPr>
              <a:t>, DHTTYPE</a:t>
            </a:r>
            <a:r>
              <a:rPr lang="en-US" altLang="zh-TW" kern="0" dirty="0" smtClean="0">
                <a:latin typeface="標楷體" pitchFamily="65" charset="-120"/>
              </a:rPr>
              <a:t>); </a:t>
            </a:r>
            <a:r>
              <a:rPr lang="zh-TW" altLang="en-US" kern="0" dirty="0" smtClean="0">
                <a:latin typeface="標楷體" pitchFamily="65" charset="-120"/>
              </a:rPr>
              <a:t>取得</a:t>
            </a:r>
            <a:r>
              <a:rPr lang="zh-TW" altLang="en-US" kern="0" dirty="0"/>
              <a:t>溫</a:t>
            </a:r>
            <a:r>
              <a:rPr lang="zh-TW" altLang="en-US" kern="0" dirty="0" smtClean="0"/>
              <a:t>溼度物件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dht.begin</a:t>
            </a:r>
            <a:r>
              <a:rPr lang="en-US" altLang="zh-TW" kern="0" dirty="0">
                <a:latin typeface="標楷體" pitchFamily="65" charset="-120"/>
              </a:rPr>
              <a:t>(); </a:t>
            </a:r>
            <a:r>
              <a:rPr lang="zh-TW" altLang="en-US" kern="0" dirty="0" smtClean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	</a:t>
            </a:r>
            <a:r>
              <a:rPr lang="zh-TW" altLang="en-US" kern="0" dirty="0"/>
              <a:t>溫溼度</a:t>
            </a:r>
            <a:r>
              <a:rPr lang="zh-TW" altLang="en-US" kern="0" dirty="0" smtClean="0"/>
              <a:t>物件通訊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ShowHumidity</a:t>
            </a:r>
            <a:r>
              <a:rPr lang="en-US" altLang="zh-TW" kern="0" dirty="0">
                <a:latin typeface="標楷體" pitchFamily="65" charset="-120"/>
              </a:rPr>
              <a:t>()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顯示</a:t>
            </a:r>
            <a:r>
              <a:rPr lang="zh-TW" altLang="en-US" kern="0" dirty="0"/>
              <a:t>溫</a:t>
            </a:r>
            <a:r>
              <a:rPr lang="zh-TW" altLang="en-US" kern="0" dirty="0" smtClean="0"/>
              <a:t>溼度資料</a:t>
            </a:r>
            <a:r>
              <a:rPr lang="en-US" altLang="zh-TW" kern="0" dirty="0" smtClean="0"/>
              <a:t>(</a:t>
            </a:r>
            <a:r>
              <a:rPr lang="zh-TW" altLang="en-US" kern="0" dirty="0" smtClean="0"/>
              <a:t>自訂</a:t>
            </a:r>
            <a:r>
              <a:rPr lang="en-US" altLang="zh-TW" kern="0" dirty="0" smtClean="0"/>
              <a:t>)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dht.readHumidity</a:t>
            </a:r>
            <a:r>
              <a:rPr lang="en-US" altLang="zh-TW" kern="0" dirty="0" smtClean="0">
                <a:latin typeface="標楷體" pitchFamily="65" charset="-120"/>
              </a:rPr>
              <a:t>();</a:t>
            </a:r>
            <a:r>
              <a:rPr lang="zh-TW" altLang="en-US" kern="0" dirty="0" smtClean="0">
                <a:latin typeface="標楷體" pitchFamily="65" charset="-120"/>
              </a:rPr>
              <a:t>  讀取濕度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ht.readTemperature</a:t>
            </a:r>
            <a:r>
              <a:rPr lang="en-US" altLang="zh-TW" kern="0" dirty="0">
                <a:latin typeface="標楷體" pitchFamily="65" charset="-120"/>
              </a:rPr>
              <a:t>(true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讀取溫度</a:t>
            </a:r>
            <a:endParaRPr lang="en-US" altLang="zh-TW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35696" y="126876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/>
              <a:t>填入：</a:t>
            </a:r>
            <a:endParaRPr lang="zh-TW" altLang="en-US" sz="5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43608" y="2388656"/>
            <a:ext cx="68511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https://github.com/Ameba8195/Arduino/raw/master/release/package_realtek.com_ameba_index.json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1675722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pms3003</a:t>
            </a:r>
            <a:br>
              <a:rPr lang="en-US" altLang="zh-TW" dirty="0" smtClean="0"/>
            </a:br>
            <a:r>
              <a:rPr lang="zh-TW" altLang="en-US" dirty="0" smtClean="0"/>
              <a:t>讀取</a:t>
            </a:r>
            <a:r>
              <a:rPr lang="zh-TW" altLang="en-US" dirty="0"/>
              <a:t>空汙</a:t>
            </a:r>
            <a:r>
              <a:rPr lang="zh-TW" altLang="en-US" dirty="0" smtClean="0"/>
              <a:t>偵測器</a:t>
            </a:r>
            <a:r>
              <a:rPr lang="zh-TW" altLang="en-US" dirty="0" smtClean="0"/>
              <a:t>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38010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</a:t>
            </a:r>
            <a:r>
              <a:rPr lang="zh-TW" altLang="en-US" b="1" dirty="0" smtClean="0"/>
              <a:t>程式</a:t>
            </a:r>
            <a:r>
              <a:rPr lang="en-US" altLang="zh-TW" dirty="0"/>
              <a:t>pms3003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6708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4338" name="Picture 2" descr="pms3003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8215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G5 PMS5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0" y="3681264"/>
            <a:ext cx="603298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1572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電路連接</a:t>
            </a: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3314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81329" cy="46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8095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/>
              <a:t>#include &lt;</a:t>
            </a:r>
            <a:r>
              <a:rPr lang="en-US" altLang="zh-TW" kern="0" dirty="0" err="1"/>
              <a:t>SoftwareSerial.h</a:t>
            </a:r>
            <a:r>
              <a:rPr lang="en-US" altLang="zh-TW" kern="0" dirty="0" smtClean="0"/>
              <a:t>&gt;</a:t>
            </a:r>
            <a:r>
              <a:rPr lang="zh-TW" altLang="en-US" kern="0" dirty="0" smtClean="0"/>
              <a:t>   使用串列埠必用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SoftwareSerial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mySerial</a:t>
            </a:r>
            <a:r>
              <a:rPr lang="en-US" altLang="zh-TW" kern="0" dirty="0">
                <a:latin typeface="標楷體" pitchFamily="65" charset="-120"/>
              </a:rPr>
              <a:t>(0, 1); // RX, </a:t>
            </a:r>
            <a:r>
              <a:rPr lang="en-US" altLang="zh-TW" kern="0" dirty="0" smtClean="0">
                <a:latin typeface="標楷體" pitchFamily="65" charset="-120"/>
              </a:rPr>
              <a:t>TX</a:t>
            </a:r>
            <a:r>
              <a:rPr lang="zh-TW" altLang="en-US" kern="0" dirty="0" smtClean="0">
                <a:latin typeface="標楷體" pitchFamily="65" charset="-120"/>
              </a:rPr>
              <a:t>  產生通訊物件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#define 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smtClean="0">
                <a:latin typeface="標楷體" pitchFamily="65" charset="-120"/>
              </a:rPr>
              <a:t>24</a:t>
            </a:r>
            <a:r>
              <a:rPr lang="zh-TW" altLang="en-US" kern="0" dirty="0" smtClean="0">
                <a:latin typeface="標楷體" pitchFamily="65" charset="-120"/>
              </a:rPr>
              <a:t>   空氣偵測器資料長度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unsigned char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];</a:t>
            </a:r>
            <a:r>
              <a:rPr lang="zh-TW" altLang="en-US" kern="0" dirty="0" smtClean="0">
                <a:latin typeface="標楷體" pitchFamily="65" charset="-120"/>
              </a:rPr>
              <a:t> 讀取</a:t>
            </a:r>
            <a:r>
              <a:rPr lang="zh-TW" altLang="en-US" kern="0" dirty="0">
                <a:latin typeface="標楷體" pitchFamily="65" charset="-120"/>
              </a:rPr>
              <a:t>空氣偵測器</a:t>
            </a:r>
            <a:r>
              <a:rPr lang="zh-TW" altLang="en-US" kern="0" dirty="0" smtClean="0">
                <a:latin typeface="標楷體" pitchFamily="65" charset="-120"/>
              </a:rPr>
              <a:t>資料暫存變數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zh-TW" altLang="en-US" kern="0" dirty="0">
                <a:latin typeface="標楷體" pitchFamily="65" charset="-120"/>
              </a:rPr>
              <a:t>空</a:t>
            </a:r>
            <a:r>
              <a:rPr lang="zh-TW" altLang="en-US" kern="0" dirty="0" smtClean="0">
                <a:latin typeface="標楷體" pitchFamily="65" charset="-120"/>
              </a:rPr>
              <a:t>汙資料變數</a:t>
            </a:r>
            <a:endParaRPr lang="en-US" altLang="zh-TW" kern="0" dirty="0" smtClean="0">
              <a:latin typeface="標楷體" pitchFamily="65" charset="-120"/>
            </a:endParaRP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idx</a:t>
            </a:r>
            <a:r>
              <a:rPr lang="en-US" altLang="zh-TW" kern="0" dirty="0">
                <a:latin typeface="標楷體" pitchFamily="65" charset="-120"/>
              </a:rPr>
              <a:t>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pm10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pm25 = 0;</a:t>
            </a:r>
          </a:p>
          <a:p>
            <a:pPr lvl="1">
              <a:defRPr/>
            </a:pP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 pm100 = 0; 	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50579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smtClean="0"/>
              <a:t>bool hasPm25Value = false;</a:t>
            </a:r>
            <a:r>
              <a:rPr lang="zh-TW" altLang="en-US" kern="0" dirty="0" smtClean="0"/>
              <a:t>   讀取資料成功與否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int</a:t>
            </a:r>
            <a:r>
              <a:rPr lang="en-US" altLang="zh-TW" kern="0" dirty="0" smtClean="0">
                <a:latin typeface="標楷體" pitchFamily="65" charset="-120"/>
              </a:rPr>
              <a:t> </a:t>
            </a:r>
            <a:r>
              <a:rPr lang="en-US" altLang="zh-TW" kern="0" dirty="0" err="1" smtClean="0">
                <a:latin typeface="標楷體" pitchFamily="65" charset="-120"/>
              </a:rPr>
              <a:t>ErrorCount</a:t>
            </a:r>
            <a:r>
              <a:rPr lang="en-US" altLang="zh-TW" kern="0" dirty="0" smtClean="0">
                <a:latin typeface="標楷體" pitchFamily="65" charset="-120"/>
              </a:rPr>
              <a:t> = 0 ;</a:t>
            </a:r>
            <a:r>
              <a:rPr lang="zh-TW" altLang="en-US" kern="0" dirty="0" smtClean="0">
                <a:latin typeface="標楷體" pitchFamily="65" charset="-120"/>
              </a:rPr>
              <a:t>   錯誤次數</a:t>
            </a:r>
            <a:r>
              <a:rPr lang="en-US" altLang="zh-TW" kern="0" dirty="0" smtClean="0">
                <a:latin typeface="標楷體" pitchFamily="65" charset="-120"/>
              </a:rPr>
              <a:t>’</a:t>
            </a: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#define </a:t>
            </a:r>
            <a:r>
              <a:rPr lang="en-US" altLang="zh-TW" kern="0" dirty="0" err="1" smtClean="0">
                <a:latin typeface="標楷體" pitchFamily="65" charset="-120"/>
              </a:rPr>
              <a:t>ErrorRebootCount</a:t>
            </a:r>
            <a:r>
              <a:rPr lang="en-US" altLang="zh-TW" kern="0" dirty="0" smtClean="0">
                <a:latin typeface="標楷體" pitchFamily="65" charset="-120"/>
              </a:rPr>
              <a:t> 5</a:t>
            </a:r>
            <a:r>
              <a:rPr lang="zh-TW" altLang="en-US" kern="0" dirty="0" smtClean="0">
                <a:latin typeface="標楷體" pitchFamily="65" charset="-120"/>
              </a:rPr>
              <a:t>   最大容忍錯誤次數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mySerial.begin</a:t>
            </a:r>
            <a:r>
              <a:rPr lang="en-US" altLang="zh-TW" kern="0" dirty="0" smtClean="0">
                <a:latin typeface="標楷體" pitchFamily="65" charset="-120"/>
              </a:rPr>
              <a:t>(9600); </a:t>
            </a:r>
            <a:r>
              <a:rPr lang="zh-TW" altLang="en-US" kern="0" dirty="0" smtClean="0">
                <a:latin typeface="標楷體" pitchFamily="65" charset="-120"/>
              </a:rPr>
              <a:t> 通訊埠速度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retrievePM25Value() ;</a:t>
            </a:r>
            <a:r>
              <a:rPr lang="zh-TW" altLang="en-US" kern="0" dirty="0" smtClean="0">
                <a:latin typeface="標楷體" pitchFamily="65" charset="-120"/>
              </a:rPr>
              <a:t>  讀取空汙資料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 err="1" smtClean="0">
                <a:latin typeface="標楷體" pitchFamily="65" charset="-120"/>
              </a:rPr>
              <a:t>ShowPM</a:t>
            </a:r>
            <a:r>
              <a:rPr lang="en-US" altLang="zh-TW" kern="0" dirty="0" smtClean="0">
                <a:latin typeface="標楷體" pitchFamily="65" charset="-120"/>
              </a:rPr>
              <a:t>()</a:t>
            </a:r>
            <a:r>
              <a:rPr lang="zh-TW" altLang="en-US" kern="0" dirty="0" smtClean="0">
                <a:latin typeface="標楷體" pitchFamily="65" charset="-120"/>
              </a:rPr>
              <a:t>    顯示空汙資料</a:t>
            </a:r>
            <a:r>
              <a:rPr lang="en-US" altLang="zh-TW" kern="0" dirty="0" smtClean="0">
                <a:latin typeface="標楷體" pitchFamily="65" charset="-120"/>
              </a:rPr>
              <a:t>(</a:t>
            </a:r>
            <a:r>
              <a:rPr lang="zh-TW" altLang="en-US" kern="0" dirty="0" smtClean="0">
                <a:latin typeface="標楷體" pitchFamily="65" charset="-120"/>
              </a:rPr>
              <a:t>自訂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memset</a:t>
            </a:r>
            <a:r>
              <a:rPr lang="en-US" altLang="zh-TW" kern="0" dirty="0">
                <a:latin typeface="標楷體" pitchFamily="65" charset="-120"/>
              </a:rPr>
              <a:t>(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, 0, 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);</a:t>
            </a:r>
            <a:r>
              <a:rPr lang="zh-TW" altLang="en-US" kern="0" dirty="0" smtClean="0">
                <a:latin typeface="標楷體" pitchFamily="65" charset="-120"/>
              </a:rPr>
              <a:t>  清空空氣</a:t>
            </a:r>
            <a:r>
              <a:rPr lang="zh-TW" altLang="en-US" kern="0" dirty="0">
                <a:latin typeface="標楷體" pitchFamily="65" charset="-120"/>
              </a:rPr>
              <a:t>偵測器資料暫存變數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mySerial.available</a:t>
            </a:r>
            <a:r>
              <a:rPr lang="en-US" altLang="zh-TW" kern="0" dirty="0">
                <a:latin typeface="標楷體" pitchFamily="65" charset="-120"/>
              </a:rPr>
              <a:t>()&gt;</a:t>
            </a:r>
            <a:r>
              <a:rPr lang="en-US" altLang="zh-TW" kern="0" dirty="0" smtClean="0">
                <a:latin typeface="標楷體" pitchFamily="65" charset="-120"/>
              </a:rPr>
              <a:t>0</a:t>
            </a:r>
            <a:r>
              <a:rPr lang="zh-TW" altLang="en-US" kern="0" dirty="0" smtClean="0">
                <a:latin typeface="標楷體" pitchFamily="65" charset="-120"/>
              </a:rPr>
              <a:t>  有資料讀入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count &lt; </a:t>
            </a:r>
            <a:r>
              <a:rPr lang="en-US" altLang="zh-TW" kern="0" dirty="0" err="1" smtClean="0">
                <a:latin typeface="標楷體" pitchFamily="65" charset="-120"/>
              </a:rPr>
              <a:t>pmsDataLen</a:t>
            </a:r>
            <a:r>
              <a:rPr lang="zh-TW" altLang="en-US" kern="0" dirty="0" smtClean="0">
                <a:latin typeface="標楷體" pitchFamily="65" charset="-120"/>
              </a:rPr>
              <a:t>    讀取資料未滿</a:t>
            </a: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41124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err="1"/>
              <a:t>buf</a:t>
            </a:r>
            <a:r>
              <a:rPr lang="en-US" altLang="zh-TW" kern="0" dirty="0"/>
              <a:t>[count] = </a:t>
            </a:r>
            <a:r>
              <a:rPr lang="en-US" altLang="zh-TW" kern="0" dirty="0" err="1"/>
              <a:t>mySerial.read</a:t>
            </a:r>
            <a:r>
              <a:rPr lang="en-US" altLang="zh-TW" kern="0" dirty="0" smtClean="0"/>
              <a:t>();</a:t>
            </a:r>
            <a:r>
              <a:rPr lang="zh-TW" altLang="en-US" kern="0" dirty="0" smtClean="0"/>
              <a:t>    讀一個位元組進來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[0] == 0x42 &amp;&amp; count == </a:t>
            </a:r>
            <a:r>
              <a:rPr lang="en-US" altLang="zh-TW" kern="0" dirty="0" smtClean="0">
                <a:latin typeface="標楷體" pitchFamily="65" charset="-120"/>
              </a:rPr>
              <a:t>0</a:t>
            </a:r>
            <a:r>
              <a:rPr lang="zh-TW" altLang="en-US" kern="0" dirty="0" smtClean="0">
                <a:latin typeface="標楷體" pitchFamily="65" charset="-120"/>
              </a:rPr>
              <a:t>  判斷開頭一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[1] == 0x4d &amp;&amp; count == </a:t>
            </a:r>
            <a:r>
              <a:rPr lang="en-US" altLang="zh-TW" kern="0" dirty="0" smtClean="0">
                <a:latin typeface="標楷體" pitchFamily="65" charset="-120"/>
              </a:rPr>
              <a:t>1</a:t>
            </a:r>
            <a:r>
              <a:rPr lang="zh-TW" altLang="en-US" kern="0" dirty="0" smtClean="0">
                <a:latin typeface="標楷體" pitchFamily="65" charset="-120"/>
              </a:rPr>
              <a:t>  判斷開頭二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count &gt;= (</a:t>
            </a:r>
            <a:r>
              <a:rPr lang="en-US" altLang="zh-TW" kern="0" dirty="0" err="1">
                <a:latin typeface="標楷體" pitchFamily="65" charset="-120"/>
              </a:rPr>
              <a:t>pmsDataLen</a:t>
            </a:r>
            <a:r>
              <a:rPr lang="en-US" altLang="zh-TW" kern="0" dirty="0" smtClean="0">
                <a:latin typeface="標楷體" pitchFamily="65" charset="-120"/>
              </a:rPr>
              <a:t>)</a:t>
            </a:r>
            <a:r>
              <a:rPr lang="zh-TW" altLang="en-US" kern="0" dirty="0" smtClean="0">
                <a:latin typeface="標楷體" pitchFamily="65" charset="-120"/>
              </a:rPr>
              <a:t>    判斷讀取完畢否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= </a:t>
            </a: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+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</a:t>
            </a:r>
            <a:r>
              <a:rPr lang="en-US" altLang="zh-TW" kern="0" dirty="0" err="1">
                <a:latin typeface="標楷體" pitchFamily="65" charset="-120"/>
              </a:rPr>
              <a:t>i</a:t>
            </a:r>
            <a:r>
              <a:rPr lang="en-US" altLang="zh-TW" kern="0" dirty="0">
                <a:latin typeface="標楷體" pitchFamily="65" charset="-120"/>
              </a:rPr>
              <a:t>] </a:t>
            </a:r>
            <a:r>
              <a:rPr lang="zh-TW" altLang="en-US" kern="0" dirty="0" smtClean="0">
                <a:latin typeface="標楷體" pitchFamily="65" charset="-120"/>
              </a:rPr>
              <a:t>  進行加總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latin typeface="標楷體" pitchFamily="65" charset="-120"/>
              </a:rPr>
              <a:t> </a:t>
            </a:r>
            <a:r>
              <a:rPr lang="en-US" altLang="zh-TW" kern="0" dirty="0" err="1">
                <a:latin typeface="標楷體" pitchFamily="65" charset="-120"/>
              </a:rPr>
              <a:t>exptsum</a:t>
            </a:r>
            <a:r>
              <a:rPr lang="en-US" altLang="zh-TW" kern="0" dirty="0">
                <a:latin typeface="標楷體" pitchFamily="65" charset="-120"/>
              </a:rPr>
              <a:t> = ((unsigned </a:t>
            </a: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)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[22] &lt;&lt; 8 ) + ((unsigned </a:t>
            </a:r>
            <a:r>
              <a:rPr lang="en-US" altLang="zh-TW" kern="0" dirty="0" err="1">
                <a:latin typeface="標楷體" pitchFamily="65" charset="-120"/>
              </a:rPr>
              <a:t>int</a:t>
            </a:r>
            <a:r>
              <a:rPr lang="en-US" altLang="zh-TW" kern="0" dirty="0">
                <a:latin typeface="標楷體" pitchFamily="65" charset="-120"/>
              </a:rPr>
              <a:t>)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[23]) </a:t>
            </a:r>
            <a:r>
              <a:rPr lang="en-US" altLang="zh-TW" kern="0" dirty="0" smtClean="0">
                <a:latin typeface="標楷體" pitchFamily="65" charset="-120"/>
              </a:rPr>
              <a:t>;</a:t>
            </a:r>
            <a:r>
              <a:rPr lang="zh-TW" altLang="en-US" kern="0" dirty="0" smtClean="0">
                <a:latin typeface="標楷體" pitchFamily="65" charset="-120"/>
              </a:rPr>
              <a:t>  加總</a:t>
            </a:r>
            <a:r>
              <a:rPr lang="en-US" altLang="zh-TW" kern="0" dirty="0" smtClean="0">
                <a:latin typeface="標楷體" pitchFamily="65" charset="-120"/>
              </a:rPr>
              <a:t>CHECK SUM</a:t>
            </a:r>
          </a:p>
          <a:p>
            <a:pPr>
              <a:defRPr/>
            </a:pPr>
            <a:r>
              <a:rPr lang="en-US" altLang="zh-TW" kern="0" dirty="0" err="1">
                <a:latin typeface="標楷體" pitchFamily="65" charset="-120"/>
              </a:rPr>
              <a:t>ckecksum</a:t>
            </a:r>
            <a:r>
              <a:rPr lang="en-US" altLang="zh-TW" kern="0" dirty="0">
                <a:latin typeface="標楷體" pitchFamily="65" charset="-120"/>
              </a:rPr>
              <a:t> == </a:t>
            </a:r>
            <a:r>
              <a:rPr lang="en-US" altLang="zh-TW" kern="0" dirty="0" err="1" smtClean="0">
                <a:latin typeface="標楷體" pitchFamily="65" charset="-120"/>
              </a:rPr>
              <a:t>exptsum</a:t>
            </a:r>
            <a:r>
              <a:rPr lang="zh-TW" altLang="en-US" kern="0" dirty="0" smtClean="0">
                <a:latin typeface="標楷體" pitchFamily="65" charset="-120"/>
              </a:rPr>
              <a:t>   加總資料合格否</a:t>
            </a:r>
            <a:endParaRPr lang="en-US" altLang="zh-TW" kern="0" dirty="0" smtClean="0">
              <a:latin typeface="標楷體" pitchFamily="65" charset="-120"/>
            </a:endParaRPr>
          </a:p>
          <a:p>
            <a:pPr>
              <a:defRPr/>
            </a:pPr>
            <a:endParaRPr lang="en-US" altLang="zh-TW" kern="0" dirty="0">
              <a:latin typeface="標楷體" pitchFamily="65" charset="-120"/>
            </a:endParaRPr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41124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/>
            <a:r>
              <a:rPr lang="en-US" altLang="zh-TW" dirty="0"/>
              <a:t>pms3003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程式重點解說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5650" y="1268413"/>
            <a:ext cx="77152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kern="0" dirty="0" smtClean="0"/>
              <a:t>pm25 = ( </a:t>
            </a:r>
            <a:r>
              <a:rPr lang="en-US" altLang="zh-TW" kern="0" dirty="0" err="1" smtClean="0"/>
              <a:t>buf</a:t>
            </a:r>
            <a:r>
              <a:rPr lang="en-US" altLang="zh-TW" kern="0" dirty="0" smtClean="0"/>
              <a:t>[12] &lt;&lt; 8 ) | </a:t>
            </a:r>
            <a:r>
              <a:rPr lang="en-US" altLang="zh-TW" kern="0" dirty="0" err="1" smtClean="0"/>
              <a:t>buf</a:t>
            </a:r>
            <a:r>
              <a:rPr lang="en-US" altLang="zh-TW" kern="0" dirty="0" smtClean="0"/>
              <a:t>[13];</a:t>
            </a:r>
            <a:r>
              <a:rPr lang="zh-TW" altLang="en-US" kern="0" dirty="0" smtClean="0"/>
              <a:t>   </a:t>
            </a:r>
            <a:r>
              <a:rPr lang="en-US" altLang="zh-TW" kern="0" dirty="0" smtClean="0"/>
              <a:t>PM2.5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pm10 = ( </a:t>
            </a:r>
            <a:r>
              <a:rPr lang="en-US" altLang="zh-TW" kern="0" dirty="0" err="1" smtClean="0">
                <a:latin typeface="標楷體" pitchFamily="65" charset="-120"/>
              </a:rPr>
              <a:t>buf</a:t>
            </a:r>
            <a:r>
              <a:rPr lang="en-US" altLang="zh-TW" kern="0" dirty="0" smtClean="0">
                <a:latin typeface="標楷體" pitchFamily="65" charset="-120"/>
              </a:rPr>
              <a:t>[10] &lt;&lt; 8 ) | </a:t>
            </a:r>
            <a:r>
              <a:rPr lang="en-US" altLang="zh-TW" kern="0" dirty="0" err="1" smtClean="0">
                <a:latin typeface="標楷體" pitchFamily="65" charset="-120"/>
              </a:rPr>
              <a:t>buf</a:t>
            </a:r>
            <a:r>
              <a:rPr lang="en-US" altLang="zh-TW" kern="0" dirty="0" smtClean="0">
                <a:latin typeface="標楷體" pitchFamily="65" charset="-120"/>
              </a:rPr>
              <a:t>[11];</a:t>
            </a:r>
            <a:r>
              <a:rPr lang="zh-TW" altLang="en-US" kern="0" dirty="0" smtClean="0">
                <a:latin typeface="標楷體" pitchFamily="65" charset="-120"/>
              </a:rPr>
              <a:t>  </a:t>
            </a:r>
            <a:r>
              <a:rPr lang="en-US" altLang="zh-TW" kern="0" dirty="0" smtClean="0">
                <a:latin typeface="標楷體" pitchFamily="65" charset="-120"/>
              </a:rPr>
              <a:t>PM1.0</a:t>
            </a:r>
            <a:r>
              <a:rPr lang="zh-TW" altLang="en-US" kern="0" dirty="0"/>
              <a:t>資料</a:t>
            </a:r>
            <a:endParaRPr lang="en-US" altLang="zh-TW" kern="0" dirty="0"/>
          </a:p>
          <a:p>
            <a:pPr>
              <a:defRPr/>
            </a:pPr>
            <a:r>
              <a:rPr lang="en-US" altLang="zh-TW" kern="0" dirty="0" smtClean="0">
                <a:latin typeface="標楷體" pitchFamily="65" charset="-120"/>
              </a:rPr>
              <a:t>pm100 </a:t>
            </a:r>
            <a:r>
              <a:rPr lang="en-US" altLang="zh-TW" kern="0" dirty="0">
                <a:latin typeface="標楷體" pitchFamily="65" charset="-120"/>
              </a:rPr>
              <a:t>= (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[14] &lt;&lt; 8 ) | </a:t>
            </a:r>
            <a:r>
              <a:rPr lang="en-US" altLang="zh-TW" kern="0" dirty="0" err="1">
                <a:latin typeface="標楷體" pitchFamily="65" charset="-120"/>
              </a:rPr>
              <a:t>buf</a:t>
            </a:r>
            <a:r>
              <a:rPr lang="en-US" altLang="zh-TW" kern="0" dirty="0">
                <a:latin typeface="標楷體" pitchFamily="65" charset="-120"/>
              </a:rPr>
              <a:t>[15</a:t>
            </a:r>
            <a:r>
              <a:rPr lang="en-US" altLang="zh-TW" kern="0" dirty="0" smtClean="0">
                <a:latin typeface="標楷體" pitchFamily="65" charset="-120"/>
              </a:rPr>
              <a:t>]; PM10</a:t>
            </a:r>
            <a:r>
              <a:rPr lang="zh-TW" altLang="en-US" kern="0" dirty="0" smtClean="0"/>
              <a:t>資料</a:t>
            </a:r>
            <a:endParaRPr lang="en-US" altLang="zh-TW" kern="0" dirty="0" smtClean="0"/>
          </a:p>
          <a:p>
            <a:pPr>
              <a:defRPr/>
            </a:pPr>
            <a:r>
              <a:rPr lang="en-US" altLang="zh-TW" kern="0" dirty="0"/>
              <a:t> </a:t>
            </a:r>
            <a:r>
              <a:rPr lang="en-US" altLang="zh-TW" kern="0" dirty="0" err="1"/>
              <a:t>PowerManagement.softReset</a:t>
            </a:r>
            <a:r>
              <a:rPr lang="en-US" altLang="zh-TW" kern="0" dirty="0"/>
              <a:t>() </a:t>
            </a:r>
            <a:r>
              <a:rPr lang="en-US" altLang="zh-TW" kern="0" dirty="0" smtClean="0"/>
              <a:t>;   </a:t>
            </a:r>
            <a:r>
              <a:rPr lang="zh-TW" altLang="en-US" kern="0" dirty="0" smtClean="0"/>
              <a:t>重新開機</a:t>
            </a:r>
            <a:endParaRPr lang="en-US" altLang="zh-TW" kern="0" dirty="0"/>
          </a:p>
          <a:p>
            <a:pPr>
              <a:defRPr/>
            </a:pPr>
            <a:endParaRPr lang="en-US" altLang="zh-TW" kern="0" dirty="0"/>
          </a:p>
          <a:p>
            <a:pPr>
              <a:defRPr/>
            </a:pPr>
            <a:endParaRPr lang="zh-TW" altLang="en-US" kern="0" dirty="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41124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DA679E-6669-44EC-9DE6-CC3C0413DDFC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80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14DD6C-3170-4861-953C-635C59C9C1E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smtClean="0">
                <a:solidFill>
                  <a:schemeClr val="tx1"/>
                </a:solidFill>
              </a:rPr>
              <a:t>DEMO</a:t>
            </a:r>
            <a:endParaRPr lang="zh-TW" alt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使用地圖模式查詢資料</a:t>
            </a:r>
          </a:p>
        </p:txBody>
      </p:sp>
    </p:spTree>
    <p:extLst>
      <p:ext uri="{BB962C8B-B14F-4D97-AF65-F5344CB8AC3E}">
        <p14:creationId xmlns:p14="http://schemas.microsoft.com/office/powerpoint/2010/main" val="85679566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Board Manager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784976" cy="49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8326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7" y="1628800"/>
            <a:ext cx="832498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43702" y="5517232"/>
            <a:ext cx="826380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http://g0vairmap.3203.info/map.html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可用</a:t>
            </a:r>
            <a:r>
              <a:rPr lang="zh-TW" altLang="en-US" sz="3600" dirty="0" smtClean="0"/>
              <a:t>滑鼠滾輪上下調整地圖大小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055270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可</a:t>
            </a:r>
            <a:r>
              <a:rPr lang="zh-TW" altLang="en-US" sz="3600" dirty="0" smtClean="0"/>
              <a:t>用按下滑鼠左鍵平移地圖位置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使用地圖模式查看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選到您的裝置盒子的</a:t>
            </a:r>
            <a:r>
              <a:rPr lang="en-US" altLang="zh-TW" sz="3600" dirty="0" smtClean="0"/>
              <a:t>GPS</a:t>
            </a:r>
            <a:r>
              <a:rPr lang="zh-TW" altLang="en-US" sz="3600" dirty="0" smtClean="0"/>
              <a:t>位置</a:t>
            </a:r>
            <a:endParaRPr lang="zh-TW" altLang="en-US" sz="3600" dirty="0"/>
          </a:p>
        </p:txBody>
      </p:sp>
      <p:sp>
        <p:nvSpPr>
          <p:cNvPr id="3" name="圓角矩形 2"/>
          <p:cNvSpPr/>
          <p:nvPr/>
        </p:nvSpPr>
        <p:spPr>
          <a:xfrm>
            <a:off x="3779912" y="3717032"/>
            <a:ext cx="2232248" cy="11521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使用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GPS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點選您的裝置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4425312" y="3933056"/>
            <a:ext cx="64540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查看裝置資料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點選裝置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411760" y="2492896"/>
            <a:ext cx="158417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79605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視覺化資料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8712968" cy="48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8688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查看歷史資料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915816" y="4437112"/>
            <a:ext cx="158417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2175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檢核網路資料：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歷史資料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682"/>
            <a:ext cx="8542176" cy="480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452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A8252A-407C-493E-9E8B-C0ED9C4BEC9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117A3A1-89B1-4A4B-9F47-BE5F66AD6C64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dirty="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715250" cy="5111750"/>
          </a:xfrm>
        </p:spPr>
        <p:txBody>
          <a:bodyPr/>
          <a:lstStyle/>
          <a:p>
            <a:pPr marL="609600" indent="-609600" algn="just" eaLnBrk="1" hangingPunct="1">
              <a:spcBef>
                <a:spcPct val="0"/>
              </a:spcBef>
            </a:pPr>
            <a:r>
              <a:rPr lang="zh-TW" altLang="en-US" sz="2000" dirty="0" smtClean="0"/>
              <a:t>前言</a:t>
            </a:r>
          </a:p>
          <a:p>
            <a:pPr marL="609600" indent="-609600" algn="just" eaLnBrk="1" hangingPunct="1">
              <a:spcBef>
                <a:spcPct val="0"/>
              </a:spcBef>
            </a:pPr>
            <a:r>
              <a:rPr lang="zh-TW" altLang="zh-TW" sz="2000" dirty="0" smtClean="0"/>
              <a:t>空氣盒子產品</a:t>
            </a:r>
            <a:endParaRPr lang="en-US" altLang="zh-TW" sz="2000" dirty="0" smtClean="0"/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軟體開發環境介紹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開發工具介紹與安裝</a:t>
            </a:r>
            <a:endParaRPr kumimoji="0" lang="zh-TW" altLang="zh-TW" sz="2000" dirty="0" smtClean="0"/>
          </a:p>
          <a:p>
            <a:pPr marL="609600" indent="-609600">
              <a:spcBef>
                <a:spcPts val="600"/>
              </a:spcBef>
            </a:pP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Arduino 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</a:rPr>
              <a:t>程式</a:t>
            </a:r>
            <a:r>
              <a:rPr lang="zh-TW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介紹</a:t>
            </a:r>
            <a:endParaRPr lang="en-US" altLang="zh-TW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009650" lvl="1" indent="-609600">
              <a:spcBef>
                <a:spcPts val="600"/>
              </a:spcBef>
            </a:pPr>
            <a:r>
              <a:rPr lang="en-US" altLang="zh-TW" sz="2000" dirty="0"/>
              <a:t>Arduino</a:t>
            </a:r>
            <a:r>
              <a:rPr lang="zh-TW" altLang="en-US" sz="2000" dirty="0"/>
              <a:t> 程式</a:t>
            </a:r>
            <a:r>
              <a:rPr lang="zh-TW" altLang="en-US" sz="2000" dirty="0" smtClean="0"/>
              <a:t>架構</a:t>
            </a:r>
            <a:endParaRPr lang="en-US" altLang="zh-TW" sz="2000" dirty="0" smtClean="0"/>
          </a:p>
          <a:p>
            <a:pPr marL="1009650" lvl="1" indent="-609600">
              <a:spcBef>
                <a:spcPts val="600"/>
              </a:spcBef>
            </a:pPr>
            <a:r>
              <a:rPr lang="en-US" altLang="zh-TW" sz="2000" dirty="0"/>
              <a:t>Arduino</a:t>
            </a:r>
            <a:r>
              <a:rPr lang="zh-TW" altLang="en-US" sz="2000" dirty="0"/>
              <a:t>語法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程式開發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空氣盒子程式</a:t>
            </a:r>
            <a:r>
              <a:rPr lang="zh-TW" altLang="en-US" sz="2000" b="1" dirty="0">
                <a:solidFill>
                  <a:srgbClr val="E56700"/>
                </a:solidFill>
              </a:rPr>
              <a:t>開發</a:t>
            </a:r>
            <a:endParaRPr lang="en-US" altLang="zh-TW" sz="2000" b="1" dirty="0">
              <a:solidFill>
                <a:srgbClr val="E56700"/>
              </a:solidFill>
            </a:endParaRPr>
          </a:p>
          <a:p>
            <a:pPr marL="609600" indent="-609600">
              <a:spcBef>
                <a:spcPts val="600"/>
              </a:spcBef>
            </a:pPr>
            <a:r>
              <a:rPr lang="en-US" altLang="zh-TW" sz="2000" b="1" dirty="0" smtClean="0">
                <a:solidFill>
                  <a:srgbClr val="E56700"/>
                </a:solidFill>
              </a:rPr>
              <a:t>Q&amp;A</a:t>
            </a:r>
            <a:endParaRPr lang="zh-TW" altLang="en-US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關於作者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參考資料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endParaRPr kumimoji="0" lang="en-US" altLang="zh-TW" sz="2000" dirty="0" smtClean="0"/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大 綱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Board Manager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" y="1469430"/>
            <a:ext cx="8906694" cy="500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74603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使用網址輸入查詢資料</a:t>
            </a:r>
          </a:p>
        </p:txBody>
      </p:sp>
    </p:spTree>
    <p:extLst>
      <p:ext uri="{BB962C8B-B14F-4D97-AF65-F5344CB8AC3E}">
        <p14:creationId xmlns:p14="http://schemas.microsoft.com/office/powerpoint/2010/main" val="389198363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40960" cy="485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11560" y="4437112"/>
            <a:ext cx="806489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+mn-ea"/>
                <a:ea typeface="+mn-ea"/>
              </a:rPr>
              <a:t>使用網址輸入查看裝置：</a:t>
            </a:r>
            <a:endParaRPr lang="en-US" altLang="zh-TW" sz="2400" dirty="0" smtClean="0">
              <a:latin typeface="+mn-ea"/>
              <a:ea typeface="+mn-ea"/>
            </a:endParaRPr>
          </a:p>
          <a:p>
            <a:r>
              <a:rPr lang="en-US" altLang="zh-TW" sz="2400" dirty="0">
                <a:latin typeface="+mn-ea"/>
                <a:ea typeface="+mn-ea"/>
                <a:hlinkClick r:id="rId4"/>
              </a:rPr>
              <a:t>http://</a:t>
            </a:r>
            <a:r>
              <a:rPr lang="en-US" altLang="zh-TW" sz="2400" dirty="0" smtClean="0">
                <a:latin typeface="+mn-ea"/>
                <a:ea typeface="+mn-ea"/>
                <a:hlinkClick r:id="rId4"/>
              </a:rPr>
              <a:t>nrl.iis.sinica.edu.tw/LASS/show.php?device_id=FT1_0</a:t>
            </a:r>
            <a:r>
              <a:rPr lang="en-US" altLang="zh-TW" sz="2400" dirty="0" smtClean="0">
                <a:latin typeface="+mn-ea"/>
                <a:ea typeface="+mn-ea"/>
              </a:rPr>
              <a:t>+</a:t>
            </a:r>
            <a:r>
              <a:rPr lang="zh-TW" altLang="en-US" sz="2400" dirty="0" smtClean="0">
                <a:latin typeface="+mn-ea"/>
                <a:ea typeface="+mn-ea"/>
              </a:rPr>
              <a:t>裝置</a:t>
            </a:r>
            <a:r>
              <a:rPr lang="en-US" altLang="zh-TW" sz="2400" dirty="0" smtClean="0">
                <a:latin typeface="+mn-ea"/>
                <a:ea typeface="+mn-ea"/>
              </a:rPr>
              <a:t>MAC</a:t>
            </a:r>
            <a:r>
              <a:rPr lang="zh-TW" altLang="en-US" sz="2400" dirty="0" smtClean="0">
                <a:latin typeface="+mn-ea"/>
                <a:ea typeface="+mn-ea"/>
              </a:rPr>
              <a:t>後四個字</a:t>
            </a:r>
            <a:endParaRPr lang="en-US" altLang="zh-TW" sz="2400" dirty="0" smtClean="0">
              <a:latin typeface="+mn-ea"/>
              <a:ea typeface="+mn-ea"/>
            </a:endParaRPr>
          </a:p>
          <a:p>
            <a:r>
              <a:rPr lang="zh-TW" altLang="en-US" sz="2400" dirty="0" smtClean="0">
                <a:latin typeface="+mn-ea"/>
                <a:ea typeface="+mn-ea"/>
              </a:rPr>
              <a:t>如：</a:t>
            </a:r>
            <a:r>
              <a:rPr lang="en-US" altLang="zh-TW" sz="2400" dirty="0" smtClean="0">
                <a:latin typeface="+mn-ea"/>
                <a:ea typeface="+mn-ea"/>
              </a:rPr>
              <a:t>http</a:t>
            </a:r>
            <a:r>
              <a:rPr lang="en-US" altLang="zh-TW" sz="2400" dirty="0">
                <a:latin typeface="+mn-ea"/>
                <a:ea typeface="+mn-ea"/>
              </a:rPr>
              <a:t>://nrl.iis.sinica.edu.tw/LASS/show.php?device_id=FT1_07551</a:t>
            </a:r>
            <a:endParaRPr lang="zh-TW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92175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Q  &amp;  A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7313" y="3068638"/>
            <a:ext cx="4038600" cy="19446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感謝聆聽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恭請指教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zh-TW" sz="400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732120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自我介紹</a:t>
            </a:r>
          </a:p>
        </p:txBody>
      </p:sp>
      <p:sp>
        <p:nvSpPr>
          <p:cNvPr id="130051" name="內容版面配置區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824412"/>
          </a:xfrm>
        </p:spPr>
        <p:txBody>
          <a:bodyPr/>
          <a:lstStyle/>
          <a:p>
            <a:r>
              <a:rPr lang="zh-TW" altLang="zh-TW" b="1" smtClean="0"/>
              <a:t>曹永忠</a:t>
            </a:r>
            <a:r>
              <a:rPr lang="en-US" altLang="zh-TW" b="1" smtClean="0"/>
              <a:t> (Yung-Chung Tsao) </a:t>
            </a:r>
            <a:r>
              <a:rPr lang="zh-TW" altLang="zh-TW" b="1" smtClean="0"/>
              <a:t>，</a:t>
            </a:r>
            <a:r>
              <a:rPr lang="zh-TW" altLang="zh-TW" smtClean="0"/>
              <a:t>目前為自由作家，專研於軟體工程、軟體開發與設計、物件導向程式設計，商品攝影及人像攝影。長期投入資訊系統設計與開發、企業應用系統開發、軟體工程、新產品開發管理、商品及人像攝影等領域，並持續發表作品及相關專業著作。</a:t>
            </a:r>
          </a:p>
          <a:p>
            <a:r>
              <a:rPr lang="en-US" altLang="zh-TW" sz="1800" smtClean="0"/>
              <a:t>Email:</a:t>
            </a:r>
            <a:r>
              <a:rPr lang="en-US" altLang="zh-TW" sz="1800" u="sng" smtClean="0">
                <a:hlinkClick r:id="rId3"/>
              </a:rPr>
              <a:t>prgbruce@gmail.com</a:t>
            </a:r>
            <a:endParaRPr lang="zh-TW" altLang="zh-TW" sz="1800" smtClean="0"/>
          </a:p>
          <a:p>
            <a:r>
              <a:rPr lang="en-US" altLang="zh-TW" sz="1800" smtClean="0"/>
              <a:t>Line ID</a:t>
            </a:r>
            <a:r>
              <a:rPr lang="zh-TW" altLang="zh-TW" sz="1800" smtClean="0"/>
              <a:t>：</a:t>
            </a:r>
            <a:r>
              <a:rPr lang="en-US" altLang="zh-TW" sz="1800" smtClean="0"/>
              <a:t>dr.brucetsao</a:t>
            </a:r>
            <a:endParaRPr lang="zh-TW" altLang="zh-TW" sz="1800" smtClean="0"/>
          </a:p>
          <a:p>
            <a:r>
              <a:rPr lang="zh-TW" altLang="zh-TW" sz="1800" smtClean="0"/>
              <a:t>部落格：</a:t>
            </a:r>
            <a:r>
              <a:rPr lang="en-US" altLang="zh-TW" sz="1800" u="sng" smtClean="0">
                <a:hlinkClick r:id="rId4"/>
              </a:rPr>
              <a:t>http://taiwanLinkIt ONE.blogspot.tw/</a:t>
            </a:r>
            <a:endParaRPr lang="zh-TW" altLang="zh-TW" sz="1800" smtClean="0"/>
          </a:p>
          <a:p>
            <a:r>
              <a:rPr lang="zh-TW" altLang="zh-TW" sz="1800" smtClean="0"/>
              <a:t>範例原始碼網址：</a:t>
            </a:r>
            <a:r>
              <a:rPr lang="en-US" altLang="zh-TW" sz="1800" u="sng" smtClean="0">
                <a:hlinkClick r:id="rId5"/>
              </a:rPr>
              <a:t>https://github.com/brucetsao/LinkIt_IOT_Programming</a:t>
            </a:r>
            <a:endParaRPr lang="zh-TW" altLang="zh-TW" sz="1800" smtClean="0"/>
          </a:p>
          <a:p>
            <a:r>
              <a:rPr lang="zh-TW" altLang="zh-TW" sz="1800" smtClean="0"/>
              <a:t>臉書社群</a:t>
            </a:r>
            <a:r>
              <a:rPr lang="en-US" altLang="zh-TW" sz="1800" smtClean="0"/>
              <a:t>(Arduino.Taiwan)</a:t>
            </a:r>
            <a:r>
              <a:rPr lang="zh-TW" altLang="zh-TW" sz="1800" smtClean="0"/>
              <a:t>：</a:t>
            </a:r>
            <a:r>
              <a:rPr lang="en-US" altLang="zh-TW" sz="1800" u="sng" smtClean="0">
                <a:hlinkClick r:id="rId6"/>
              </a:rPr>
              <a:t>https://www.facebook.com/groups/Arduino.Taiwan/</a:t>
            </a:r>
            <a:endParaRPr lang="zh-TW" altLang="zh-TW" sz="1800" smtClean="0"/>
          </a:p>
          <a:p>
            <a:r>
              <a:rPr lang="zh-TW" altLang="zh-TW" sz="1800" smtClean="0"/>
              <a:t>活動官網：</a:t>
            </a:r>
            <a:r>
              <a:rPr lang="en-US" altLang="zh-TW" sz="1800" u="sng" smtClean="0">
                <a:hlinkClick r:id="rId7"/>
              </a:rPr>
              <a:t>http://Arduino.kktix.cc/</a:t>
            </a:r>
            <a:endParaRPr lang="zh-TW" altLang="zh-TW" sz="1800" smtClean="0"/>
          </a:p>
          <a:p>
            <a:r>
              <a:rPr lang="en-US" altLang="zh-TW" sz="1800" smtClean="0"/>
              <a:t>Youtube</a:t>
            </a:r>
            <a:r>
              <a:rPr lang="zh-TW" altLang="zh-TW" sz="1800" smtClean="0"/>
              <a:t>：</a:t>
            </a:r>
            <a:r>
              <a:rPr lang="en-US" altLang="zh-TW" sz="1800" u="sng" smtClean="0">
                <a:hlinkClick r:id="rId8"/>
              </a:rPr>
              <a:t>https://www.youtube.com/channel/UCcYG2yY_u0m1aotcA4hrRgQ</a:t>
            </a:r>
            <a:endParaRPr lang="zh-TW" altLang="en-US" sz="1800" smtClean="0"/>
          </a:p>
        </p:txBody>
      </p:sp>
      <p:sp>
        <p:nvSpPr>
          <p:cNvPr id="130052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E7F0DF7-B586-491F-8CEC-31E5B8D6B14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30053" name="日期版面配置區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200" smtClean="0">
                <a:latin typeface="Arial" charset="0"/>
                <a:ea typeface="新細明體" pitchFamily="18" charset="-120"/>
              </a:rPr>
              <a:t>2014/10/22</a:t>
            </a:r>
          </a:p>
        </p:txBody>
      </p:sp>
      <p:pic>
        <p:nvPicPr>
          <p:cNvPr id="130054" name="Picture 6" descr="D:\永忠研究\經履歷資料\名片\名片印刷_曹永忠1040304\名片印刷檔\Line_dr_brucetsa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17838"/>
            <a:ext cx="10763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電子書城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1075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84F2DD-4C58-4869-9FE0-50F1F40150F7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31076" name="日期版面配置區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200" smtClean="0">
                <a:latin typeface="Arial" charset="0"/>
                <a:ea typeface="新細明體" pitchFamily="18" charset="-120"/>
              </a:rPr>
              <a:t>2014/10/22</a:t>
            </a:r>
          </a:p>
        </p:txBody>
      </p:sp>
      <p:pic>
        <p:nvPicPr>
          <p:cNvPr id="131077" name="Picture 2" descr="D:\永忠研究\經履歷資料\mylogo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68421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矩形 3"/>
          <p:cNvSpPr>
            <a:spLocks noChangeArrowheads="1"/>
          </p:cNvSpPr>
          <p:nvPr/>
        </p:nvSpPr>
        <p:spPr bwMode="auto">
          <a:xfrm>
            <a:off x="2771775" y="4319588"/>
            <a:ext cx="428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latin typeface="Arial" charset="0"/>
                <a:ea typeface="新細明體" pitchFamily="18" charset="-120"/>
                <a:hlinkClick r:id="rId3"/>
              </a:rPr>
              <a:t>http://www.pubu.com.tw/store/ultima</a:t>
            </a:r>
            <a:endParaRPr lang="zh-TW" altLang="en-US" sz="2000" dirty="0"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拉到最下面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" y="1412776"/>
            <a:ext cx="9007462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35651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/>
              <a:t>Version 1.0.8 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4" y="1340768"/>
            <a:ext cx="8728940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923928" y="4281433"/>
            <a:ext cx="152251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16217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" y="1390980"/>
            <a:ext cx="9046227" cy="50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644008" y="4437112"/>
            <a:ext cx="76125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8054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安裝完成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8820472" cy="495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3923928" y="4293096"/>
            <a:ext cx="148133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3375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6871"/>
            <a:ext cx="8694650" cy="48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123728" y="2996952"/>
            <a:ext cx="148133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90395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" y="1374863"/>
            <a:ext cx="8904729" cy="50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 rot="11546158">
            <a:off x="2339752" y="3284984"/>
            <a:ext cx="194421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90800" y="4149080"/>
            <a:ext cx="454483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latin typeface="+mn-ea"/>
                <a:ea typeface="+mn-ea"/>
              </a:rPr>
              <a:t>COPY</a:t>
            </a:r>
            <a:r>
              <a:rPr lang="zh-TW" altLang="en-US" sz="4000" dirty="0" smtClean="0">
                <a:latin typeface="+mn-ea"/>
                <a:ea typeface="+mn-ea"/>
              </a:rPr>
              <a:t> </a:t>
            </a:r>
            <a:r>
              <a:rPr lang="en-US" altLang="zh-TW" sz="4000" dirty="0" smtClean="0">
                <a:latin typeface="+mn-ea"/>
                <a:ea typeface="+mn-ea"/>
              </a:rPr>
              <a:t>(</a:t>
            </a:r>
            <a:r>
              <a:rPr lang="zh-TW" altLang="en-US" sz="4000" dirty="0" smtClean="0">
                <a:latin typeface="+mn-ea"/>
                <a:ea typeface="+mn-ea"/>
              </a:rPr>
              <a:t>複製、貼上</a:t>
            </a:r>
            <a:r>
              <a:rPr lang="en-US" altLang="zh-TW" sz="4000" dirty="0" smtClean="0">
                <a:latin typeface="+mn-ea"/>
                <a:ea typeface="+mn-ea"/>
              </a:rPr>
              <a:t>)</a:t>
            </a:r>
            <a:endParaRPr lang="zh-TW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02037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8" y="1569032"/>
            <a:ext cx="8387192" cy="47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54022" y="3212976"/>
            <a:ext cx="166970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88149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" y="1268760"/>
            <a:ext cx="8857016" cy="49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044214" y="1988840"/>
            <a:ext cx="5264089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5726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62"/>
            <a:ext cx="886893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195736" y="2384884"/>
            <a:ext cx="5264089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85745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75B71FD-3B02-4711-8940-3D0F123BDD8C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61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94FE715-530D-4840-B436-2B929E2B89B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dirty="0">
              <a:latin typeface="Arial" charset="0"/>
              <a:ea typeface="新細明體" pitchFamily="18" charset="-12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268413"/>
            <a:ext cx="7715250" cy="46164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中國紀錄片</a:t>
            </a:r>
            <a:r>
              <a:rPr lang="en-US" altLang="zh-TW" dirty="0"/>
              <a:t>《</a:t>
            </a:r>
            <a:r>
              <a:rPr lang="zh-TW" altLang="en-US" dirty="0"/>
              <a:t>穹頂之下</a:t>
            </a:r>
            <a:r>
              <a:rPr lang="en-US" altLang="zh-TW" dirty="0"/>
              <a:t>》</a:t>
            </a:r>
            <a:r>
              <a:rPr lang="zh-TW" altLang="en-US" dirty="0"/>
              <a:t>裡鋪天蓋地、讓人無處可逃的霧霾，不只存於中國；台灣，也在同一片穹頂</a:t>
            </a:r>
            <a:r>
              <a:rPr lang="zh-TW" altLang="en-US" dirty="0" smtClean="0"/>
              <a:t>之下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 smtClean="0"/>
              <a:t>近年來</a:t>
            </a:r>
            <a:r>
              <a:rPr lang="zh-TW" altLang="en-US" dirty="0"/>
              <a:t>，我國空氣品質嚴重惡化，民眾是否瞭解呼吸與健康息息相關？政府部門有無準備面對迷霧背後的產業轉型、污染整治等挑戰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/>
              <a:t>空污來自何方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 smtClean="0"/>
              <a:t>台灣海峽</a:t>
            </a:r>
            <a:r>
              <a:rPr lang="zh-TW" altLang="en-US" dirty="0"/>
              <a:t>短短不到</a:t>
            </a:r>
            <a:r>
              <a:rPr lang="en-US" altLang="zh-TW" dirty="0"/>
              <a:t>300</a:t>
            </a:r>
            <a:r>
              <a:rPr lang="zh-TW" altLang="en-US" dirty="0"/>
              <a:t>公里，攔不住每年東北季風帶來的中國霧霾。每當台灣空氣品質下降，新聞或政府消息總是避重就輕的表示，是中國霧霾南下所致，然而，境外污染（含中國霧霾）僅占我國的空氣污染</a:t>
            </a:r>
            <a:r>
              <a:rPr lang="en-US" altLang="zh-TW" dirty="0"/>
              <a:t>30%</a:t>
            </a:r>
            <a:r>
              <a:rPr lang="zh-TW" altLang="en-US" dirty="0"/>
              <a:t>，</a:t>
            </a:r>
            <a:r>
              <a:rPr lang="en-US" altLang="zh-TW" dirty="0"/>
              <a:t>50%</a:t>
            </a:r>
            <a:r>
              <a:rPr lang="zh-TW" altLang="en-US" dirty="0"/>
              <a:t>來自工業排放，剩下</a:t>
            </a:r>
            <a:r>
              <a:rPr lang="en-US" altLang="zh-TW" dirty="0"/>
              <a:t>20%</a:t>
            </a:r>
            <a:r>
              <a:rPr lang="zh-TW" altLang="en-US" dirty="0"/>
              <a:t>則來自交通排放廢氣和其他空污來源。其實，空污更大的問題在於境內污染，政府無法推諉卻又不敢面對境內污染</a:t>
            </a:r>
            <a:endParaRPr lang="zh-TW" altLang="en-US" dirty="0" smtClean="0">
              <a:latin typeface="標楷體" pitchFamily="65" charset="-12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前 言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標楷體" pitchFamily="65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4079"/>
            <a:ext cx="8640960" cy="485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79512" y="3429000"/>
            <a:ext cx="8507287" cy="14401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+mn-ea"/>
              </a:rPr>
              <a:t>C:\Users\user\Documents\Ameba</a:t>
            </a:r>
            <a:endParaRPr lang="zh-TW" altLang="en-US" sz="48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779061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選擇開發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" y="1556792"/>
            <a:ext cx="8545758" cy="48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1187624" y="2492896"/>
            <a:ext cx="4824536" cy="1008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8554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461517" y="6242859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選擇</a:t>
            </a:r>
            <a:r>
              <a:rPr lang="en-US" altLang="zh-TW" b="1" dirty="0" err="1" smtClean="0">
                <a:solidFill>
                  <a:schemeClr val="accent5">
                    <a:lumMod val="50000"/>
                  </a:schemeClr>
                </a:solidFill>
              </a:rPr>
              <a:t>Amaba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4" y="1502857"/>
            <a:ext cx="8660356" cy="48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3446178" y="5646232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5555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檢核開發版正確否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6" y="1340768"/>
            <a:ext cx="8454817" cy="475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971600" y="2204864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1485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切換通訊埠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5" y="1526910"/>
            <a:ext cx="8634290" cy="485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115616" y="2492896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3281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檢核通訊埠正確否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7754566" cy="43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115616" y="2780928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3927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完成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開發環境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2" y="1649797"/>
            <a:ext cx="8122218" cy="45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6084168" y="1412776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907704" y="3933056"/>
            <a:ext cx="57122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+mn-ea"/>
                <a:ea typeface="+mn-ea"/>
              </a:rPr>
              <a:t>請關閉程式後重開程式</a:t>
            </a:r>
            <a:endParaRPr lang="zh-TW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72407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4711D9-3A14-4E54-AE28-C1C7ADAEAD13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710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921B181-E71B-43D0-97F5-4CB3CAA67AE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Arduino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程式介紹</a:t>
            </a:r>
          </a:p>
        </p:txBody>
      </p:sp>
    </p:spTree>
    <p:extLst>
      <p:ext uri="{BB962C8B-B14F-4D97-AF65-F5344CB8AC3E}">
        <p14:creationId xmlns:p14="http://schemas.microsoft.com/office/powerpoint/2010/main" val="1082074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2893FC4-6197-43AE-9E2E-DFC9AE70A91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222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1F51B7-98D3-4E2F-9500-91BCD59AED6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Arduino</a:t>
            </a:r>
            <a:r>
              <a:rPr lang="zh-TW" altLang="en-US" dirty="0" smtClean="0"/>
              <a:t> </a:t>
            </a:r>
            <a:r>
              <a:rPr lang="zh-TW" altLang="en-US" dirty="0"/>
              <a:t>程式架構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747797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algn="ctr"/>
            <a:r>
              <a:rPr lang="en-US" altLang="zh-TW" sz="6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60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程式的介面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8575"/>
            <a:ext cx="4114800" cy="4937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500313" y="1785938"/>
            <a:ext cx="1285875" cy="357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5" name="直線單箭頭接點 4"/>
          <p:cNvCxnSpPr>
            <a:stCxn id="4" idx="1"/>
          </p:cNvCxnSpPr>
          <p:nvPr/>
        </p:nvCxnSpPr>
        <p:spPr>
          <a:xfrm rot="10800000" flipV="1">
            <a:off x="1571625" y="1963738"/>
            <a:ext cx="928688" cy="107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文字方塊 7"/>
          <p:cNvSpPr txBox="1">
            <a:spLocks noChangeArrowheads="1"/>
          </p:cNvSpPr>
          <p:nvPr/>
        </p:nvSpPr>
        <p:spPr bwMode="auto">
          <a:xfrm>
            <a:off x="709613" y="1787525"/>
            <a:ext cx="862012" cy="1784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功能表</a:t>
            </a:r>
          </a:p>
        </p:txBody>
      </p:sp>
    </p:spTree>
    <p:extLst>
      <p:ext uri="{BB962C8B-B14F-4D97-AF65-F5344CB8AC3E}">
        <p14:creationId xmlns:p14="http://schemas.microsoft.com/office/powerpoint/2010/main" val="3983781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6EBB3-A80B-458C-AAA0-38E7CF414E1B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717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1D33188-9D89-4B4E-AC87-9A3C3EAA357C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zh-TW" dirty="0"/>
              <a:t>空氣盒子</a:t>
            </a:r>
            <a:r>
              <a:rPr lang="zh-TW" altLang="zh-TW" dirty="0" smtClean="0"/>
              <a:t>產品</a:t>
            </a:r>
            <a:r>
              <a:rPr lang="zh-TW" altLang="en-US" dirty="0"/>
              <a:t>介紹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14563"/>
            <a:ext cx="7599362" cy="1428750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07156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500188" y="3214688"/>
            <a:ext cx="357187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2881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357438" y="3214688"/>
            <a:ext cx="347662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786063" y="3214688"/>
            <a:ext cx="357187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44" name="文字方塊 17"/>
          <p:cNvSpPr txBox="1">
            <a:spLocks noChangeArrowheads="1"/>
          </p:cNvSpPr>
          <p:nvPr/>
        </p:nvSpPr>
        <p:spPr bwMode="auto">
          <a:xfrm>
            <a:off x="0" y="4197350"/>
            <a:ext cx="3929063" cy="14462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同等於</a:t>
            </a:r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語言的</a:t>
            </a:r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Rebuild All</a:t>
            </a:r>
          </a:p>
        </p:txBody>
      </p:sp>
      <p:cxnSp>
        <p:nvCxnSpPr>
          <p:cNvPr id="21" name="直線單箭頭接點 20"/>
          <p:cNvCxnSpPr>
            <a:stCxn id="7" idx="0"/>
          </p:cNvCxnSpPr>
          <p:nvPr/>
        </p:nvCxnSpPr>
        <p:spPr>
          <a:xfrm rot="5400000" flipH="1" flipV="1">
            <a:off x="910431" y="2410620"/>
            <a:ext cx="1571625" cy="3651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文字方塊 23"/>
          <p:cNvSpPr txBox="1">
            <a:spLocks noChangeArrowheads="1"/>
          </p:cNvSpPr>
          <p:nvPr/>
        </p:nvSpPr>
        <p:spPr bwMode="auto">
          <a:xfrm>
            <a:off x="214313" y="285750"/>
            <a:ext cx="3570287" cy="144621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將程式燒入到</a:t>
            </a:r>
            <a:endParaRPr kumimoji="0" lang="en-US" altLang="zh-TW" sz="44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kumimoji="0" lang="en-US" altLang="zh-TW" sz="4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endParaRPr kumimoji="0" lang="zh-TW" altLang="en-US" sz="44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347" name="文字方塊 28"/>
          <p:cNvSpPr txBox="1">
            <a:spLocks noChangeArrowheads="1"/>
          </p:cNvSpPr>
          <p:nvPr/>
        </p:nvSpPr>
        <p:spPr bwMode="auto">
          <a:xfrm>
            <a:off x="4049713" y="5078413"/>
            <a:ext cx="2236787" cy="7080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開新檔案</a:t>
            </a:r>
          </a:p>
        </p:txBody>
      </p:sp>
      <p:cxnSp>
        <p:nvCxnSpPr>
          <p:cNvPr id="31" name="直線單箭頭接點 30"/>
          <p:cNvCxnSpPr>
            <a:stCxn id="9" idx="0"/>
            <a:endCxn id="14349" idx="2"/>
          </p:cNvCxnSpPr>
          <p:nvPr/>
        </p:nvCxnSpPr>
        <p:spPr>
          <a:xfrm rot="5400000" flipH="1" flipV="1">
            <a:off x="2940844" y="661194"/>
            <a:ext cx="2143125" cy="29638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文字方塊 32"/>
          <p:cNvSpPr txBox="1">
            <a:spLocks noChangeArrowheads="1"/>
          </p:cNvSpPr>
          <p:nvPr/>
        </p:nvSpPr>
        <p:spPr bwMode="auto">
          <a:xfrm>
            <a:off x="4273550" y="301625"/>
            <a:ext cx="2441575" cy="76993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開啟舊檔</a:t>
            </a:r>
          </a:p>
        </p:txBody>
      </p:sp>
      <p:sp>
        <p:nvSpPr>
          <p:cNvPr id="14350" name="文字方塊 36"/>
          <p:cNvSpPr txBox="1">
            <a:spLocks noChangeArrowheads="1"/>
          </p:cNvSpPr>
          <p:nvPr/>
        </p:nvSpPr>
        <p:spPr bwMode="auto">
          <a:xfrm>
            <a:off x="6429375" y="4714875"/>
            <a:ext cx="2108200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儲存檔案</a:t>
            </a:r>
          </a:p>
        </p:txBody>
      </p:sp>
      <p:sp>
        <p:nvSpPr>
          <p:cNvPr id="44" name="矩形 43"/>
          <p:cNvSpPr/>
          <p:nvPr/>
        </p:nvSpPr>
        <p:spPr>
          <a:xfrm>
            <a:off x="7858125" y="3214688"/>
            <a:ext cx="357188" cy="4286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52" name="文字方塊 45"/>
          <p:cNvSpPr txBox="1">
            <a:spLocks noChangeArrowheads="1"/>
          </p:cNvSpPr>
          <p:nvPr/>
        </p:nvSpPr>
        <p:spPr bwMode="auto">
          <a:xfrm>
            <a:off x="7072313" y="285750"/>
            <a:ext cx="1878012" cy="76993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回傳值</a:t>
            </a:r>
          </a:p>
        </p:txBody>
      </p:sp>
      <p:cxnSp>
        <p:nvCxnSpPr>
          <p:cNvPr id="48" name="直線單箭頭接點 47"/>
          <p:cNvCxnSpPr>
            <a:stCxn id="44" idx="0"/>
            <a:endCxn id="14352" idx="2"/>
          </p:cNvCxnSpPr>
          <p:nvPr/>
        </p:nvCxnSpPr>
        <p:spPr>
          <a:xfrm rot="16200000" flipV="1">
            <a:off x="6944519" y="2121694"/>
            <a:ext cx="2159000" cy="2698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肘形接點 42"/>
          <p:cNvCxnSpPr/>
          <p:nvPr/>
        </p:nvCxnSpPr>
        <p:spPr>
          <a:xfrm rot="16200000" flipH="1">
            <a:off x="1231901" y="3697287"/>
            <a:ext cx="500062" cy="392113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圖案 57"/>
          <p:cNvCxnSpPr>
            <a:stCxn id="8" idx="2"/>
            <a:endCxn id="14347" idx="0"/>
          </p:cNvCxnSpPr>
          <p:nvPr/>
        </p:nvCxnSpPr>
        <p:spPr>
          <a:xfrm rot="16200000" flipH="1">
            <a:off x="2920207" y="2829719"/>
            <a:ext cx="1435100" cy="3062287"/>
          </a:xfrm>
          <a:prstGeom prst="bentConnector3">
            <a:avLst>
              <a:gd name="adj1" fmla="val 22845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6" name="群組 79"/>
          <p:cNvGrpSpPr>
            <a:grpSpLocks/>
          </p:cNvGrpSpPr>
          <p:nvPr/>
        </p:nvGrpSpPr>
        <p:grpSpPr bwMode="auto">
          <a:xfrm>
            <a:off x="3143250" y="3429000"/>
            <a:ext cx="4214813" cy="1287463"/>
            <a:chOff x="3143240" y="3429000"/>
            <a:chExt cx="4214842" cy="1286678"/>
          </a:xfrm>
        </p:grpSpPr>
        <p:cxnSp>
          <p:nvCxnSpPr>
            <p:cNvPr id="72" name="直線接點 71"/>
            <p:cNvCxnSpPr>
              <a:stCxn id="10" idx="3"/>
            </p:cNvCxnSpPr>
            <p:nvPr/>
          </p:nvCxnSpPr>
          <p:spPr>
            <a:xfrm>
              <a:off x="3143240" y="3429000"/>
              <a:ext cx="328614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rot="5400000">
              <a:off x="5965327" y="3893061"/>
              <a:ext cx="9281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>
              <a:off x="6429388" y="4357122"/>
              <a:ext cx="9286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/>
            <p:cNvCxnSpPr/>
            <p:nvPr/>
          </p:nvCxnSpPr>
          <p:spPr>
            <a:xfrm rot="5400000">
              <a:off x="7178009" y="4535606"/>
              <a:ext cx="35855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644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643563" cy="6858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14500" y="1428750"/>
            <a:ext cx="5643563" cy="39290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rot="10800000" flipV="1">
            <a:off x="1071563" y="3571875"/>
            <a:ext cx="642937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9"/>
          <p:cNvSpPr txBox="1">
            <a:spLocks noChangeArrowheads="1"/>
          </p:cNvSpPr>
          <p:nvPr/>
        </p:nvSpPr>
        <p:spPr bwMode="auto">
          <a:xfrm>
            <a:off x="214313" y="1951038"/>
            <a:ext cx="862012" cy="34782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撰寫程式內容</a:t>
            </a:r>
          </a:p>
        </p:txBody>
      </p:sp>
      <p:sp>
        <p:nvSpPr>
          <p:cNvPr id="11" name="矩形 10"/>
          <p:cNvSpPr/>
          <p:nvPr/>
        </p:nvSpPr>
        <p:spPr>
          <a:xfrm>
            <a:off x="5715000" y="6572250"/>
            <a:ext cx="1500188" cy="285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714500" y="714375"/>
            <a:ext cx="785813" cy="428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071688" y="2071688"/>
            <a:ext cx="5072062" cy="1662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要注意是否連線，</a:t>
            </a:r>
            <a:endParaRPr kumimoji="0" lang="en-US" altLang="zh-TW" sz="28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若未連線可以</a:t>
            </a:r>
            <a:r>
              <a:rPr kumimoji="0" lang="en-US" altLang="zh-TW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Rebuild</a:t>
            </a:r>
            <a:r>
              <a:rPr kumimoji="0" lang="zh-TW" altLang="en-US" sz="28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但不可燒入</a:t>
            </a:r>
          </a:p>
          <a:p>
            <a:endParaRPr kumimoji="0"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21" name="圖案 20"/>
          <p:cNvCxnSpPr>
            <a:stCxn id="12" idx="3"/>
            <a:endCxn id="18" idx="0"/>
          </p:cNvCxnSpPr>
          <p:nvPr/>
        </p:nvCxnSpPr>
        <p:spPr>
          <a:xfrm>
            <a:off x="2500313" y="928688"/>
            <a:ext cx="2108200" cy="11430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>
            <a:stCxn id="11" idx="0"/>
            <a:endCxn id="18" idx="2"/>
          </p:cNvCxnSpPr>
          <p:nvPr/>
        </p:nvCxnSpPr>
        <p:spPr>
          <a:xfrm rot="16200000" flipV="1">
            <a:off x="4117976" y="4224337"/>
            <a:ext cx="2838450" cy="18573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831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589088"/>
            <a:ext cx="41767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5"/>
          <p:cNvSpPr txBox="1">
            <a:spLocks noChangeArrowheads="1"/>
          </p:cNvSpPr>
          <p:nvPr/>
        </p:nvSpPr>
        <p:spPr bwMode="auto">
          <a:xfrm>
            <a:off x="1408113" y="642938"/>
            <a:ext cx="18780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未連線</a:t>
            </a:r>
            <a:endParaRPr kumimoji="0" lang="en-US" altLang="zh-TW" sz="44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8" name="文字方塊 6"/>
          <p:cNvSpPr txBox="1">
            <a:spLocks noChangeArrowheads="1"/>
          </p:cNvSpPr>
          <p:nvPr/>
        </p:nvSpPr>
        <p:spPr bwMode="auto">
          <a:xfrm>
            <a:off x="5980113" y="658813"/>
            <a:ext cx="18780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ea typeface="新細明體" charset="-120"/>
              </a:defRPr>
            </a:lvl9pPr>
          </a:lstStyle>
          <a:p>
            <a:r>
              <a:rPr kumimoji="0" lang="zh-TW" altLang="en-US" sz="4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已連線</a:t>
            </a:r>
          </a:p>
        </p:txBody>
      </p:sp>
      <p:pic>
        <p:nvPicPr>
          <p:cNvPr id="163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89088"/>
            <a:ext cx="431958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9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algn="ctr"/>
            <a:r>
              <a:rPr lang="en-US" altLang="zh-TW" sz="6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6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程式架構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285875"/>
            <a:ext cx="8229600" cy="50387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宣告方式與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例如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float…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初始化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Setup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():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使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板子裝置妥當的指令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EX: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ledPin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=7;	/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宣告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Arduino7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號腳為輸入腳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Setup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{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pinMode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ledPin,INPUT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);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}</a:t>
            </a:r>
          </a:p>
        </p:txBody>
      </p:sp>
    </p:spTree>
    <p:extLst>
      <p:ext uri="{BB962C8B-B14F-4D97-AF65-F5344CB8AC3E}">
        <p14:creationId xmlns:p14="http://schemas.microsoft.com/office/powerpoint/2010/main" val="1027689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執行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Loop():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為程式的主要內容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這程式內容會一直重複被執行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EX: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Loop()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{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……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05188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四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.)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函式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pinMode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(7,INPUT)				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設定為輸入模式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digitalWrite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(8,HIGH)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設定輸出高電位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digitalRead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(7)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讀出腳位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的值並指定給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變數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08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28625" y="500063"/>
            <a:ext cx="8229600" cy="5824537"/>
          </a:xfrm>
          <a:prstGeom prst="rect">
            <a:avLst/>
          </a:prstGeom>
        </p:spPr>
        <p:txBody>
          <a:bodyPr/>
          <a:lstStyle/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4.analogWrite(9,128)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數位訊號專用所設計的函式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	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 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將擁有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PWM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的數位腳位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設定輸出電位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2.5V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對應值大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約為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128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=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analogRead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(0)	(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類比腳專用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						//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讀出腳位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的值並指定給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val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變數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且</a:t>
            </a:r>
            <a:r>
              <a:rPr lang="en-US" altLang="zh-TW" sz="2800" dirty="0" err="1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analogRead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可讀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			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取範圍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0(0V)~1023(5V))</a:t>
            </a:r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  <a:p>
            <a:pPr indent="-173736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208683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2893FC4-6197-43AE-9E2E-DFC9AE70A91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222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1F51B7-98D3-4E2F-9500-91BCD59AED6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Arduino</a:t>
            </a:r>
            <a:r>
              <a:rPr lang="zh-TW" altLang="en-US" dirty="0" smtClean="0"/>
              <a:t>語法</a:t>
            </a:r>
          </a:p>
        </p:txBody>
      </p:sp>
    </p:spTree>
    <p:extLst>
      <p:ext uri="{BB962C8B-B14F-4D97-AF65-F5344CB8AC3E}">
        <p14:creationId xmlns:p14="http://schemas.microsoft.com/office/powerpoint/2010/main" val="63242171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1028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C011C7D-ADFF-4FEF-BFF0-DB20D2C59EFB}" type="slidenum">
              <a:rPr kumimoji="0" lang="zh-TW" altLang="en-US" smtClean="0"/>
              <a:pPr/>
              <a:t>48</a:t>
            </a:fld>
            <a:endParaRPr kumimoji="0" lang="en-US" altLang="zh-TW" smtClean="0"/>
          </a:p>
        </p:txBody>
      </p:sp>
      <p:sp>
        <p:nvSpPr>
          <p:cNvPr id="1029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713E3FFF-CD72-4A95-B7B6-39991477A814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1030" name="Text Box 2"/>
          <p:cNvSpPr txBox="1">
            <a:spLocks noChangeArrowheads="1"/>
          </p:cNvSpPr>
          <p:nvPr/>
        </p:nvSpPr>
        <p:spPr bwMode="auto">
          <a:xfrm>
            <a:off x="3419475" y="211138"/>
            <a:ext cx="1665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C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語言的架構</a:t>
            </a: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362058"/>
              </p:ext>
            </p:extLst>
          </p:nvPr>
        </p:nvGraphicFramePr>
        <p:xfrm>
          <a:off x="1547813" y="3530600"/>
          <a:ext cx="64770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" r:id="rId3" imgW="5438227" imgH="1235165" progId="Word.Document.8">
                  <p:embed/>
                </p:oleObj>
              </mc:Choice>
              <mc:Fallback>
                <p:oleObj name="Document" r:id="rId3" imgW="5438227" imgH="123516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530600"/>
                        <a:ext cx="6477000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17"/>
          <p:cNvSpPr>
            <a:spLocks noChangeArrowheads="1"/>
          </p:cNvSpPr>
          <p:nvPr/>
        </p:nvSpPr>
        <p:spPr bwMode="auto">
          <a:xfrm>
            <a:off x="1079500" y="1079500"/>
            <a:ext cx="71643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C</a:t>
            </a:r>
            <a:r>
              <a:rPr lang="zh-TW" altLang="en-US" sz="1400">
                <a:solidFill>
                  <a:srgbClr val="000000"/>
                </a:solidFill>
              </a:rPr>
              <a:t>語言是一種常用的高階語言，由函式（</a:t>
            </a:r>
            <a:r>
              <a:rPr lang="en-US" altLang="zh-TW" sz="1400">
                <a:solidFill>
                  <a:srgbClr val="000000"/>
                </a:solidFill>
              </a:rPr>
              <a:t>function</a:t>
            </a:r>
            <a:r>
              <a:rPr lang="zh-TW" altLang="en-US" sz="1400">
                <a:solidFill>
                  <a:srgbClr val="000000"/>
                </a:solidFill>
              </a:rPr>
              <a:t>）所組成，所謂函式是指執行某一特定功能的程式集合。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當我們在設計</a:t>
            </a:r>
            <a:r>
              <a:rPr lang="en-US" altLang="zh-TW" sz="1400">
                <a:solidFill>
                  <a:srgbClr val="000000"/>
                </a:solidFill>
              </a:rPr>
              <a:t>C</a:t>
            </a:r>
            <a:r>
              <a:rPr lang="zh-TW" altLang="en-US" sz="1400">
                <a:solidFill>
                  <a:srgbClr val="000000"/>
                </a:solidFill>
              </a:rPr>
              <a:t>語言程式時，首先會依所需的功能先寫一個函式，然後再由主程式或函式去呼叫執行另一個函式。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在函式名稱後面會接一組小括號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altLang="zh-TW" sz="1400">
                <a:solidFill>
                  <a:srgbClr val="000000"/>
                </a:solidFill>
              </a:rPr>
              <a:t> ( ) 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zh-TW" altLang="en-US" sz="1400">
                <a:solidFill>
                  <a:srgbClr val="000000"/>
                </a:solidFill>
              </a:rPr>
              <a:t>，通知編譯器此為一個函式，而不是變數，而在小括號內也可包含引數，引數是用來將主程式中的變數數值或變數位址傳至函式中來運算。</a:t>
            </a:r>
          </a:p>
        </p:txBody>
      </p:sp>
    </p:spTree>
    <p:extLst>
      <p:ext uri="{BB962C8B-B14F-4D97-AF65-F5344CB8AC3E}">
        <p14:creationId xmlns:p14="http://schemas.microsoft.com/office/powerpoint/2010/main" val="3252951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052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7FB1A29-C372-4391-84ED-73B8CFF0DDD5}" type="slidenum">
              <a:rPr kumimoji="0" lang="zh-TW" altLang="en-US" smtClean="0"/>
              <a:pPr/>
              <a:t>49</a:t>
            </a:fld>
            <a:endParaRPr kumimoji="0" lang="en-US" altLang="zh-TW" smtClean="0"/>
          </a:p>
        </p:txBody>
      </p:sp>
      <p:sp>
        <p:nvSpPr>
          <p:cNvPr id="2053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2FF7EB4-5F3E-47E2-9A87-7B7FFEE615B6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054" name="Text Box 2"/>
          <p:cNvSpPr txBox="1">
            <a:spLocks noChangeArrowheads="1"/>
          </p:cNvSpPr>
          <p:nvPr/>
        </p:nvSpPr>
        <p:spPr bwMode="auto">
          <a:xfrm>
            <a:off x="3059113" y="211138"/>
            <a:ext cx="2557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語言的架構</a:t>
            </a:r>
          </a:p>
        </p:txBody>
      </p:sp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1079500" y="898525"/>
            <a:ext cx="6805613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541338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程式與</a:t>
            </a:r>
            <a:r>
              <a:rPr lang="en-US" altLang="zh-TW" sz="1400">
                <a:solidFill>
                  <a:srgbClr val="000000"/>
                </a:solidFill>
              </a:rPr>
              <a:t>C</a:t>
            </a:r>
            <a:r>
              <a:rPr lang="zh-TW" altLang="en-US" sz="1400">
                <a:solidFill>
                  <a:srgbClr val="000000"/>
                </a:solidFill>
              </a:rPr>
              <a:t>語言程式很相似，但語法更簡單而且易學易用，完全將微控制器中複雜的暫存器設定寫成函式，使用者只需輸入參數即可。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en-US" altLang="zh-TW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程式主要由結構（</a:t>
            </a:r>
            <a:r>
              <a:rPr lang="en-US" altLang="zh-TW" sz="1400">
                <a:solidFill>
                  <a:srgbClr val="000000"/>
                </a:solidFill>
              </a:rPr>
              <a:t>structure</a:t>
            </a:r>
            <a:r>
              <a:rPr lang="zh-TW" altLang="en-US" sz="1400">
                <a:solidFill>
                  <a:srgbClr val="000000"/>
                </a:solidFill>
              </a:rPr>
              <a:t>）、數值</a:t>
            </a:r>
            <a:r>
              <a:rPr lang="en-US" altLang="zh-TW" sz="1400">
                <a:solidFill>
                  <a:srgbClr val="000000"/>
                </a:solidFill>
              </a:rPr>
              <a:t>(values)</a:t>
            </a:r>
            <a:r>
              <a:rPr lang="zh-TW" altLang="en-US" sz="1400">
                <a:solidFill>
                  <a:srgbClr val="000000"/>
                </a:solidFill>
              </a:rPr>
              <a:t>及函式（</a:t>
            </a:r>
            <a:r>
              <a:rPr lang="en-US" altLang="zh-TW" sz="1400">
                <a:solidFill>
                  <a:srgbClr val="000000"/>
                </a:solidFill>
              </a:rPr>
              <a:t>functions</a:t>
            </a:r>
            <a:r>
              <a:rPr lang="zh-TW" altLang="en-US" sz="1400">
                <a:solidFill>
                  <a:srgbClr val="000000"/>
                </a:solidFill>
              </a:rPr>
              <a:t>）等三個部份組成。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en-US" altLang="zh-TW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程式的結構（</a:t>
            </a:r>
            <a:r>
              <a:rPr lang="en-US" altLang="zh-TW" sz="1400">
                <a:solidFill>
                  <a:srgbClr val="000000"/>
                </a:solidFill>
              </a:rPr>
              <a:t>structure</a:t>
            </a:r>
            <a:r>
              <a:rPr lang="zh-TW" altLang="en-US" sz="1400">
                <a:solidFill>
                  <a:srgbClr val="000000"/>
                </a:solidFill>
              </a:rPr>
              <a:t>）包含</a:t>
            </a:r>
            <a:r>
              <a:rPr lang="en-US" altLang="zh-TW" sz="1400">
                <a:solidFill>
                  <a:srgbClr val="000000"/>
                </a:solidFill>
              </a:rPr>
              <a:t>setup( )</a:t>
            </a:r>
            <a:r>
              <a:rPr lang="zh-TW" altLang="en-US" sz="1400">
                <a:solidFill>
                  <a:srgbClr val="000000"/>
                </a:solidFill>
              </a:rPr>
              <a:t>及</a:t>
            </a:r>
            <a:r>
              <a:rPr lang="en-US" altLang="zh-TW" sz="1400">
                <a:solidFill>
                  <a:srgbClr val="000000"/>
                </a:solidFill>
              </a:rPr>
              <a:t>loop( )</a:t>
            </a:r>
            <a:r>
              <a:rPr lang="zh-TW" altLang="en-US" sz="1400">
                <a:solidFill>
                  <a:srgbClr val="000000"/>
                </a:solidFill>
              </a:rPr>
              <a:t>兩個函式。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endParaRPr lang="zh-TW" altLang="en-US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zh-TW" altLang="en-US" sz="1400">
                <a:solidFill>
                  <a:srgbClr val="000000"/>
                </a:solidFill>
              </a:rPr>
              <a:t>數值</a:t>
            </a:r>
            <a:r>
              <a:rPr lang="en-US" altLang="zh-TW" sz="1400">
                <a:solidFill>
                  <a:srgbClr val="000000"/>
                </a:solidFill>
              </a:rPr>
              <a:t>(values)</a:t>
            </a:r>
            <a:r>
              <a:rPr lang="zh-TW" altLang="en-US" sz="1400">
                <a:solidFill>
                  <a:srgbClr val="000000"/>
                </a:solidFill>
              </a:rPr>
              <a:t>包含常數及變數 </a:t>
            </a:r>
            <a:r>
              <a:rPr lang="en-US" altLang="zh-TW" sz="1400">
                <a:solidFill>
                  <a:srgbClr val="000000"/>
                </a:solidFill>
              </a:rPr>
              <a:t>(</a:t>
            </a:r>
            <a:r>
              <a:rPr lang="zh-TW" altLang="en-US" sz="1400">
                <a:solidFill>
                  <a:srgbClr val="000000"/>
                </a:solidFill>
              </a:rPr>
              <a:t>變數又分為外部變數及內部變數</a:t>
            </a:r>
            <a:r>
              <a:rPr lang="en-US" altLang="zh-TW" sz="1400">
                <a:solidFill>
                  <a:srgbClr val="000000"/>
                </a:solidFill>
              </a:rPr>
              <a:t>)</a:t>
            </a:r>
            <a:r>
              <a:rPr lang="zh-TW" altLang="en-US" sz="1400">
                <a:solidFill>
                  <a:srgbClr val="000000"/>
                </a:solidFill>
              </a:rPr>
              <a:t>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endParaRPr lang="zh-TW" altLang="en-US" sz="1400">
              <a:solidFill>
                <a:srgbClr val="000000"/>
              </a:solidFill>
            </a:endParaRPr>
          </a:p>
          <a:p>
            <a:pPr lvl="1"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zh-TW" altLang="en-US" sz="1400">
                <a:solidFill>
                  <a:srgbClr val="000000"/>
                </a:solidFill>
              </a:rPr>
              <a:t>函式（</a:t>
            </a:r>
            <a:r>
              <a:rPr lang="en-US" altLang="zh-TW" sz="1400">
                <a:solidFill>
                  <a:srgbClr val="000000"/>
                </a:solidFill>
              </a:rPr>
              <a:t>functions</a:t>
            </a:r>
            <a:r>
              <a:rPr lang="zh-TW" altLang="en-US" sz="1400">
                <a:solidFill>
                  <a:srgbClr val="000000"/>
                </a:solidFill>
              </a:rPr>
              <a:t>）分成</a:t>
            </a:r>
            <a:r>
              <a:rPr lang="en-US" altLang="zh-TW" sz="1400">
                <a:solidFill>
                  <a:srgbClr val="000000"/>
                </a:solidFill>
              </a:rPr>
              <a:t>(1)</a:t>
            </a:r>
            <a:r>
              <a:rPr lang="zh-TW" altLang="en-US" sz="1400">
                <a:solidFill>
                  <a:srgbClr val="000000"/>
                </a:solidFill>
              </a:rPr>
              <a:t>公用函式  </a:t>
            </a:r>
            <a:r>
              <a:rPr lang="en-US" altLang="zh-TW" sz="1400">
                <a:solidFill>
                  <a:srgbClr val="000000"/>
                </a:solidFill>
              </a:rPr>
              <a:t>(2)</a:t>
            </a:r>
            <a:r>
              <a:rPr lang="zh-TW" altLang="en-US" sz="1400">
                <a:solidFill>
                  <a:srgbClr val="000000"/>
                </a:solidFill>
              </a:rPr>
              <a:t>自訂函式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endParaRPr lang="en-US" altLang="zh-TW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setup( )</a:t>
            </a:r>
            <a:r>
              <a:rPr lang="zh-TW" altLang="en-US" sz="1400">
                <a:solidFill>
                  <a:srgbClr val="000000"/>
                </a:solidFill>
              </a:rPr>
              <a:t>函式由其名稱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altLang="zh-TW" sz="1400">
                <a:solidFill>
                  <a:srgbClr val="000000"/>
                </a:solidFill>
              </a:rPr>
              <a:t>setup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zh-TW" altLang="en-US" sz="1400">
                <a:solidFill>
                  <a:srgbClr val="000000"/>
                </a:solidFill>
              </a:rPr>
              <a:t>暗示執行</a:t>
            </a:r>
            <a:r>
              <a:rPr lang="zh-TW" altLang="en-US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zh-TW" altLang="en-US" sz="1400">
                <a:solidFill>
                  <a:srgbClr val="000000"/>
                </a:solidFill>
              </a:rPr>
              <a:t>設定</a:t>
            </a:r>
            <a:r>
              <a:rPr lang="zh-TW" altLang="en-US" sz="140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zh-TW" altLang="en-US" sz="1400">
                <a:solidFill>
                  <a:srgbClr val="000000"/>
                </a:solidFill>
              </a:rPr>
              <a:t>的動作，用來初始化變數、設定接腳模式為輸入（</a:t>
            </a:r>
            <a:r>
              <a:rPr lang="en-US" altLang="zh-TW" sz="1400">
                <a:solidFill>
                  <a:srgbClr val="000000"/>
                </a:solidFill>
              </a:rPr>
              <a:t>INPUT</a:t>
            </a:r>
            <a:r>
              <a:rPr lang="zh-TW" altLang="en-US" sz="1400">
                <a:solidFill>
                  <a:srgbClr val="000000"/>
                </a:solidFill>
              </a:rPr>
              <a:t>）或輸出（</a:t>
            </a:r>
            <a:r>
              <a:rPr lang="en-US" altLang="zh-TW" sz="1400">
                <a:solidFill>
                  <a:srgbClr val="000000"/>
                </a:solidFill>
              </a:rPr>
              <a:t>OUTPUT</a:t>
            </a:r>
            <a:r>
              <a:rPr lang="zh-TW" altLang="en-US" sz="1400">
                <a:solidFill>
                  <a:srgbClr val="000000"/>
                </a:solidFill>
              </a:rPr>
              <a:t>）等。在每次通電或重置 </a:t>
            </a:r>
            <a:r>
              <a:rPr lang="en-US" altLang="zh-TW" sz="1400">
                <a:solidFill>
                  <a:srgbClr val="000000"/>
                </a:solidFill>
              </a:rPr>
              <a:t>Arduino </a:t>
            </a:r>
            <a:r>
              <a:rPr lang="zh-TW" altLang="en-US" sz="1400">
                <a:solidFill>
                  <a:srgbClr val="000000"/>
                </a:solidFill>
              </a:rPr>
              <a:t>電路板時，</a:t>
            </a:r>
            <a:r>
              <a:rPr lang="en-US" altLang="zh-TW" sz="1400">
                <a:solidFill>
                  <a:srgbClr val="000000"/>
                </a:solidFill>
              </a:rPr>
              <a:t>setup( )</a:t>
            </a:r>
            <a:r>
              <a:rPr lang="zh-TW" altLang="en-US" sz="1400">
                <a:solidFill>
                  <a:srgbClr val="000000"/>
                </a:solidFill>
              </a:rPr>
              <a:t>函數只會被執行一次。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en-US" altLang="zh-TW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loop()</a:t>
            </a:r>
            <a:r>
              <a:rPr lang="zh-TW" altLang="en-US" sz="1400">
                <a:solidFill>
                  <a:srgbClr val="000000"/>
                </a:solidFill>
              </a:rPr>
              <a:t>函式由其名稱</a:t>
            </a:r>
            <a:r>
              <a:rPr lang="en-US" altLang="zh-TW" sz="1400">
                <a:solidFill>
                  <a:srgbClr val="000000"/>
                </a:solidFill>
              </a:rPr>
              <a:t>"loop"</a:t>
            </a:r>
            <a:r>
              <a:rPr lang="zh-TW" altLang="en-US" sz="1400">
                <a:solidFill>
                  <a:srgbClr val="000000"/>
                </a:solidFill>
              </a:rPr>
              <a:t>暗示執行</a:t>
            </a:r>
            <a:r>
              <a:rPr lang="en-US" altLang="zh-TW" sz="1400">
                <a:solidFill>
                  <a:srgbClr val="000000"/>
                </a:solidFill>
              </a:rPr>
              <a:t>"</a:t>
            </a:r>
            <a:r>
              <a:rPr lang="zh-TW" altLang="en-US" sz="1400">
                <a:solidFill>
                  <a:srgbClr val="000000"/>
                </a:solidFill>
              </a:rPr>
              <a:t>迴圈</a:t>
            </a:r>
            <a:r>
              <a:rPr lang="en-US" altLang="zh-TW" sz="1400">
                <a:solidFill>
                  <a:srgbClr val="000000"/>
                </a:solidFill>
              </a:rPr>
              <a:t>"</a:t>
            </a:r>
            <a:r>
              <a:rPr lang="zh-TW" altLang="en-US" sz="1400">
                <a:solidFill>
                  <a:srgbClr val="000000"/>
                </a:solidFill>
              </a:rPr>
              <a:t>的動作，用來設計程式控制</a:t>
            </a: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電路板執行所需的功能，並且重覆執行。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258888" y="5013325"/>
          <a:ext cx="6481762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文件" r:id="rId3" imgW="5400534" imgH="812732" progId="Word.Document.8">
                  <p:embed/>
                </p:oleObj>
              </mc:Choice>
              <mc:Fallback>
                <p:oleObj name="文件" r:id="rId3" imgW="5400534" imgH="8127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013325"/>
                        <a:ext cx="6481762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224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609600" indent="-609600" algn="ctr" eaLnBrk="1" hangingPunct="1"/>
            <a:r>
              <a:rPr lang="zh-TW" altLang="en-US" dirty="0" smtClean="0"/>
              <a:t>瑞昱 空氣盒子</a:t>
            </a:r>
            <a:endParaRPr kumimoji="0" lang="en-US" altLang="zh-TW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5759871" cy="3886200"/>
          </a:xfrm>
        </p:spPr>
        <p:txBody>
          <a:bodyPr/>
          <a:lstStyle/>
          <a:p>
            <a:r>
              <a:rPr lang="zh-TW" altLang="en-US" dirty="0"/>
              <a:t>華碩雲端今日偕同臺北市政府、中研院及瑞昱半導體舉辦「空氣盒子</a:t>
            </a:r>
            <a:r>
              <a:rPr lang="en-US" altLang="zh-TW" dirty="0"/>
              <a:t>PM2.5</a:t>
            </a:r>
            <a:r>
              <a:rPr lang="zh-TW" altLang="en-US" dirty="0"/>
              <a:t>啟動記者會」，推出全台第一個智慧城市的空污監測</a:t>
            </a:r>
            <a:r>
              <a:rPr lang="zh-TW" altLang="en-US" dirty="0" smtClean="0"/>
              <a:t>計畫</a:t>
            </a:r>
            <a:endParaRPr lang="en-US" altLang="zh-TW" dirty="0"/>
          </a:p>
          <a:p>
            <a:r>
              <a:rPr lang="zh-TW" altLang="en-US" dirty="0"/>
              <a:t>「空氣盒子」僅手掌大小，可感測溫度、濕度與空氣中的細懸浮微粒（</a:t>
            </a:r>
            <a:r>
              <a:rPr lang="en-US" altLang="zh-TW" dirty="0"/>
              <a:t>PM2.5</a:t>
            </a:r>
            <a:r>
              <a:rPr lang="zh-TW" altLang="en-US" dirty="0"/>
              <a:t>）濃度等環境數據，並自動上傳到華碩雲端</a:t>
            </a:r>
            <a:r>
              <a:rPr lang="zh-TW" altLang="en-US" dirty="0" smtClean="0"/>
              <a:t>平台</a:t>
            </a:r>
            <a:endParaRPr lang="en-US" altLang="zh-TW" dirty="0" smtClean="0"/>
          </a:p>
          <a:p>
            <a:r>
              <a:rPr lang="zh-TW" altLang="en-US" dirty="0"/>
              <a:t>手機</a:t>
            </a:r>
            <a:r>
              <a:rPr lang="en-US" altLang="zh-TW" dirty="0"/>
              <a:t>APP</a:t>
            </a:r>
            <a:r>
              <a:rPr lang="zh-TW" altLang="en-US" dirty="0"/>
              <a:t>或空氣盒子</a:t>
            </a:r>
            <a:r>
              <a:rPr lang="zh-TW" altLang="en-US" dirty="0" smtClean="0"/>
              <a:t>網站即可查詢</a:t>
            </a:r>
            <a:endParaRPr lang="en-US" altLang="zh-TW" dirty="0" smtClean="0"/>
          </a:p>
          <a:p>
            <a:endParaRPr lang="zh-TW" altLang="zh-TW" dirty="0" smtClean="0"/>
          </a:p>
        </p:txBody>
      </p:sp>
      <p:sp>
        <p:nvSpPr>
          <p:cNvPr id="819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CE14F24-06A0-4788-AD6B-ED5CDD32B98B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819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D59C58-0245-4385-917C-251C0EBD566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pic>
        <p:nvPicPr>
          <p:cNvPr id="8199" name="Picture 7" descr="D:\永忠研究\開課\物聯網人才培訓計劃\空污偵測之空氣盒子產品開發實務研習會\fig\瑞昱空氣盒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671250" cy="40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560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4DD4E1F-DE11-45FD-86E8-4501E1E8A64A}" type="slidenum">
              <a:rPr kumimoji="0" lang="zh-TW" altLang="en-US" smtClean="0"/>
              <a:pPr/>
              <a:t>50</a:t>
            </a:fld>
            <a:endParaRPr kumimoji="0" lang="en-US" altLang="zh-TW" smtClean="0"/>
          </a:p>
        </p:txBody>
      </p:sp>
      <p:sp>
        <p:nvSpPr>
          <p:cNvPr id="2560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059B9405-CA72-4704-B497-647251A9F2F1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28432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的變數與常數</a:t>
            </a:r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1079500" y="1079500"/>
            <a:ext cx="70215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在</a:t>
            </a: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程式中常使用變數（</a:t>
            </a:r>
            <a:r>
              <a:rPr lang="en-US" altLang="zh-TW" sz="1400">
                <a:solidFill>
                  <a:srgbClr val="000000"/>
                </a:solidFill>
              </a:rPr>
              <a:t>variables</a:t>
            </a:r>
            <a:r>
              <a:rPr lang="zh-TW" altLang="en-US" sz="1400">
                <a:solidFill>
                  <a:srgbClr val="000000"/>
                </a:solidFill>
              </a:rPr>
              <a:t>）與常數（</a:t>
            </a:r>
            <a:r>
              <a:rPr lang="en-US" altLang="zh-TW" sz="1400">
                <a:solidFill>
                  <a:srgbClr val="000000"/>
                </a:solidFill>
              </a:rPr>
              <a:t>constants</a:t>
            </a:r>
            <a:r>
              <a:rPr lang="zh-TW" altLang="en-US" sz="1400">
                <a:solidFill>
                  <a:srgbClr val="000000"/>
                </a:solidFill>
              </a:rPr>
              <a:t>）來取代記憶體的實際位址，好處是程式設計者不需要知道那些位址是可以使用的，而且程式將會更容易閱讀與維護。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一個變數或常數的宣告是為了保留記憶體空間給某個資料來儲存，至於是安排那一個位址，則是由編譯器統一來分配。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717550" y="3051529"/>
            <a:ext cx="2459038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變數</a:t>
            </a:r>
            <a:r>
              <a:rPr lang="zh-TW" altLang="en-US" dirty="0"/>
              <a:t>名稱</a:t>
            </a:r>
            <a:endParaRPr lang="zh-TW" altLang="en-US" sz="2400" dirty="0">
              <a:latin typeface="Times New Roman" pitchFamily="18" charset="0"/>
            </a:endParaRPr>
          </a:p>
        </p:txBody>
      </p:sp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1079500" y="3494088"/>
            <a:ext cx="70215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語言的變數命名規則與</a:t>
            </a:r>
            <a:r>
              <a:rPr lang="en-US" altLang="zh-TW" sz="1400">
                <a:solidFill>
                  <a:srgbClr val="000000"/>
                </a:solidFill>
              </a:rPr>
              <a:t>C</a:t>
            </a:r>
            <a:r>
              <a:rPr lang="zh-TW" altLang="en-US" sz="1400">
                <a:solidFill>
                  <a:srgbClr val="000000"/>
                </a:solidFill>
              </a:rPr>
              <a:t>語言相似，必須是由英文字母、數字或底線符號</a:t>
            </a:r>
            <a:r>
              <a:rPr lang="zh-TW" altLang="en-US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altLang="zh-TW" sz="1400">
                <a:solidFill>
                  <a:srgbClr val="000000"/>
                </a:solidFill>
              </a:rPr>
              <a:t>_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zh-TW" altLang="en-US" sz="1400">
                <a:solidFill>
                  <a:srgbClr val="000000"/>
                </a:solidFill>
              </a:rPr>
              <a:t>之後，再緊接著字母或數字，並且第一個字元不可以是數字。因此我們在命名變數名稱時，應該以容易閱讀為原則，例如</a:t>
            </a:r>
            <a:r>
              <a:rPr lang="en-US" altLang="zh-TW" sz="1400">
                <a:solidFill>
                  <a:srgbClr val="000000"/>
                </a:solidFill>
              </a:rPr>
              <a:t>col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row</a:t>
            </a:r>
            <a:r>
              <a:rPr lang="zh-TW" altLang="en-US" sz="1400">
                <a:solidFill>
                  <a:srgbClr val="000000"/>
                </a:solidFill>
              </a:rPr>
              <a:t>代表行與列，就比</a:t>
            </a:r>
            <a:r>
              <a:rPr lang="en-US" altLang="zh-TW" sz="1400">
                <a:solidFill>
                  <a:srgbClr val="000000"/>
                </a:solidFill>
              </a:rPr>
              <a:t>i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j</a:t>
            </a:r>
            <a:r>
              <a:rPr lang="zh-TW" altLang="en-US" sz="1400">
                <a:solidFill>
                  <a:srgbClr val="000000"/>
                </a:solidFill>
              </a:rPr>
              <a:t>更容易了解。 </a:t>
            </a:r>
          </a:p>
        </p:txBody>
      </p:sp>
    </p:spTree>
    <p:extLst>
      <p:ext uri="{BB962C8B-B14F-4D97-AF65-F5344CB8AC3E}">
        <p14:creationId xmlns:p14="http://schemas.microsoft.com/office/powerpoint/2010/main" val="1037580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076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A6EAB31-7D94-4820-9BD6-FC9D77D0F98C}" type="slidenum">
              <a:rPr kumimoji="0" lang="zh-TW" altLang="en-US" smtClean="0"/>
              <a:pPr/>
              <a:t>51</a:t>
            </a:fld>
            <a:endParaRPr kumimoji="0" lang="en-US" altLang="zh-TW" smtClean="0"/>
          </a:p>
        </p:txBody>
      </p:sp>
      <p:sp>
        <p:nvSpPr>
          <p:cNvPr id="3077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14C6463-5668-4B7E-865E-89214347E2EC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28432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的變數與常數</a:t>
            </a: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717550" y="748066"/>
            <a:ext cx="2459038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資料</a:t>
            </a:r>
            <a:r>
              <a:rPr lang="zh-TW" altLang="en-US" dirty="0"/>
              <a:t>型態</a:t>
            </a:r>
            <a:endParaRPr lang="zh-TW" altLang="en-US" sz="2400" dirty="0">
              <a:latin typeface="Times New Roman" pitchFamily="18" charset="0"/>
            </a:endParaRP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551823"/>
              </p:ext>
            </p:extLst>
          </p:nvPr>
        </p:nvGraphicFramePr>
        <p:xfrm>
          <a:off x="1331640" y="686836"/>
          <a:ext cx="6535738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Document" r:id="rId3" imgW="5560389" imgH="4791618" progId="Word.Document.8">
                  <p:embed/>
                </p:oleObj>
              </mc:Choice>
              <mc:Fallback>
                <p:oleObj name="Document" r:id="rId3" imgW="5560389" imgH="479161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686836"/>
                        <a:ext cx="6535738" cy="557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4625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662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0080511-B92E-464F-BAE7-0271844126EA}" type="slidenum">
              <a:rPr kumimoji="0" lang="zh-TW" altLang="en-US" smtClean="0"/>
              <a:pPr/>
              <a:t>52</a:t>
            </a:fld>
            <a:endParaRPr kumimoji="0" lang="en-US" altLang="zh-TW" smtClean="0"/>
          </a:p>
        </p:txBody>
      </p:sp>
      <p:sp>
        <p:nvSpPr>
          <p:cNvPr id="2662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82233E3-6473-4235-B63A-4B322D4ACA7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28432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的變數與常數</a:t>
            </a: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717550" y="748066"/>
            <a:ext cx="2459038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變數</a:t>
            </a:r>
            <a:r>
              <a:rPr lang="zh-TW" altLang="en-US" dirty="0"/>
              <a:t>宣告</a:t>
            </a:r>
            <a:endParaRPr lang="zh-TW" altLang="en-US" sz="2400" dirty="0">
              <a:latin typeface="Times New Roman" pitchFamily="18" charset="0"/>
            </a:endParaRP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1079500" y="1289050"/>
            <a:ext cx="77406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int ledPin=10;			//</a:t>
            </a:r>
            <a:r>
              <a:rPr lang="zh-TW" altLang="en-US" sz="1400">
                <a:solidFill>
                  <a:srgbClr val="000000"/>
                </a:solidFill>
              </a:rPr>
              <a:t>宣告整數變數</a:t>
            </a:r>
            <a:r>
              <a:rPr lang="en-US" altLang="zh-TW" sz="1400">
                <a:solidFill>
                  <a:srgbClr val="000000"/>
                </a:solidFill>
              </a:rPr>
              <a:t>ledPin</a:t>
            </a:r>
            <a:r>
              <a:rPr lang="zh-TW" altLang="en-US" sz="1400">
                <a:solidFill>
                  <a:srgbClr val="000000"/>
                </a:solidFill>
              </a:rPr>
              <a:t>，初始值為</a:t>
            </a:r>
            <a:r>
              <a:rPr lang="en-US" altLang="zh-TW" sz="1400">
                <a:solidFill>
                  <a:srgbClr val="000000"/>
                </a:solidFill>
              </a:rPr>
              <a:t>10</a:t>
            </a:r>
            <a:r>
              <a:rPr lang="zh-TW" altLang="en-US" sz="1400">
                <a:solidFill>
                  <a:srgbClr val="000000"/>
                </a:solidFill>
              </a:rPr>
              <a:t>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char myChar=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zh-TW" sz="1400">
                <a:solidFill>
                  <a:srgbClr val="000000"/>
                </a:solidFill>
              </a:rPr>
              <a:t>A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zh-TW" sz="1400">
                <a:solidFill>
                  <a:srgbClr val="000000"/>
                </a:solidFill>
              </a:rPr>
              <a:t>;		//</a:t>
            </a:r>
            <a:r>
              <a:rPr lang="zh-TW" altLang="en-US" sz="1400">
                <a:solidFill>
                  <a:srgbClr val="000000"/>
                </a:solidFill>
              </a:rPr>
              <a:t>宣告字元變數</a:t>
            </a:r>
            <a:r>
              <a:rPr lang="en-US" altLang="zh-TW" sz="1400">
                <a:solidFill>
                  <a:srgbClr val="000000"/>
                </a:solidFill>
              </a:rPr>
              <a:t>myChar</a:t>
            </a:r>
            <a:r>
              <a:rPr lang="zh-TW" altLang="en-US" sz="1400">
                <a:solidFill>
                  <a:srgbClr val="000000"/>
                </a:solidFill>
              </a:rPr>
              <a:t>，初始值為</a:t>
            </a:r>
            <a:r>
              <a:rPr lang="zh-TW" altLang="en-US" sz="14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zh-TW" sz="1400">
                <a:solidFill>
                  <a:srgbClr val="000000"/>
                </a:solidFill>
              </a:rPr>
              <a:t>A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zh-TW" altLang="en-US" sz="1400">
                <a:solidFill>
                  <a:srgbClr val="000000"/>
                </a:solidFill>
              </a:rPr>
              <a:t>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float sensorVal=12.34		//</a:t>
            </a:r>
            <a:r>
              <a:rPr lang="zh-TW" altLang="en-US" sz="1400">
                <a:solidFill>
                  <a:srgbClr val="000000"/>
                </a:solidFill>
              </a:rPr>
              <a:t>宣告浮點數變數</a:t>
            </a:r>
            <a:r>
              <a:rPr lang="en-US" altLang="zh-TW" sz="1400">
                <a:solidFill>
                  <a:srgbClr val="000000"/>
                </a:solidFill>
              </a:rPr>
              <a:t>sensorVal</a:t>
            </a:r>
            <a:r>
              <a:rPr lang="zh-TW" altLang="en-US" sz="1400">
                <a:solidFill>
                  <a:srgbClr val="000000"/>
                </a:solidFill>
              </a:rPr>
              <a:t>，初始值為</a:t>
            </a:r>
            <a:r>
              <a:rPr lang="en-US" altLang="zh-TW" sz="1400">
                <a:solidFill>
                  <a:srgbClr val="000000"/>
                </a:solidFill>
              </a:rPr>
              <a:t>12.34</a:t>
            </a:r>
            <a:r>
              <a:rPr lang="zh-TW" altLang="en-US" sz="1400">
                <a:solidFill>
                  <a:srgbClr val="000000"/>
                </a:solidFill>
              </a:rPr>
              <a:t>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en-US" altLang="zh-TW" sz="1400">
                <a:solidFill>
                  <a:srgbClr val="000000"/>
                </a:solidFill>
              </a:rPr>
              <a:t>int year=2013,moon=7,day=11;	//</a:t>
            </a:r>
            <a:r>
              <a:rPr lang="zh-TW" altLang="en-US" sz="1400">
                <a:solidFill>
                  <a:srgbClr val="000000"/>
                </a:solidFill>
              </a:rPr>
              <a:t>宣告整數變數</a:t>
            </a:r>
            <a:r>
              <a:rPr lang="en-US" altLang="zh-TW" sz="1400">
                <a:solidFill>
                  <a:srgbClr val="000000"/>
                </a:solidFill>
              </a:rPr>
              <a:t>year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moon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day</a:t>
            </a:r>
            <a:r>
              <a:rPr lang="zh-TW" altLang="en-US" sz="1400">
                <a:solidFill>
                  <a:srgbClr val="000000"/>
                </a:solidFill>
              </a:rPr>
              <a:t>及其初值。</a:t>
            </a:r>
          </a:p>
        </p:txBody>
      </p:sp>
    </p:spTree>
    <p:extLst>
      <p:ext uri="{BB962C8B-B14F-4D97-AF65-F5344CB8AC3E}">
        <p14:creationId xmlns:p14="http://schemas.microsoft.com/office/powerpoint/2010/main" val="1158373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765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CE8894D1-7C82-4693-9D01-77F531DF3A7F}" type="slidenum">
              <a:rPr kumimoji="0" lang="zh-TW" altLang="en-US" smtClean="0"/>
              <a:pPr/>
              <a:t>53</a:t>
            </a:fld>
            <a:endParaRPr kumimoji="0" lang="en-US" altLang="zh-TW" smtClean="0"/>
          </a:p>
        </p:txBody>
      </p:sp>
      <p:sp>
        <p:nvSpPr>
          <p:cNvPr id="2765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AF112D29-BE47-4F11-A49F-F82FE22B72B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7653" name="Text Box 2"/>
          <p:cNvSpPr txBox="1">
            <a:spLocks noChangeArrowheads="1"/>
          </p:cNvSpPr>
          <p:nvPr/>
        </p:nvSpPr>
        <p:spPr bwMode="auto">
          <a:xfrm>
            <a:off x="28432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的變數與常數</a:t>
            </a:r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722313" y="603604"/>
            <a:ext cx="2881312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變數</a:t>
            </a:r>
            <a:r>
              <a:rPr lang="zh-TW" altLang="en-US" dirty="0"/>
              <a:t>的生命週期</a:t>
            </a:r>
            <a:endParaRPr lang="zh-TW" altLang="en-US" sz="2400" dirty="0">
              <a:latin typeface="Times New Roman" pitchFamily="18" charset="0"/>
            </a:endParaRP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1258888" y="1060450"/>
            <a:ext cx="74898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全域變數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全域變數被宣告在任何函式之外。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zh-TW" altLang="en-US" sz="1400">
                <a:solidFill>
                  <a:srgbClr val="000000"/>
                </a:solidFill>
              </a:rPr>
              <a:t>當執行</a:t>
            </a: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程式時，全域變數即被產生並且配置記憶體空間給這些全域變數，直到程式結束執行時，才會釋放這些佔用的記憶體空間。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zh-TW" altLang="en-US" sz="1400">
                <a:solidFill>
                  <a:srgbClr val="000000"/>
                </a:solidFill>
              </a:rPr>
              <a:t>全域變數並不會禁止與其無關的函式作存取的動作，因此在使用上要特別小心，避免變數數值可能被不經意地更改。因此除非有特別需求，否則還是儘量使用區域變數。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區域變數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區域變數又稱為自動變數，被宣告在函式的大括號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altLang="zh-TW" sz="1400">
                <a:solidFill>
                  <a:srgbClr val="000000"/>
                </a:solidFill>
              </a:rPr>
              <a:t>{ }</a:t>
            </a:r>
            <a:r>
              <a:rPr lang="en-US" altLang="zh-TW" sz="140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zh-TW" altLang="en-US" sz="1400">
                <a:solidFill>
                  <a:srgbClr val="000000"/>
                </a:solidFill>
              </a:rPr>
              <a:t>內。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l"/>
            </a:pPr>
            <a:r>
              <a:rPr lang="zh-TW" altLang="en-US" sz="1400">
                <a:solidFill>
                  <a:srgbClr val="000000"/>
                </a:solidFill>
              </a:rPr>
              <a:t>當函式被呼叫使用時，這些區域變數就會自動的產生，系統會配置記憶體空間給這些區域變數，當函式結束時，這些區域變數又自動的消失並且釋放所佔用的記憶體空間。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int 	total;  			//</a:t>
            </a:r>
            <a:r>
              <a:rPr lang="zh-TW" altLang="en-US" sz="1400">
                <a:solidFill>
                  <a:srgbClr val="000000"/>
                </a:solidFill>
              </a:rPr>
              <a:t>全域變數</a:t>
            </a:r>
            <a:r>
              <a:rPr lang="en-US" altLang="zh-TW" sz="1400">
                <a:solidFill>
                  <a:srgbClr val="000000"/>
                </a:solidFill>
              </a:rPr>
              <a:t>total</a:t>
            </a:r>
            <a:r>
              <a:rPr lang="zh-TW" altLang="en-US" sz="1400">
                <a:solidFill>
                  <a:srgbClr val="000000"/>
                </a:solidFill>
              </a:rPr>
              <a:t>在所有函數內皆有效。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void setup()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{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  		//...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}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void loop()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{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  		int i;    			//</a:t>
            </a:r>
            <a:r>
              <a:rPr lang="zh-TW" altLang="en-US" sz="1400">
                <a:solidFill>
                  <a:srgbClr val="000000"/>
                </a:solidFill>
              </a:rPr>
              <a:t>區域變數</a:t>
            </a:r>
            <a:r>
              <a:rPr lang="en-US" altLang="zh-TW" sz="1400">
                <a:solidFill>
                  <a:srgbClr val="000000"/>
                </a:solidFill>
              </a:rPr>
              <a:t>i</a:t>
            </a:r>
            <a:r>
              <a:rPr lang="zh-TW" altLang="en-US" sz="1400">
                <a:solidFill>
                  <a:srgbClr val="000000"/>
                </a:solidFill>
              </a:rPr>
              <a:t>只有在</a:t>
            </a:r>
            <a:r>
              <a:rPr lang="en-US" altLang="zh-TW" sz="1400">
                <a:solidFill>
                  <a:srgbClr val="000000"/>
                </a:solidFill>
              </a:rPr>
              <a:t>loop()</a:t>
            </a:r>
            <a:r>
              <a:rPr lang="zh-TW" altLang="en-US" sz="1400">
                <a:solidFill>
                  <a:srgbClr val="000000"/>
                </a:solidFill>
              </a:rPr>
              <a:t>函數內才有效。 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zh-TW" altLang="en-US" sz="1400">
                <a:solidFill>
                  <a:srgbClr val="000000"/>
                </a:solidFill>
              </a:rPr>
              <a:t>  		</a:t>
            </a:r>
            <a:r>
              <a:rPr lang="en-US" altLang="zh-TW" sz="1400">
                <a:solidFill>
                  <a:srgbClr val="000000"/>
                </a:solidFill>
              </a:rPr>
              <a:t>for(int j=0;j&lt;100;j++)	//</a:t>
            </a:r>
            <a:r>
              <a:rPr lang="zh-TW" altLang="en-US" sz="1400">
                <a:solidFill>
                  <a:srgbClr val="000000"/>
                </a:solidFill>
              </a:rPr>
              <a:t>區域變數</a:t>
            </a:r>
            <a:r>
              <a:rPr lang="en-US" altLang="zh-TW" sz="1400">
                <a:solidFill>
                  <a:srgbClr val="000000"/>
                </a:solidFill>
              </a:rPr>
              <a:t>j</a:t>
            </a:r>
            <a:r>
              <a:rPr lang="zh-TW" altLang="en-US" sz="1400">
                <a:solidFill>
                  <a:srgbClr val="000000"/>
                </a:solidFill>
              </a:rPr>
              <a:t>只有在</a:t>
            </a:r>
            <a:r>
              <a:rPr lang="en-US" altLang="zh-TW" sz="1400">
                <a:solidFill>
                  <a:srgbClr val="000000"/>
                </a:solidFill>
              </a:rPr>
              <a:t>for</a:t>
            </a:r>
            <a:r>
              <a:rPr lang="zh-TW" altLang="en-US" sz="1400">
                <a:solidFill>
                  <a:srgbClr val="000000"/>
                </a:solidFill>
              </a:rPr>
              <a:t>迴圈內才有效。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zh-TW" altLang="en-US" sz="1400">
                <a:solidFill>
                  <a:srgbClr val="000000"/>
                </a:solidFill>
              </a:rPr>
              <a:t>		</a:t>
            </a:r>
            <a:r>
              <a:rPr lang="en-US" altLang="zh-TW" sz="1400">
                <a:solidFill>
                  <a:srgbClr val="000000"/>
                </a:solidFill>
              </a:rPr>
              <a:t>{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  			//...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  		}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zh-TW" sz="1400">
                <a:solidFill>
                  <a:srgbClr val="000000"/>
                </a:solidFill>
              </a:rPr>
              <a:t>	}</a:t>
            </a:r>
          </a:p>
        </p:txBody>
      </p:sp>
    </p:spTree>
    <p:extLst>
      <p:ext uri="{BB962C8B-B14F-4D97-AF65-F5344CB8AC3E}">
        <p14:creationId xmlns:p14="http://schemas.microsoft.com/office/powerpoint/2010/main" val="3385378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867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A926B2A-E66A-4AFC-A136-6ED98109436D}" type="slidenum">
              <a:rPr kumimoji="0" lang="zh-TW" altLang="en-US" smtClean="0"/>
              <a:pPr/>
              <a:t>54</a:t>
            </a:fld>
            <a:endParaRPr kumimoji="0" lang="en-US" altLang="zh-TW" smtClean="0"/>
          </a:p>
        </p:txBody>
      </p:sp>
      <p:sp>
        <p:nvSpPr>
          <p:cNvPr id="2867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ABB6463-9753-42A5-8718-37FBB779A8FC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28432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的變數與常數</a:t>
            </a: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722313" y="762354"/>
            <a:ext cx="2881312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變數</a:t>
            </a:r>
            <a:r>
              <a:rPr lang="zh-TW" altLang="en-US" dirty="0"/>
              <a:t>型態的轉換</a:t>
            </a:r>
            <a:endParaRPr lang="zh-TW" altLang="en-US" sz="2400" dirty="0">
              <a:latin typeface="Times New Roman" pitchFamily="18" charset="0"/>
            </a:endParaRP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079500" y="1438275"/>
            <a:ext cx="7200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在</a:t>
            </a: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程式中可以使用</a:t>
            </a:r>
            <a:r>
              <a:rPr lang="en-US" altLang="zh-TW" sz="1400">
                <a:solidFill>
                  <a:srgbClr val="000000"/>
                </a:solidFill>
              </a:rPr>
              <a:t>char(x)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byte(x)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int(x)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word(x)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long(x)</a:t>
            </a:r>
            <a:r>
              <a:rPr lang="zh-TW" altLang="en-US" sz="1400">
                <a:solidFill>
                  <a:srgbClr val="000000"/>
                </a:solidFill>
              </a:rPr>
              <a:t>、</a:t>
            </a:r>
            <a:r>
              <a:rPr lang="en-US" altLang="zh-TW" sz="1400">
                <a:solidFill>
                  <a:srgbClr val="000000"/>
                </a:solidFill>
              </a:rPr>
              <a:t>float(x)</a:t>
            </a:r>
            <a:r>
              <a:rPr lang="zh-TW" altLang="en-US" sz="1400">
                <a:solidFill>
                  <a:srgbClr val="000000"/>
                </a:solidFill>
              </a:rPr>
              <a:t>等資料型態轉換函式來改變變數的資料型態，引數</a:t>
            </a:r>
            <a:r>
              <a:rPr lang="en-US" altLang="zh-TW" sz="1400">
                <a:solidFill>
                  <a:srgbClr val="000000"/>
                </a:solidFill>
              </a:rPr>
              <a:t>x</a:t>
            </a:r>
            <a:r>
              <a:rPr lang="zh-TW" altLang="en-US" sz="1400">
                <a:solidFill>
                  <a:srgbClr val="000000"/>
                </a:solidFill>
              </a:rPr>
              <a:t>可以是任何型態的資料。</a:t>
            </a:r>
          </a:p>
        </p:txBody>
      </p:sp>
    </p:spTree>
    <p:extLst>
      <p:ext uri="{BB962C8B-B14F-4D97-AF65-F5344CB8AC3E}">
        <p14:creationId xmlns:p14="http://schemas.microsoft.com/office/powerpoint/2010/main" val="192701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2969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918F044-8326-4072-A1FF-73E5B5C69791}" type="slidenum">
              <a:rPr kumimoji="0" lang="zh-TW" altLang="en-US" smtClean="0"/>
              <a:pPr/>
              <a:t>55</a:t>
            </a:fld>
            <a:endParaRPr kumimoji="0" lang="en-US" altLang="zh-TW" smtClean="0"/>
          </a:p>
        </p:txBody>
      </p:sp>
      <p:sp>
        <p:nvSpPr>
          <p:cNvPr id="2970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4D1D69B-CF3A-47F6-8C09-DBAA561D09FE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29701" name="Text Box 2"/>
          <p:cNvSpPr txBox="1">
            <a:spLocks noChangeArrowheads="1"/>
          </p:cNvSpPr>
          <p:nvPr/>
        </p:nvSpPr>
        <p:spPr bwMode="auto">
          <a:xfrm>
            <a:off x="3749675" y="211138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  <a:endParaRPr lang="zh-TW" altLang="en-US" b="1" dirty="0">
              <a:solidFill>
                <a:srgbClr val="0033CC"/>
              </a:solidFill>
              <a:latin typeface="Arial Black" pitchFamily="34" charset="0"/>
              <a:ea typeface="GungsuhChe" pitchFamily="49" charset="-127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1079500" y="1079500"/>
            <a:ext cx="738028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電腦除了能夠儲存資料之外，還必須具備運算的能力，而在運算時所使用的符號，即稱為運算子（</a:t>
            </a:r>
            <a:r>
              <a:rPr lang="en-US" altLang="zh-TW" sz="1400">
                <a:solidFill>
                  <a:srgbClr val="000000"/>
                </a:solidFill>
              </a:rPr>
              <a:t>operator</a:t>
            </a:r>
            <a:r>
              <a:rPr lang="zh-TW" altLang="en-US" sz="1400">
                <a:solidFill>
                  <a:srgbClr val="000000"/>
                </a:solidFill>
              </a:rPr>
              <a:t>）。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常用的運算子可分為算術運算子、關係運算子、邏輯運算子、位元運算子與指定運算子等三種。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當敘述中包含不同運算子時，</a:t>
            </a:r>
            <a:r>
              <a:rPr lang="en-US" altLang="zh-TW" sz="1400">
                <a:solidFill>
                  <a:srgbClr val="000000"/>
                </a:solidFill>
              </a:rPr>
              <a:t>Arduino</a:t>
            </a:r>
            <a:r>
              <a:rPr lang="zh-TW" altLang="en-US" sz="1400">
                <a:solidFill>
                  <a:srgbClr val="000000"/>
                </a:solidFill>
              </a:rPr>
              <a:t>微控制器會先執行算術運算子，其次是關係運算子，最後才是邏輯運算子。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endParaRPr lang="zh-TW" altLang="en-US" sz="1400">
              <a:solidFill>
                <a:srgbClr val="000000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我們也可以使用小括號</a:t>
            </a:r>
            <a:r>
              <a:rPr lang="en-US" altLang="zh-TW" sz="1400">
                <a:solidFill>
                  <a:srgbClr val="000000"/>
                </a:solidFill>
              </a:rPr>
              <a:t>( )</a:t>
            </a:r>
            <a:r>
              <a:rPr lang="zh-TW" altLang="en-US" sz="1400">
                <a:solidFill>
                  <a:srgbClr val="000000"/>
                </a:solidFill>
              </a:rPr>
              <a:t>來改變運算的順序。</a:t>
            </a:r>
          </a:p>
        </p:txBody>
      </p:sp>
    </p:spTree>
    <p:extLst>
      <p:ext uri="{BB962C8B-B14F-4D97-AF65-F5344CB8AC3E}">
        <p14:creationId xmlns:p14="http://schemas.microsoft.com/office/powerpoint/2010/main" val="1639546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100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0000F8E6-1F45-432A-87D7-DF45DF43DBC7}" type="slidenum">
              <a:rPr kumimoji="0" lang="zh-TW" altLang="en-US" smtClean="0"/>
              <a:pPr/>
              <a:t>56</a:t>
            </a:fld>
            <a:endParaRPr kumimoji="0" lang="en-US" altLang="zh-TW" smtClean="0"/>
          </a:p>
        </p:txBody>
      </p:sp>
      <p:sp>
        <p:nvSpPr>
          <p:cNvPr id="4101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3CA8760-AF8A-4305-90C9-75C24370EE4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102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算術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659493"/>
              </p:ext>
            </p:extLst>
          </p:nvPr>
        </p:nvGraphicFramePr>
        <p:xfrm>
          <a:off x="1079500" y="908050"/>
          <a:ext cx="6535738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Document" r:id="rId3" imgW="5483539" imgH="2966051" progId="Word.Document.8">
                  <p:embed/>
                </p:oleObj>
              </mc:Choice>
              <mc:Fallback>
                <p:oleObj name="Document" r:id="rId3" imgW="5483539" imgH="296605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908050"/>
                        <a:ext cx="6535738" cy="339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634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072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4D0D3212-9F0B-448B-852A-EA3A0ACFBC31}" type="slidenum">
              <a:rPr kumimoji="0" lang="zh-TW" altLang="en-US" smtClean="0"/>
              <a:pPr/>
              <a:t>57</a:t>
            </a:fld>
            <a:endParaRPr kumimoji="0" lang="en-US" altLang="zh-TW" smtClean="0"/>
          </a:p>
        </p:txBody>
      </p:sp>
      <p:sp>
        <p:nvSpPr>
          <p:cNvPr id="3072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C8286F2A-999F-4BFF-AADF-2B2969FDBB0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0725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算術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19138"/>
            <a:ext cx="6513513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91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124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EE63E1D-BA77-4257-A4C0-D7E6F86EF145}" type="slidenum">
              <a:rPr kumimoji="0" lang="zh-TW" altLang="en-US" smtClean="0"/>
              <a:pPr/>
              <a:t>58</a:t>
            </a:fld>
            <a:endParaRPr kumimoji="0" lang="en-US" altLang="zh-TW" smtClean="0"/>
          </a:p>
        </p:txBody>
      </p:sp>
      <p:sp>
        <p:nvSpPr>
          <p:cNvPr id="5125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B0E3DA3-EEBE-4F80-A910-AB08B32D8BA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126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關係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86628"/>
              </p:ext>
            </p:extLst>
          </p:nvPr>
        </p:nvGraphicFramePr>
        <p:xfrm>
          <a:off x="1074738" y="1074738"/>
          <a:ext cx="6457950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Document" r:id="rId3" imgW="5483539" imgH="2702530" progId="Word.Document.8">
                  <p:embed/>
                </p:oleObj>
              </mc:Choice>
              <mc:Fallback>
                <p:oleObj name="Document" r:id="rId3" imgW="5483539" imgH="27025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738" y="1074738"/>
                        <a:ext cx="6457950" cy="320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028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174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97522210-A9A8-420B-8186-071F280A276A}" type="slidenum">
              <a:rPr kumimoji="0" lang="zh-TW" altLang="en-US" smtClean="0"/>
              <a:pPr/>
              <a:t>59</a:t>
            </a:fld>
            <a:endParaRPr kumimoji="0" lang="en-US" altLang="zh-TW" smtClean="0"/>
          </a:p>
        </p:txBody>
      </p:sp>
      <p:sp>
        <p:nvSpPr>
          <p:cNvPr id="3174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0A70A70-7FA2-43F2-829B-A48F3B841EE2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1749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關係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19138"/>
            <a:ext cx="65135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34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609600" indent="-609600" algn="ctr" eaLnBrk="1" hangingPunct="1"/>
            <a:r>
              <a:rPr lang="en-US" altLang="zh-TW" dirty="0"/>
              <a:t>PM2.5</a:t>
            </a:r>
            <a:r>
              <a:rPr lang="zh-TW" altLang="zh-TW" dirty="0"/>
              <a:t>檢測儀</a:t>
            </a:r>
            <a:endParaRPr kumimoji="0" lang="en-US" altLang="zh-TW" dirty="0" smtClean="0"/>
          </a:p>
        </p:txBody>
      </p:sp>
      <p:sp>
        <p:nvSpPr>
          <p:cNvPr id="9220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6462326" y="6371302"/>
            <a:ext cx="21336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906A10-E672-44F0-B217-C4F1031A08F5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922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0F45890-DA0C-47FB-B88F-5A8F53AEFAB4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pic>
        <p:nvPicPr>
          <p:cNvPr id="9224" name="Picture 8" descr="D:\永忠研究\電子書\LASS系列\Ameba系列\綠色環境之粒子感測器\內容\市售介紹\pm2_5檢測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24532" cy="541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永忠研究\電子書\LASS系列\Ameba系列\綠色環境之粒子感測器\內容\市售介紹\pm2_5檢測儀二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6" y="836712"/>
            <a:ext cx="6797103" cy="59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永忠研究\電子書\LASS系列\Ameba系列\綠色環境之粒子感測器\內容\市售介紹\PM2.5檢測 細懸浮微粒檢測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1"/>
            <a:ext cx="5904656" cy="59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D:\永忠研究\電子書\LASS系列\Ameba系列\綠色環境之粒子感測器\內容\市售介紹\AIR MENTOR 8096-AM 氣質寶-藍芽空氣品質偵測器(標準版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9180"/>
            <a:ext cx="5914627" cy="5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永忠研究\電子書\LASS系列\Ameba系列\綠色環境之粒子感測器\內容\市售介紹\AIR MENTOR 8096-AP 氣質寶-藍芽空氣品質偵測器(專業版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49180"/>
            <a:ext cx="5676164" cy="56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D:\永忠研究\電子書\LASS系列\Ameba系列\綠色環境之粒子感測器\內容\市售介紹\AZ 77597 高精度全方位室內空氣品質偵測計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09" y="884812"/>
            <a:ext cx="5530479" cy="55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6148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BB844116-6DED-45BD-AD3D-02D2E7102BF0}" type="slidenum">
              <a:rPr kumimoji="0" lang="zh-TW" altLang="en-US" smtClean="0"/>
              <a:pPr/>
              <a:t>60</a:t>
            </a:fld>
            <a:endParaRPr kumimoji="0" lang="en-US" altLang="zh-TW" smtClean="0"/>
          </a:p>
        </p:txBody>
      </p:sp>
      <p:sp>
        <p:nvSpPr>
          <p:cNvPr id="6149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461C2979-1B46-4133-B2DC-9D848912A00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6150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邏輯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294602"/>
              </p:ext>
            </p:extLst>
          </p:nvPr>
        </p:nvGraphicFramePr>
        <p:xfrm>
          <a:off x="1079500" y="719138"/>
          <a:ext cx="6535738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Document" r:id="rId3" imgW="5483539" imgH="1911967" progId="Word.Document.8">
                  <p:embed/>
                </p:oleObj>
              </mc:Choice>
              <mc:Fallback>
                <p:oleObj name="Document" r:id="rId3" imgW="5483539" imgH="191196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535738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981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7172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CF6C4772-B660-46D9-8817-1BA32359867C}" type="slidenum">
              <a:rPr kumimoji="0" lang="zh-TW" altLang="en-US" smtClean="0"/>
              <a:pPr/>
              <a:t>61</a:t>
            </a:fld>
            <a:endParaRPr kumimoji="0" lang="en-US" altLang="zh-TW" smtClean="0"/>
          </a:p>
        </p:txBody>
      </p:sp>
      <p:sp>
        <p:nvSpPr>
          <p:cNvPr id="7173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98A08789-CAA0-4B8A-AF46-001DE23E5132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邏輯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79500" y="719138"/>
          <a:ext cx="6481763" cy="298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文件" r:id="rId3" imgW="5400534" imgH="2486448" progId="Word.Document.8">
                  <p:embed/>
                </p:oleObj>
              </mc:Choice>
              <mc:Fallback>
                <p:oleObj name="文件" r:id="rId3" imgW="5400534" imgH="24864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481763" cy="298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740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8196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B789160-17A8-429D-94AE-C2784BA3F258}" type="slidenum">
              <a:rPr kumimoji="0" lang="zh-TW" altLang="en-US" smtClean="0"/>
              <a:pPr/>
              <a:t>62</a:t>
            </a:fld>
            <a:endParaRPr kumimoji="0" lang="en-US" altLang="zh-TW" smtClean="0"/>
          </a:p>
        </p:txBody>
      </p:sp>
      <p:sp>
        <p:nvSpPr>
          <p:cNvPr id="8197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F19EF39-3755-47B9-B2B8-437F8D1BB637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8198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位元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231045"/>
              </p:ext>
            </p:extLst>
          </p:nvPr>
        </p:nvGraphicFramePr>
        <p:xfrm>
          <a:off x="1079500" y="719138"/>
          <a:ext cx="6535738" cy="307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Document" r:id="rId3" imgW="5483539" imgH="2702530" progId="Word.Document.8">
                  <p:embed/>
                </p:oleObj>
              </mc:Choice>
              <mc:Fallback>
                <p:oleObj name="Document" r:id="rId3" imgW="5483539" imgH="27025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535738" cy="307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6419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9220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E7DDF50-5869-47E7-B4FB-22D74AAEC682}" type="slidenum">
              <a:rPr kumimoji="0" lang="zh-TW" altLang="en-US" smtClean="0"/>
              <a:pPr/>
              <a:t>63</a:t>
            </a:fld>
            <a:endParaRPr kumimoji="0" lang="en-US" altLang="zh-TW" smtClean="0"/>
          </a:p>
        </p:txBody>
      </p:sp>
      <p:sp>
        <p:nvSpPr>
          <p:cNvPr id="9221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C5FFE2B7-8A07-41C1-882C-3B4F017D3B8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9222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位元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079500" y="719138"/>
          <a:ext cx="6513513" cy="584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文件" r:id="rId3" imgW="5428975" imgH="4873870" progId="Word.Document.8">
                  <p:embed/>
                </p:oleObj>
              </mc:Choice>
              <mc:Fallback>
                <p:oleObj name="文件" r:id="rId3" imgW="5428975" imgH="487387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513513" cy="584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584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10244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74B134F0-2015-434C-A2E7-C535ABCCA859}" type="slidenum">
              <a:rPr kumimoji="0" lang="zh-TW" altLang="en-US" smtClean="0"/>
              <a:pPr/>
              <a:t>64</a:t>
            </a:fld>
            <a:endParaRPr kumimoji="0" lang="en-US" altLang="zh-TW" smtClean="0"/>
          </a:p>
        </p:txBody>
      </p:sp>
      <p:sp>
        <p:nvSpPr>
          <p:cNvPr id="10245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A0686F9-6D2C-4705-881A-F616A6E2E128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10246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複合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332085"/>
              </p:ext>
            </p:extLst>
          </p:nvPr>
        </p:nvGraphicFramePr>
        <p:xfrm>
          <a:off x="1079500" y="719138"/>
          <a:ext cx="6535738" cy="371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Document" r:id="rId3" imgW="5483539" imgH="3229572" progId="Word.Document.8">
                  <p:embed/>
                </p:oleObj>
              </mc:Choice>
              <mc:Fallback>
                <p:oleObj name="Document" r:id="rId3" imgW="5483539" imgH="32295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535738" cy="371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7953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277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B6195CBB-427C-4C5F-BC31-DCD829F2B148}" type="slidenum">
              <a:rPr kumimoji="0" lang="zh-TW" altLang="en-US" smtClean="0"/>
              <a:pPr/>
              <a:t>65</a:t>
            </a:fld>
            <a:endParaRPr kumimoji="0" lang="en-US" altLang="zh-TW" smtClean="0"/>
          </a:p>
        </p:txBody>
      </p:sp>
      <p:sp>
        <p:nvSpPr>
          <p:cNvPr id="3277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B4C1EB8-8A99-4884-B3C2-07E2928321F1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2773" name="Text Box 2"/>
          <p:cNvSpPr txBox="1">
            <a:spLocks noChangeArrowheads="1"/>
          </p:cNvSpPr>
          <p:nvPr/>
        </p:nvSpPr>
        <p:spPr bwMode="auto">
          <a:xfrm>
            <a:off x="3348038" y="211138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複合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19138"/>
            <a:ext cx="6513513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26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11268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406FAD9-3AAE-41E9-8D33-F76F96F3BD92}" type="slidenum">
              <a:rPr kumimoji="0" lang="zh-TW" altLang="en-US" smtClean="0"/>
              <a:pPr/>
              <a:t>66</a:t>
            </a:fld>
            <a:endParaRPr kumimoji="0" lang="en-US" altLang="zh-TW" smtClean="0"/>
          </a:p>
        </p:txBody>
      </p:sp>
      <p:sp>
        <p:nvSpPr>
          <p:cNvPr id="11269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835F7FB-0E68-4D8E-9617-2B325E2577F2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11270" name="Text Box 2"/>
          <p:cNvSpPr txBox="1">
            <a:spLocks noChangeArrowheads="1"/>
          </p:cNvSpPr>
          <p:nvPr/>
        </p:nvSpPr>
        <p:spPr bwMode="auto">
          <a:xfrm>
            <a:off x="2987675" y="211138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運算子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的優先順序</a:t>
            </a:r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088220"/>
              </p:ext>
            </p:extLst>
          </p:nvPr>
        </p:nvGraphicFramePr>
        <p:xfrm>
          <a:off x="1079500" y="719138"/>
          <a:ext cx="6535738" cy="56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Document" r:id="rId3" imgW="5483539" imgH="4810698" progId="Word.Document.8">
                  <p:embed/>
                </p:oleObj>
              </mc:Choice>
              <mc:Fallback>
                <p:oleObj name="Document" r:id="rId3" imgW="5483539" imgH="481069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19138"/>
                        <a:ext cx="6535738" cy="561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765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379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045BB95-CEB5-4672-883E-029DFBE30614}" type="slidenum">
              <a:rPr kumimoji="0" lang="zh-TW" altLang="en-US" smtClean="0"/>
              <a:pPr/>
              <a:t>67</a:t>
            </a:fld>
            <a:endParaRPr kumimoji="0" lang="en-US" altLang="zh-TW" smtClean="0"/>
          </a:p>
        </p:txBody>
      </p:sp>
      <p:sp>
        <p:nvSpPr>
          <p:cNvPr id="3379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0F0EAE8A-6090-4EC8-9614-806CDA8B7122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3797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5"/>
          <p:cNvSpPr>
            <a:spLocks noChangeArrowheads="1"/>
          </p:cNvSpPr>
          <p:nvPr/>
        </p:nvSpPr>
        <p:spPr bwMode="auto">
          <a:xfrm>
            <a:off x="623888" y="745963"/>
            <a:ext cx="3210031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for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49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481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A590025-068B-4EEC-9756-2C1B70C171BB}" type="slidenum">
              <a:rPr kumimoji="0" lang="zh-TW" altLang="en-US" smtClean="0"/>
              <a:pPr/>
              <a:t>68</a:t>
            </a:fld>
            <a:endParaRPr kumimoji="0" lang="en-US" altLang="zh-TW" smtClean="0"/>
          </a:p>
        </p:txBody>
      </p:sp>
      <p:sp>
        <p:nvSpPr>
          <p:cNvPr id="3482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96810D9-6D95-4DC6-B511-8593E696D118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623888" y="745963"/>
            <a:ext cx="3210031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for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531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584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B9B969EF-E975-4BE5-B3D8-586028FC03B3}" type="slidenum">
              <a:rPr kumimoji="0" lang="zh-TW" altLang="en-US" smtClean="0"/>
              <a:pPr/>
              <a:t>69</a:t>
            </a:fld>
            <a:endParaRPr kumimoji="0" lang="en-US" altLang="zh-TW" smtClean="0"/>
          </a:p>
        </p:txBody>
      </p:sp>
      <p:sp>
        <p:nvSpPr>
          <p:cNvPr id="3584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CF21388-CCB7-4191-9B07-A8C7D50129C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5845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623888" y="745963"/>
            <a:ext cx="3521013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while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261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4711D9-3A14-4E54-AE28-C1C7ADAEAD13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710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921B181-E71B-43D0-97F5-4CB3CAA67AE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軟體開發環境介紹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068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686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45BA90C6-8E70-4F34-B002-7592A9AFCA75}" type="slidenum">
              <a:rPr kumimoji="0" lang="zh-TW" altLang="en-US" smtClean="0"/>
              <a:pPr/>
              <a:t>70</a:t>
            </a:fld>
            <a:endParaRPr kumimoji="0" lang="en-US" altLang="zh-TW" smtClean="0"/>
          </a:p>
        </p:txBody>
      </p:sp>
      <p:sp>
        <p:nvSpPr>
          <p:cNvPr id="3686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48A30100-6368-4901-98EA-CD27EAA9022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623888" y="745963"/>
            <a:ext cx="3521013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while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36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789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ED9803F-6EC0-4CBA-85F0-9C70BD91C283}" type="slidenum">
              <a:rPr kumimoji="0" lang="zh-TW" altLang="en-US" smtClean="0"/>
              <a:pPr/>
              <a:t>71</a:t>
            </a:fld>
            <a:endParaRPr kumimoji="0" lang="en-US" altLang="zh-TW" smtClean="0"/>
          </a:p>
        </p:txBody>
      </p:sp>
      <p:sp>
        <p:nvSpPr>
          <p:cNvPr id="3789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A775976E-6480-40DE-AF04-4AC7E10E994F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7893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623888" y="745963"/>
            <a:ext cx="3951323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do-while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224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891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5476CC9-0A6D-4BD5-8A35-CABEA703DC57}" type="slidenum">
              <a:rPr kumimoji="0" lang="zh-TW" altLang="en-US" smtClean="0"/>
              <a:pPr/>
              <a:t>72</a:t>
            </a:fld>
            <a:endParaRPr kumimoji="0" lang="en-US" altLang="zh-TW" smtClean="0"/>
          </a:p>
        </p:txBody>
      </p:sp>
      <p:sp>
        <p:nvSpPr>
          <p:cNvPr id="3891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A5780F1-7EE3-4169-A009-248671158079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623888" y="745963"/>
            <a:ext cx="3951323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do-while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546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3993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10D0315-EC70-412F-A9A0-07CD6550ED35}" type="slidenum">
              <a:rPr kumimoji="0" lang="zh-TW" altLang="en-US" smtClean="0"/>
              <a:pPr/>
              <a:t>73</a:t>
            </a:fld>
            <a:endParaRPr kumimoji="0" lang="en-US" altLang="zh-TW" smtClean="0"/>
          </a:p>
        </p:txBody>
      </p:sp>
      <p:sp>
        <p:nvSpPr>
          <p:cNvPr id="3994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A42DE468-CFE2-47BA-B70F-C564455C1937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623888" y="745963"/>
            <a:ext cx="3951323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迴</a:t>
            </a:r>
            <a:r>
              <a:rPr lang="zh-TW" altLang="en-US" dirty="0"/>
              <a:t>圈控制指令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do-while</a:t>
            </a:r>
            <a:r>
              <a:rPr lang="zh-TW" altLang="en-US" dirty="0"/>
              <a:t>迴圈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875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096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D3E7B37-B5CD-4CA2-8D94-48DEE2E5FE44}" type="slidenum">
              <a:rPr kumimoji="0" lang="zh-TW" altLang="en-US" smtClean="0"/>
              <a:pPr/>
              <a:t>74</a:t>
            </a:fld>
            <a:endParaRPr kumimoji="0" lang="en-US" altLang="zh-TW" smtClean="0"/>
          </a:p>
        </p:txBody>
      </p:sp>
      <p:sp>
        <p:nvSpPr>
          <p:cNvPr id="4096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44589678-9DC6-464B-A404-D562E620D1AA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0965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623888" y="745963"/>
            <a:ext cx="3016067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9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198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91132D7-2518-47C5-BC05-24D38C4E6DD0}" type="slidenum">
              <a:rPr kumimoji="0" lang="zh-TW" altLang="en-US" smtClean="0"/>
              <a:pPr/>
              <a:t>75</a:t>
            </a:fld>
            <a:endParaRPr kumimoji="0" lang="en-US" altLang="zh-TW" smtClean="0"/>
          </a:p>
        </p:txBody>
      </p:sp>
      <p:sp>
        <p:nvSpPr>
          <p:cNvPr id="4198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0BCFC1C-EE9B-4765-A46D-D946AD5BF2AE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1989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623888" y="745963"/>
            <a:ext cx="3016067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501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301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7C62F1C8-D178-484D-8750-0C069F3F8EFB}" type="slidenum">
              <a:rPr kumimoji="0" lang="zh-TW" altLang="en-US" smtClean="0"/>
              <a:pPr/>
              <a:t>76</a:t>
            </a:fld>
            <a:endParaRPr kumimoji="0" lang="en-US" altLang="zh-TW" smtClean="0"/>
          </a:p>
        </p:txBody>
      </p:sp>
      <p:sp>
        <p:nvSpPr>
          <p:cNvPr id="4301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125E400-08C6-4267-85B2-F8952149B40B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623888" y="745963"/>
            <a:ext cx="3634954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if-else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6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403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7448251-EB62-4762-BCD7-5B742D3DE388}" type="slidenum">
              <a:rPr kumimoji="0" lang="zh-TW" altLang="en-US" smtClean="0"/>
              <a:pPr/>
              <a:t>77</a:t>
            </a:fld>
            <a:endParaRPr kumimoji="0" lang="en-US" altLang="zh-TW" smtClean="0"/>
          </a:p>
        </p:txBody>
      </p:sp>
      <p:sp>
        <p:nvSpPr>
          <p:cNvPr id="4403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BDAFAAC4-A62A-4EAB-9788-0A7C4B1056D7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4037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623888" y="745963"/>
            <a:ext cx="3634954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if-else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513513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9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505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2229E59-8AB1-451A-A47D-34566BB5B481}" type="slidenum">
              <a:rPr kumimoji="0" lang="zh-TW" altLang="en-US" smtClean="0"/>
              <a:pPr/>
              <a:t>78</a:t>
            </a:fld>
            <a:endParaRPr kumimoji="0" lang="en-US" altLang="zh-TW" smtClean="0"/>
          </a:p>
        </p:txBody>
      </p:sp>
      <p:sp>
        <p:nvSpPr>
          <p:cNvPr id="4506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A910805A-1E93-4672-8BB7-651ABE770F4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5061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623888" y="745963"/>
            <a:ext cx="4147915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zh-TW" altLang="en-US" dirty="0"/>
              <a:t>巢狀</a:t>
            </a:r>
            <a:r>
              <a:rPr lang="en-US" altLang="zh-TW" dirty="0"/>
              <a:t>if-else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81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608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A80F679-F04A-41EA-8217-953C57BF22AB}" type="slidenum">
              <a:rPr kumimoji="0" lang="zh-TW" altLang="en-US" smtClean="0"/>
              <a:pPr/>
              <a:t>79</a:t>
            </a:fld>
            <a:endParaRPr kumimoji="0" lang="en-US" altLang="zh-TW" smtClean="0"/>
          </a:p>
        </p:txBody>
      </p:sp>
      <p:sp>
        <p:nvSpPr>
          <p:cNvPr id="4608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D51ADCA-A1BD-47DE-9E08-E66BF2D696D1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6085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623888" y="745963"/>
            <a:ext cx="4147915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zh-TW" altLang="en-US" dirty="0"/>
              <a:t>巢狀</a:t>
            </a:r>
            <a:r>
              <a:rPr lang="en-US" altLang="zh-TW" dirty="0"/>
              <a:t>if-else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39020"/>
            <a:ext cx="6513513" cy="63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838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891831-6DF9-44C7-9510-622148D65F8D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8131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5E8B4-AC3A-4C35-9182-D11E4241CDF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Ameba 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29947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710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03BB935-1EF3-45FE-8AD6-DCD60E6C3883}" type="slidenum">
              <a:rPr kumimoji="0" lang="zh-TW" altLang="en-US" smtClean="0"/>
              <a:pPr/>
              <a:t>80</a:t>
            </a:fld>
            <a:endParaRPr kumimoji="0" lang="en-US" altLang="zh-TW" smtClean="0"/>
          </a:p>
        </p:txBody>
      </p:sp>
      <p:sp>
        <p:nvSpPr>
          <p:cNvPr id="4710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9C227069-EDF2-46A4-A7B2-35147A92F3B1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7109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623888" y="745963"/>
            <a:ext cx="3912274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if-else-if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71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5672138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739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813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720CB45C-4E79-4C05-94F7-DAABE0B60008}" type="slidenum">
              <a:rPr kumimoji="0" lang="zh-TW" altLang="en-US" smtClean="0"/>
              <a:pPr/>
              <a:t>81</a:t>
            </a:fld>
            <a:endParaRPr kumimoji="0" lang="en-US" altLang="zh-TW" smtClean="0"/>
          </a:p>
        </p:txBody>
      </p:sp>
      <p:sp>
        <p:nvSpPr>
          <p:cNvPr id="4813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86BD331-1C44-45B2-82AD-E1461331688A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8133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8134" name="Rectangle 3"/>
          <p:cNvSpPr>
            <a:spLocks noChangeArrowheads="1"/>
          </p:cNvSpPr>
          <p:nvPr/>
        </p:nvSpPr>
        <p:spPr bwMode="auto">
          <a:xfrm>
            <a:off x="623888" y="745963"/>
            <a:ext cx="3912274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if-else-if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81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15206"/>
            <a:ext cx="648176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06" y="5457640"/>
            <a:ext cx="65135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901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4915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2CC9AC3-4FD3-49D5-8C4D-DFCCB00DBEE6}" type="slidenum">
              <a:rPr kumimoji="0" lang="zh-TW" altLang="en-US" smtClean="0"/>
              <a:pPr/>
              <a:t>82</a:t>
            </a:fld>
            <a:endParaRPr kumimoji="0" lang="en-US" altLang="zh-TW" smtClean="0"/>
          </a:p>
        </p:txBody>
      </p:sp>
      <p:sp>
        <p:nvSpPr>
          <p:cNvPr id="4915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95A3091-D8DD-495B-9154-9F944C9DA77F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49157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623888" y="745963"/>
            <a:ext cx="4354575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switch-case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4915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93813"/>
            <a:ext cx="64817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625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017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81CC7DA-6D40-474D-8D75-E8238D41BE92}" type="slidenum">
              <a:rPr kumimoji="0" lang="zh-TW" altLang="en-US" smtClean="0"/>
              <a:pPr/>
              <a:t>83</a:t>
            </a:fld>
            <a:endParaRPr kumimoji="0" lang="en-US" altLang="zh-TW" smtClean="0"/>
          </a:p>
        </p:txBody>
      </p:sp>
      <p:sp>
        <p:nvSpPr>
          <p:cNvPr id="5018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8C7A5F1-8ED9-4D09-A067-98C42F25F314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623888" y="745963"/>
            <a:ext cx="4354575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switch-case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01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54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120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6F1305F6-FBB0-43F9-96D2-9D1C827C47E4}" type="slidenum">
              <a:rPr kumimoji="0" lang="zh-TW" altLang="en-US" smtClean="0"/>
              <a:pPr/>
              <a:t>84</a:t>
            </a:fld>
            <a:endParaRPr kumimoji="0" lang="en-US" altLang="zh-TW" smtClean="0"/>
          </a:p>
        </p:txBody>
      </p:sp>
      <p:sp>
        <p:nvSpPr>
          <p:cNvPr id="5120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72D44D33-6EF2-475D-8D7F-2317BA65F343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1205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623888" y="745963"/>
            <a:ext cx="4354575" cy="7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switch-case</a:t>
            </a:r>
            <a:r>
              <a:rPr lang="zh-TW" altLang="en-US" dirty="0"/>
              <a:t>敘述</a:t>
            </a:r>
          </a:p>
          <a:p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12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186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222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2DBEBA1-22E8-4126-AA54-465E97964812}" type="slidenum">
              <a:rPr kumimoji="0" lang="zh-TW" altLang="en-US" smtClean="0"/>
              <a:pPr/>
              <a:t>85</a:t>
            </a:fld>
            <a:endParaRPr kumimoji="0" lang="en-US" altLang="zh-TW" smtClean="0"/>
          </a:p>
        </p:txBody>
      </p:sp>
      <p:sp>
        <p:nvSpPr>
          <p:cNvPr id="5222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DC70728C-9A52-4F03-B62C-93039915785B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2229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623888" y="652816"/>
            <a:ext cx="4354575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條件</a:t>
            </a:r>
            <a:r>
              <a:rPr lang="zh-TW" altLang="en-US" dirty="0"/>
              <a:t>控制指令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/>
              <a:t>switch-case</a:t>
            </a:r>
            <a:r>
              <a:rPr lang="zh-TW" altLang="en-US" dirty="0"/>
              <a:t>敘述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75972"/>
            <a:ext cx="54292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47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325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3932405B-AAB8-4A5E-BA7B-290DA6D4DF9D}" type="slidenum">
              <a:rPr kumimoji="0" lang="zh-TW" altLang="en-US" smtClean="0"/>
              <a:pPr/>
              <a:t>86</a:t>
            </a:fld>
            <a:endParaRPr kumimoji="0" lang="en-US" altLang="zh-TW" smtClean="0"/>
          </a:p>
        </p:txBody>
      </p:sp>
      <p:sp>
        <p:nvSpPr>
          <p:cNvPr id="5325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2A882F4-9EBF-4DF0-955D-CB71A0DAF1C0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3253" name="Text Box 2"/>
          <p:cNvSpPr txBox="1">
            <a:spLocks noChangeArrowheads="1"/>
          </p:cNvSpPr>
          <p:nvPr/>
        </p:nvSpPr>
        <p:spPr bwMode="auto">
          <a:xfrm>
            <a:off x="2855913" y="211138"/>
            <a:ext cx="281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Arduino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程式流程控制</a:t>
            </a:r>
          </a:p>
        </p:txBody>
      </p:sp>
      <p:sp>
        <p:nvSpPr>
          <p:cNvPr id="53254" name="Rectangle 3"/>
          <p:cNvSpPr>
            <a:spLocks noChangeArrowheads="1"/>
          </p:cNvSpPr>
          <p:nvPr/>
        </p:nvSpPr>
        <p:spPr bwMode="auto">
          <a:xfrm>
            <a:off x="623888" y="748066"/>
            <a:ext cx="3684520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無條件</a:t>
            </a:r>
            <a:r>
              <a:rPr lang="zh-TW" altLang="en-US" dirty="0"/>
              <a:t>跳躍指令</a:t>
            </a:r>
            <a:r>
              <a:rPr lang="en-US" altLang="zh-TW" dirty="0">
                <a:latin typeface="Arial" charset="0"/>
              </a:rPr>
              <a:t>—</a:t>
            </a:r>
            <a:r>
              <a:rPr lang="en-US" altLang="zh-TW" dirty="0" err="1"/>
              <a:t>goto</a:t>
            </a:r>
            <a:r>
              <a:rPr lang="zh-TW" altLang="en-US" dirty="0"/>
              <a:t>敘述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03002"/>
            <a:ext cx="6513513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199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427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07AEA686-9DF7-4ACB-AE54-60E9429A40A0}" type="slidenum">
              <a:rPr kumimoji="0" lang="zh-TW" altLang="en-US" smtClean="0"/>
              <a:pPr/>
              <a:t>87</a:t>
            </a:fld>
            <a:endParaRPr kumimoji="0" lang="en-US" altLang="zh-TW" smtClean="0"/>
          </a:p>
        </p:txBody>
      </p:sp>
      <p:sp>
        <p:nvSpPr>
          <p:cNvPr id="5427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CBCB7DD-37BC-4920-9F7D-1011E52D4735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3130550" y="211138"/>
            <a:ext cx="2052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函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式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(function)</a:t>
            </a:r>
            <a:endParaRPr lang="zh-TW" altLang="en-US" b="1" dirty="0">
              <a:solidFill>
                <a:srgbClr val="0033CC"/>
              </a:solidFill>
              <a:latin typeface="Arial Black" pitchFamily="34" charset="0"/>
              <a:ea typeface="GungsuhChe" pitchFamily="49" charset="-127"/>
            </a:endParaRPr>
          </a:p>
        </p:txBody>
      </p:sp>
      <p:sp>
        <p:nvSpPr>
          <p:cNvPr id="54278" name="Rectangle 3"/>
          <p:cNvSpPr>
            <a:spLocks noChangeArrowheads="1"/>
          </p:cNvSpPr>
          <p:nvPr/>
        </p:nvSpPr>
        <p:spPr bwMode="auto">
          <a:xfrm>
            <a:off x="623888" y="719491"/>
            <a:ext cx="1573364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函</a:t>
            </a:r>
            <a:r>
              <a:rPr lang="zh-TW" altLang="en-US" dirty="0"/>
              <a:t>式原型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96975"/>
            <a:ext cx="64817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5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529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6E3DF3B-098C-445C-92D2-483357E25310}" type="slidenum">
              <a:rPr kumimoji="0" lang="zh-TW" altLang="en-US" smtClean="0"/>
              <a:pPr/>
              <a:t>88</a:t>
            </a:fld>
            <a:endParaRPr kumimoji="0" lang="en-US" altLang="zh-TW" smtClean="0"/>
          </a:p>
        </p:txBody>
      </p:sp>
      <p:sp>
        <p:nvSpPr>
          <p:cNvPr id="5530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551CF0F-84BE-46BE-A31F-F0C820679171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5301" name="Text Box 2"/>
          <p:cNvSpPr txBox="1">
            <a:spLocks noChangeArrowheads="1"/>
          </p:cNvSpPr>
          <p:nvPr/>
        </p:nvSpPr>
        <p:spPr bwMode="auto">
          <a:xfrm>
            <a:off x="3130550" y="211138"/>
            <a:ext cx="2052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函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式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(function)</a:t>
            </a:r>
            <a:endParaRPr lang="zh-TW" altLang="en-US" b="1" dirty="0">
              <a:solidFill>
                <a:srgbClr val="0033CC"/>
              </a:solidFill>
              <a:latin typeface="Arial Black" pitchFamily="34" charset="0"/>
              <a:ea typeface="GungsuhChe" pitchFamily="49" charset="-127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623888" y="719491"/>
            <a:ext cx="1573364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函</a:t>
            </a:r>
            <a:r>
              <a:rPr lang="zh-TW" altLang="en-US" dirty="0"/>
              <a:t>式原型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989013"/>
            <a:ext cx="6513513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177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632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A1EB554-B655-45B0-9288-20212162989E}" type="slidenum">
              <a:rPr kumimoji="0" lang="zh-TW" altLang="en-US" smtClean="0"/>
              <a:pPr/>
              <a:t>89</a:t>
            </a:fld>
            <a:endParaRPr kumimoji="0" lang="en-US" altLang="zh-TW" smtClean="0"/>
          </a:p>
        </p:txBody>
      </p:sp>
      <p:sp>
        <p:nvSpPr>
          <p:cNvPr id="5632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AD34B39-758D-4502-9BE9-BAD92C996EEE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6325" name="Text Box 2"/>
          <p:cNvSpPr txBox="1">
            <a:spLocks noChangeArrowheads="1"/>
          </p:cNvSpPr>
          <p:nvPr/>
        </p:nvSpPr>
        <p:spPr bwMode="auto">
          <a:xfrm>
            <a:off x="3419475" y="211138"/>
            <a:ext cx="163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陣列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(array)</a:t>
            </a:r>
          </a:p>
        </p:txBody>
      </p:sp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648176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880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891831-6DF9-44C7-9510-622148D65F8D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8131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5E8B4-AC3A-4C35-9182-D11E4241CDF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7106" name="Picture 2" descr="D:\永忠研究\電子書\LASS系列\Ameba系列\綠色環境之粒子感測器\內容\空氣粒子感測裝置基本組成要素\Ameba 阿米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2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1775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7347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A05BC745-B430-4067-845D-918F0374D250}" type="slidenum">
              <a:rPr kumimoji="0" lang="zh-TW" altLang="en-US" smtClean="0"/>
              <a:pPr/>
              <a:t>90</a:t>
            </a:fld>
            <a:endParaRPr kumimoji="0" lang="en-US" altLang="zh-TW" smtClean="0"/>
          </a:p>
        </p:txBody>
      </p:sp>
      <p:sp>
        <p:nvSpPr>
          <p:cNvPr id="57348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26698C19-8008-4A24-B08A-05ABF29C80BA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7349" name="Text Box 2"/>
          <p:cNvSpPr txBox="1">
            <a:spLocks noChangeArrowheads="1"/>
          </p:cNvSpPr>
          <p:nvPr/>
        </p:nvSpPr>
        <p:spPr bwMode="auto">
          <a:xfrm>
            <a:off x="3419475" y="211138"/>
            <a:ext cx="163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陣列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(array)</a:t>
            </a: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623888" y="719491"/>
            <a:ext cx="1573364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一</a:t>
            </a:r>
            <a:r>
              <a:rPr lang="zh-TW" altLang="en-US" dirty="0"/>
              <a:t>維陣列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96975"/>
            <a:ext cx="6513513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074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8371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C9F07D2-9256-42B3-BE5C-2F996EE00721}" type="slidenum">
              <a:rPr kumimoji="0" lang="zh-TW" altLang="en-US" smtClean="0"/>
              <a:pPr/>
              <a:t>91</a:t>
            </a:fld>
            <a:endParaRPr kumimoji="0" lang="en-US" altLang="zh-TW" smtClean="0"/>
          </a:p>
        </p:txBody>
      </p:sp>
      <p:sp>
        <p:nvSpPr>
          <p:cNvPr id="58372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EE020F3B-34FC-430F-BDF2-769CA56D26D9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8373" name="Text Box 2"/>
          <p:cNvSpPr txBox="1">
            <a:spLocks noChangeArrowheads="1"/>
          </p:cNvSpPr>
          <p:nvPr/>
        </p:nvSpPr>
        <p:spPr bwMode="auto">
          <a:xfrm>
            <a:off x="3419475" y="211138"/>
            <a:ext cx="163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陣列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(array)</a:t>
            </a:r>
          </a:p>
        </p:txBody>
      </p:sp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623888" y="719491"/>
            <a:ext cx="1573364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二</a:t>
            </a:r>
            <a:r>
              <a:rPr lang="zh-TW" altLang="en-US" dirty="0"/>
              <a:t>維陣列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583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4524"/>
            <a:ext cx="65135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373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59395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83CA43D3-1560-4C7C-85DE-C61689593F83}" type="slidenum">
              <a:rPr kumimoji="0" lang="zh-TW" altLang="en-US" smtClean="0"/>
              <a:pPr/>
              <a:t>92</a:t>
            </a:fld>
            <a:endParaRPr kumimoji="0" lang="en-US" altLang="zh-TW" smtClean="0"/>
          </a:p>
        </p:txBody>
      </p:sp>
      <p:sp>
        <p:nvSpPr>
          <p:cNvPr id="59396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FC8B70F8-8278-456F-8C39-50F6F070732B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59397" name="Text Box 2"/>
          <p:cNvSpPr txBox="1">
            <a:spLocks noChangeArrowheads="1"/>
          </p:cNvSpPr>
          <p:nvPr/>
        </p:nvSpPr>
        <p:spPr bwMode="auto">
          <a:xfrm>
            <a:off x="3419475" y="211138"/>
            <a:ext cx="1639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陣列</a:t>
            </a:r>
            <a:r>
              <a:rPr lang="en-US" altLang="zh-TW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(array)</a:t>
            </a: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623888" y="719491"/>
            <a:ext cx="2086325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 smtClean="0"/>
              <a:t>以</a:t>
            </a:r>
            <a:r>
              <a:rPr lang="zh-TW" altLang="en-US" dirty="0"/>
              <a:t>陣列傳引數</a:t>
            </a:r>
            <a:endParaRPr lang="zh-TW" altLang="en-US" sz="2400" dirty="0">
              <a:latin typeface="Times New Roman" pitchFamily="18" charset="0"/>
            </a:endParaRPr>
          </a:p>
        </p:txBody>
      </p:sp>
      <p:sp>
        <p:nvSpPr>
          <p:cNvPr id="59399" name="Rectangle 5"/>
          <p:cNvSpPr>
            <a:spLocks noChangeArrowheads="1"/>
          </p:cNvSpPr>
          <p:nvPr/>
        </p:nvSpPr>
        <p:spPr bwMode="auto">
          <a:xfrm>
            <a:off x="3289300" y="811213"/>
            <a:ext cx="50403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Char char="p"/>
            </a:pPr>
            <a:r>
              <a:rPr lang="zh-TW" altLang="en-US" sz="1400">
                <a:solidFill>
                  <a:srgbClr val="000000"/>
                </a:solidFill>
              </a:rPr>
              <a:t>當傳遞陣列給函式時，並不會將此陣列複製一份給函式，只是傳遞陣列的位址給函式，函式再利用這個位址與註標去存取原來在主函式中的陣列。</a:t>
            </a:r>
          </a:p>
        </p:txBody>
      </p:sp>
      <p:pic>
        <p:nvPicPr>
          <p:cNvPr id="594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1069"/>
            <a:ext cx="6513513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259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60419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15F44334-6F46-43CA-8E7E-6E80AF52EA49}" type="slidenum">
              <a:rPr kumimoji="0" lang="zh-TW" altLang="en-US" smtClean="0"/>
              <a:pPr/>
              <a:t>93</a:t>
            </a:fld>
            <a:endParaRPr kumimoji="0" lang="en-US" altLang="zh-TW" smtClean="0"/>
          </a:p>
        </p:txBody>
      </p:sp>
      <p:sp>
        <p:nvSpPr>
          <p:cNvPr id="60420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58001F45-3D2E-481A-915C-76F36A3CBDAF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3563938" y="21113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前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置命令</a:t>
            </a:r>
            <a:endParaRPr lang="en-US" altLang="zh-TW" b="1" dirty="0">
              <a:solidFill>
                <a:srgbClr val="0033CC"/>
              </a:solidFill>
              <a:latin typeface="Arial Black" pitchFamily="34" charset="0"/>
              <a:ea typeface="GungsuhChe" pitchFamily="49" charset="-127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623888" y="719491"/>
            <a:ext cx="2693864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 smtClean="0"/>
              <a:t>#</a:t>
            </a:r>
            <a:r>
              <a:rPr lang="en-US" altLang="zh-TW" dirty="0"/>
              <a:t>include</a:t>
            </a:r>
            <a:r>
              <a:rPr lang="zh-TW" altLang="en-US" dirty="0"/>
              <a:t>前置命令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5400675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644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頁尾版面配置區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r>
              <a:rPr kumimoji="0" lang="zh-TW" altLang="en-US" dirty="0" smtClean="0"/>
              <a:t>Arduino語言基礎</a:t>
            </a:r>
            <a:endParaRPr kumimoji="0" lang="en-US" altLang="zh-TW" dirty="0" smtClean="0"/>
          </a:p>
        </p:txBody>
      </p:sp>
      <p:sp>
        <p:nvSpPr>
          <p:cNvPr id="61443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943FAC62-5BE8-49E0-A361-2D68BC575CC5}" type="slidenum">
              <a:rPr kumimoji="0" lang="zh-TW" altLang="en-US" smtClean="0"/>
              <a:pPr/>
              <a:t>94</a:t>
            </a:fld>
            <a:endParaRPr kumimoji="0" lang="en-US" altLang="zh-TW" smtClean="0"/>
          </a:p>
        </p:txBody>
      </p:sp>
      <p:sp>
        <p:nvSpPr>
          <p:cNvPr id="61444" name="日期版面配置區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fld id="{02A0BE45-112E-443F-B62F-43C51878BB42}" type="datetime1">
              <a:rPr kumimoji="0" lang="zh-TW" altLang="en-US" smtClean="0"/>
              <a:pPr/>
              <a:t>2016/6/15</a:t>
            </a:fld>
            <a:endParaRPr kumimoji="0" lang="en-US" altLang="zh-TW" smtClean="0"/>
          </a:p>
        </p:txBody>
      </p:sp>
      <p:sp>
        <p:nvSpPr>
          <p:cNvPr id="61445" name="Text Box 2"/>
          <p:cNvSpPr txBox="1">
            <a:spLocks noChangeArrowheads="1"/>
          </p:cNvSpPr>
          <p:nvPr/>
        </p:nvSpPr>
        <p:spPr bwMode="auto">
          <a:xfrm>
            <a:off x="3563938" y="21113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 smtClean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前</a:t>
            </a:r>
            <a:r>
              <a:rPr lang="zh-TW" altLang="en-US" b="1" dirty="0">
                <a:solidFill>
                  <a:srgbClr val="0033CC"/>
                </a:solidFill>
                <a:latin typeface="Arial Black" pitchFamily="34" charset="0"/>
                <a:ea typeface="GungsuhChe" pitchFamily="49" charset="-127"/>
              </a:rPr>
              <a:t>置命令</a:t>
            </a:r>
            <a:endParaRPr lang="en-US" altLang="zh-TW" b="1" dirty="0">
              <a:solidFill>
                <a:srgbClr val="0033CC"/>
              </a:solidFill>
              <a:latin typeface="Arial Black" pitchFamily="34" charset="0"/>
              <a:ea typeface="GungsuhChe" pitchFamily="49" charset="-127"/>
            </a:endParaRPr>
          </a:p>
        </p:txBody>
      </p:sp>
      <p:sp>
        <p:nvSpPr>
          <p:cNvPr id="61446" name="Rectangle 3"/>
          <p:cNvSpPr>
            <a:spLocks noChangeArrowheads="1"/>
          </p:cNvSpPr>
          <p:nvPr/>
        </p:nvSpPr>
        <p:spPr bwMode="auto">
          <a:xfrm>
            <a:off x="623888" y="719491"/>
            <a:ext cx="2570432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0708" tIns="76176" bIns="3808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 smtClean="0"/>
              <a:t>#</a:t>
            </a:r>
            <a:r>
              <a:rPr lang="en-US" altLang="zh-TW" dirty="0"/>
              <a:t>define</a:t>
            </a:r>
            <a:r>
              <a:rPr lang="zh-TW" altLang="en-US" dirty="0"/>
              <a:t>前置命令</a:t>
            </a:r>
            <a:endParaRPr lang="zh-TW" altLang="en-US" sz="2400" dirty="0">
              <a:latin typeface="Times New Roman" pitchFamily="18" charset="0"/>
            </a:endParaRPr>
          </a:p>
        </p:txBody>
      </p:sp>
      <p:pic>
        <p:nvPicPr>
          <p:cNvPr id="614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58888"/>
            <a:ext cx="6513513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21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FA8DD35-8766-4285-ABCE-39010BDEF0EF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68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0D4B88-1B6E-430F-B236-8B20F65872A9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smtClean="0"/>
              <a:t>電路組裝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/>
              <a:t>安裝偵測空氣懸浮粒子感測器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3190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1026" name="Picture 2" descr="pms5003_pin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72816"/>
            <a:ext cx="864949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sp>
        <p:nvSpPr>
          <p:cNvPr id="2" name="矩形 1"/>
          <p:cNvSpPr/>
          <p:nvPr/>
        </p:nvSpPr>
        <p:spPr>
          <a:xfrm>
            <a:off x="1403648" y="1916832"/>
            <a:ext cx="59584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200" dirty="0">
                <a:latin typeface="+mn-ea"/>
                <a:ea typeface="+mn-ea"/>
              </a:rPr>
              <a:t>pin1</a:t>
            </a:r>
            <a:r>
              <a:rPr lang="zh-TW" altLang="zh-TW" sz="2200" dirty="0">
                <a:latin typeface="+mn-ea"/>
                <a:ea typeface="+mn-ea"/>
              </a:rPr>
              <a:t>，供電輸入接腳，要輸入</a:t>
            </a:r>
            <a:r>
              <a:rPr lang="en-US" altLang="zh-TW" sz="2200" dirty="0">
                <a:latin typeface="+mn-ea"/>
                <a:ea typeface="+mn-ea"/>
              </a:rPr>
              <a:t>5V</a:t>
            </a:r>
            <a:r>
              <a:rPr lang="zh-TW" altLang="zh-TW" sz="2200" dirty="0">
                <a:latin typeface="+mn-ea"/>
                <a:ea typeface="+mn-ea"/>
              </a:rPr>
              <a:t>電壓的電力。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pin2</a:t>
            </a:r>
            <a:r>
              <a:rPr lang="zh-TW" altLang="zh-TW" sz="2200" dirty="0">
                <a:latin typeface="+mn-ea"/>
                <a:ea typeface="+mn-ea"/>
              </a:rPr>
              <a:t>，接地接腳，接上</a:t>
            </a:r>
            <a:r>
              <a:rPr lang="en-US" altLang="zh-TW" sz="2200" dirty="0">
                <a:latin typeface="+mn-ea"/>
                <a:ea typeface="+mn-ea"/>
              </a:rPr>
              <a:t>0V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pin3</a:t>
            </a:r>
            <a:r>
              <a:rPr lang="zh-TW" altLang="zh-TW" sz="2200" dirty="0">
                <a:latin typeface="+mn-ea"/>
                <a:ea typeface="+mn-ea"/>
              </a:rPr>
              <a:t>，設定輸入接腳，接收到</a:t>
            </a:r>
            <a:r>
              <a:rPr lang="en-US" altLang="zh-TW" sz="2200" dirty="0">
                <a:latin typeface="+mn-ea"/>
                <a:ea typeface="+mn-ea"/>
              </a:rPr>
              <a:t>0</a:t>
            </a:r>
            <a:r>
              <a:rPr lang="zh-TW" altLang="zh-TW" sz="2200" dirty="0">
                <a:latin typeface="+mn-ea"/>
                <a:ea typeface="+mn-ea"/>
              </a:rPr>
              <a:t>時感測器處於待備狀態（減少感測器的耗電），接收到</a:t>
            </a:r>
            <a:r>
              <a:rPr lang="en-US" altLang="zh-TW" sz="2200" dirty="0">
                <a:latin typeface="+mn-ea"/>
                <a:ea typeface="+mn-ea"/>
              </a:rPr>
              <a:t>1</a:t>
            </a:r>
            <a:r>
              <a:rPr lang="zh-TW" altLang="zh-TW" sz="2200" dirty="0">
                <a:latin typeface="+mn-ea"/>
                <a:ea typeface="+mn-ea"/>
              </a:rPr>
              <a:t>則為運作狀態。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pin4</a:t>
            </a:r>
            <a:r>
              <a:rPr lang="zh-TW" altLang="zh-TW" sz="2200" dirty="0">
                <a:latin typeface="+mn-ea"/>
                <a:ea typeface="+mn-ea"/>
              </a:rPr>
              <a:t>，串列埠接收接腳</a:t>
            </a:r>
            <a:r>
              <a:rPr lang="en-US" altLang="zh-TW" sz="2200" dirty="0">
                <a:latin typeface="+mn-ea"/>
                <a:ea typeface="+mn-ea"/>
              </a:rPr>
              <a:t>(Rx)</a:t>
            </a:r>
            <a:r>
              <a:rPr lang="zh-TW" altLang="zh-TW" sz="2200" dirty="0">
                <a:latin typeface="+mn-ea"/>
                <a:ea typeface="+mn-ea"/>
              </a:rPr>
              <a:t>，邏輯準位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pin5</a:t>
            </a:r>
            <a:r>
              <a:rPr lang="zh-TW" altLang="zh-TW" sz="2200" dirty="0">
                <a:latin typeface="+mn-ea"/>
                <a:ea typeface="+mn-ea"/>
              </a:rPr>
              <a:t>，串列埠輸出接腳</a:t>
            </a:r>
            <a:r>
              <a:rPr lang="en-US" altLang="zh-TW" sz="2200" dirty="0">
                <a:latin typeface="+mn-ea"/>
                <a:ea typeface="+mn-ea"/>
              </a:rPr>
              <a:t>(</a:t>
            </a:r>
            <a:r>
              <a:rPr lang="en-US" altLang="zh-TW" sz="2200" dirty="0" err="1">
                <a:latin typeface="+mn-ea"/>
                <a:ea typeface="+mn-ea"/>
              </a:rPr>
              <a:t>Tx</a:t>
            </a:r>
            <a:r>
              <a:rPr lang="en-US" altLang="zh-TW" sz="2200" dirty="0">
                <a:latin typeface="+mn-ea"/>
                <a:ea typeface="+mn-ea"/>
              </a:rPr>
              <a:t>)</a:t>
            </a:r>
            <a:r>
              <a:rPr lang="zh-TW" altLang="zh-TW" sz="2200" dirty="0">
                <a:latin typeface="+mn-ea"/>
                <a:ea typeface="+mn-ea"/>
              </a:rPr>
              <a:t>，邏輯準位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pin6</a:t>
            </a:r>
            <a:r>
              <a:rPr lang="zh-TW" altLang="zh-TW" sz="2200" dirty="0">
                <a:latin typeface="+mn-ea"/>
                <a:ea typeface="+mn-ea"/>
              </a:rPr>
              <a:t>，重置、重新開機輸入接腳，接收到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則重新開機。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pin7</a:t>
            </a:r>
            <a:r>
              <a:rPr lang="zh-TW" altLang="zh-TW" sz="2200" dirty="0">
                <a:latin typeface="+mn-ea"/>
                <a:ea typeface="+mn-ea"/>
              </a:rPr>
              <a:t>，還沒用到。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pin8</a:t>
            </a:r>
            <a:r>
              <a:rPr lang="zh-TW" altLang="zh-TW" sz="2200" dirty="0">
                <a:latin typeface="+mn-ea"/>
                <a:ea typeface="+mn-ea"/>
              </a:rPr>
              <a:t>，還沒用到。</a:t>
            </a:r>
          </a:p>
        </p:txBody>
      </p:sp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2016/6/15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050" name="Picture 2" descr="安裝偵測空氣懸浮粒子感測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1"/>
            <a:ext cx="7560840" cy="515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Pixel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知識管理教學中心 母片</Template>
  <TotalTime>8811</TotalTime>
  <Words>4506</Words>
  <Application>Microsoft Office PowerPoint</Application>
  <PresentationFormat>如螢幕大小 (4:3)</PresentationFormat>
  <Paragraphs>1234</Paragraphs>
  <Slides>204</Slides>
  <Notes>157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204</vt:i4>
      </vt:variant>
    </vt:vector>
  </HeadingPairs>
  <TitlesOfParts>
    <vt:vector size="207" baseType="lpstr">
      <vt:lpstr>Pixel</vt:lpstr>
      <vt:lpstr>Document</vt:lpstr>
      <vt:lpstr>文件</vt:lpstr>
      <vt:lpstr>空污偵測器製作暨實務研習會 空氣盒子產品 DIY</vt:lpstr>
      <vt:lpstr> 大 綱</vt:lpstr>
      <vt:lpstr>前 言</vt:lpstr>
      <vt:lpstr>空氣盒子產品介紹</vt:lpstr>
      <vt:lpstr>瑞昱 空氣盒子</vt:lpstr>
      <vt:lpstr>PM2.5檢測儀</vt:lpstr>
      <vt:lpstr>軟體開發環境介紹</vt:lpstr>
      <vt:lpstr>Ameba </vt:lpstr>
      <vt:lpstr>PowerPoint 簡報</vt:lpstr>
      <vt:lpstr>開發工具</vt:lpstr>
      <vt:lpstr>軟體下載</vt:lpstr>
      <vt:lpstr>找1.6.7版本</vt:lpstr>
      <vt:lpstr>解開壓縮檔</vt:lpstr>
      <vt:lpstr>解到D:\arduino-1.6.7</vt:lpstr>
      <vt:lpstr>開啟Arduino</vt:lpstr>
      <vt:lpstr>安裝Ameba 開發版</vt:lpstr>
      <vt:lpstr>安裝Ameba 開發版</vt:lpstr>
      <vt:lpstr>安裝Ameba 開發版</vt:lpstr>
      <vt:lpstr>安裝Ameba 開發版-開啟Board Manager</vt:lpstr>
      <vt:lpstr>安裝Ameba 開發版-開啟Board Manager</vt:lpstr>
      <vt:lpstr>安裝Ameba 開發版-拉到最下面</vt:lpstr>
      <vt:lpstr>安裝Ameba 開發版Version 1.0.8 </vt:lpstr>
      <vt:lpstr>安裝Ameba 開發版</vt:lpstr>
      <vt:lpstr>安裝Ameba 開發版-安裝完成</vt:lpstr>
      <vt:lpstr>安裝Ameba 函式庫</vt:lpstr>
      <vt:lpstr>安裝Ameba 函式庫</vt:lpstr>
      <vt:lpstr>安裝Ameba 函式庫-切換函式庫目錄</vt:lpstr>
      <vt:lpstr>安裝Ameba 函式庫-切換函式庫目錄</vt:lpstr>
      <vt:lpstr>安裝Ameba 函式庫-切換函式庫目錄</vt:lpstr>
      <vt:lpstr>安裝Ameba 函式庫-切換函式庫目錄</vt:lpstr>
      <vt:lpstr>安裝Ameba 函式庫-選擇開發版</vt:lpstr>
      <vt:lpstr>安裝Ameba 函式庫-選擇Amaba開發版</vt:lpstr>
      <vt:lpstr>安裝Ameba 函式庫-檢核開發版正確否</vt:lpstr>
      <vt:lpstr>安裝Ameba 函式庫-切換通訊埠</vt:lpstr>
      <vt:lpstr>安裝Ameba 函式庫-檢核通訊埠正確否</vt:lpstr>
      <vt:lpstr>完成Ameba 開發環境</vt:lpstr>
      <vt:lpstr>Arduino 程式介紹</vt:lpstr>
      <vt:lpstr>Arduino 程式架構</vt:lpstr>
      <vt:lpstr>Arduino程式的介面</vt:lpstr>
      <vt:lpstr>PowerPoint 簡報</vt:lpstr>
      <vt:lpstr>PowerPoint 簡報</vt:lpstr>
      <vt:lpstr>PowerPoint 簡報</vt:lpstr>
      <vt:lpstr>Arduino程式架構</vt:lpstr>
      <vt:lpstr>PowerPoint 簡報</vt:lpstr>
      <vt:lpstr>PowerPoint 簡報</vt:lpstr>
      <vt:lpstr>PowerPoint 簡報</vt:lpstr>
      <vt:lpstr>Arduino語法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電路組裝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安裝LCD顯示器</vt:lpstr>
      <vt:lpstr>安裝LCD2004顯示器</vt:lpstr>
      <vt:lpstr>安裝LCD2004顯示器</vt:lpstr>
      <vt:lpstr>安裝RTC時鐘模組</vt:lpstr>
      <vt:lpstr>安裝RTC時鐘模組</vt:lpstr>
      <vt:lpstr>安裝RTC時鐘模組</vt:lpstr>
      <vt:lpstr>安裝溫溼度感測模組</vt:lpstr>
      <vt:lpstr>溫溼度感測器</vt:lpstr>
      <vt:lpstr>溫溼度感測器</vt:lpstr>
      <vt:lpstr>溫溼度感測器</vt:lpstr>
      <vt:lpstr>溫溼度感測器</vt:lpstr>
      <vt:lpstr>最後成品</vt:lpstr>
      <vt:lpstr>最後成品</vt:lpstr>
      <vt:lpstr>系統開發</vt:lpstr>
      <vt:lpstr>啟動開發環境</vt:lpstr>
      <vt:lpstr>開啟程式</vt:lpstr>
      <vt:lpstr>啟動程式</vt:lpstr>
      <vt:lpstr>選擇開發版</vt:lpstr>
      <vt:lpstr>確定通訊埠</vt:lpstr>
      <vt:lpstr>選擇通訊埠</vt:lpstr>
      <vt:lpstr>開啟程式</vt:lpstr>
      <vt:lpstr>讀取WIFI MAC資料</vt:lpstr>
      <vt:lpstr>開啟程式CheckMac</vt:lpstr>
      <vt:lpstr>CheckMac 程式重點解說</vt:lpstr>
      <vt:lpstr>檢查AP是否連接的上</vt:lpstr>
      <vt:lpstr>開啟程式CheckAP</vt:lpstr>
      <vt:lpstr>CheckAP程式重點解說</vt:lpstr>
      <vt:lpstr>CheckAP程式重點解說</vt:lpstr>
      <vt:lpstr>ScanNetworks(掃描AP)</vt:lpstr>
      <vt:lpstr>開啟程式ScanNetworks</vt:lpstr>
      <vt:lpstr>ScanNetworks 程式重點解說</vt:lpstr>
      <vt:lpstr>WIFIAPMODE(啟動AP模式)</vt:lpstr>
      <vt:lpstr>開啟程式WIFIAPMODE</vt:lpstr>
      <vt:lpstr>WIFIAPMODE程式重點解說</vt:lpstr>
      <vt:lpstr>WebServerControlRelay 使用Client模式建立網頁伺服器</vt:lpstr>
      <vt:lpstr>開啟程式WebServerControlRelay</vt:lpstr>
      <vt:lpstr>電路連接</vt:lpstr>
      <vt:lpstr>WebServerControlRelay程式重點解說</vt:lpstr>
      <vt:lpstr>WebServerControlRelay程式重點解說</vt:lpstr>
      <vt:lpstr>網頁畫面</vt:lpstr>
      <vt:lpstr>APMODEControlRelay 使用AP模式建立網頁伺服器</vt:lpstr>
      <vt:lpstr>開啟程式APMODEControlRelay</vt:lpstr>
      <vt:lpstr>電路連接</vt:lpstr>
      <vt:lpstr>APMODEControlRelay程式重點解說</vt:lpstr>
      <vt:lpstr>APMODEControlRelay程式重點解說</vt:lpstr>
      <vt:lpstr>網頁畫面</vt:lpstr>
      <vt:lpstr>Set_RTC_Data(設定RTC時間)</vt:lpstr>
      <vt:lpstr>開啟程式Set_RTC_Data</vt:lpstr>
      <vt:lpstr>電路連接</vt:lpstr>
      <vt:lpstr>電路連接</vt:lpstr>
      <vt:lpstr>Set_RTC_Data程式重點解說</vt:lpstr>
      <vt:lpstr>執行畫面</vt:lpstr>
      <vt:lpstr>ReadTime(讀取RTC時間)</vt:lpstr>
      <vt:lpstr>開啟程式ReadTime</vt:lpstr>
      <vt:lpstr>電路連接</vt:lpstr>
      <vt:lpstr>電路連接</vt:lpstr>
      <vt:lpstr>ReadTime程式重點解說</vt:lpstr>
      <vt:lpstr>ReadTime程式重點解說</vt:lpstr>
      <vt:lpstr>執行畫面</vt:lpstr>
      <vt:lpstr>UdpNtpClient 讀取網路時間資料</vt:lpstr>
      <vt:lpstr>開啟程式UdpNtpClient</vt:lpstr>
      <vt:lpstr>UdpNtpClient程式重點解說</vt:lpstr>
      <vt:lpstr>UdpNtpClient程式重點解說</vt:lpstr>
      <vt:lpstr>執行畫面</vt:lpstr>
      <vt:lpstr>SetTime_fromNet 網路校時</vt:lpstr>
      <vt:lpstr>開啟程式SetTime_fromNet</vt:lpstr>
      <vt:lpstr>SetTime_fromNet程式重點解說</vt:lpstr>
      <vt:lpstr>執行畫面</vt:lpstr>
      <vt:lpstr>WiFiWebClient 讀取網頁資料</vt:lpstr>
      <vt:lpstr>開啟程式WiFiWebClient</vt:lpstr>
      <vt:lpstr>WiFiWebClient程式重點解說</vt:lpstr>
      <vt:lpstr>lcd1602_I2C_mills 顯示資料在LCD上</vt:lpstr>
      <vt:lpstr>開啟程式lcd1602_I2C_mills</vt:lpstr>
      <vt:lpstr>lcd1602_I2C_mills程式重點解說</vt:lpstr>
      <vt:lpstr>DHTx 讀取溫溼度資料</vt:lpstr>
      <vt:lpstr>開啟程式DHTx</vt:lpstr>
      <vt:lpstr>電路連接</vt:lpstr>
      <vt:lpstr>電路連接</vt:lpstr>
      <vt:lpstr>DHTx 程式重點解說</vt:lpstr>
      <vt:lpstr>pms3003 讀取空汙偵測器資料</vt:lpstr>
      <vt:lpstr>開啟程式pms3003</vt:lpstr>
      <vt:lpstr>電路連接</vt:lpstr>
      <vt:lpstr>電路連接</vt:lpstr>
      <vt:lpstr>pms3003 程式重點解說</vt:lpstr>
      <vt:lpstr>pms3003 程式重點解說</vt:lpstr>
      <vt:lpstr>pms3003 程式重點解說</vt:lpstr>
      <vt:lpstr>pms3003 程式重點解說</vt:lpstr>
      <vt:lpstr>DEMO</vt:lpstr>
      <vt:lpstr>使用地圖模式查詢資料</vt:lpstr>
      <vt:lpstr>使用地圖模式查看裝置</vt:lpstr>
      <vt:lpstr>使用地圖模式查看裝置</vt:lpstr>
      <vt:lpstr>使用地圖模式查看裝置</vt:lpstr>
      <vt:lpstr>使用地圖模式查看裝置</vt:lpstr>
      <vt:lpstr>使用GPS查看裝置</vt:lpstr>
      <vt:lpstr>查看裝置資料</vt:lpstr>
      <vt:lpstr>檢核網路資料-點選裝置</vt:lpstr>
      <vt:lpstr>檢核網路資料-視覺化資料</vt:lpstr>
      <vt:lpstr>檢核網路資料-查看歷史資料</vt:lpstr>
      <vt:lpstr>檢核網路資料：歷史資料</vt:lpstr>
      <vt:lpstr>使用網址輸入查詢資料</vt:lpstr>
      <vt:lpstr>檢核網路資料</vt:lpstr>
      <vt:lpstr>Q  &amp;  A</vt:lpstr>
      <vt:lpstr>自我介紹</vt:lpstr>
      <vt:lpstr>電子書城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資訊與設計之整合</dc:title>
  <dc:subject>~談資管學生未來發展方向~</dc:subject>
  <dc:creator>蔡英德</dc:creator>
  <dc:description>資訊與設計之整合_x000d_
~談資管學生未來發展方向~_x000d_
_x000d_
報告者：蔡英德_x000d_
靜宜大學資訊傳播工程學系_x000d_
教授暨主任秘書_x000d_
日期：102年3月29日</dc:description>
  <cp:lastModifiedBy>user</cp:lastModifiedBy>
  <cp:revision>692</cp:revision>
  <cp:lastPrinted>2016-05-25T11:54:26Z</cp:lastPrinted>
  <dcterms:created xsi:type="dcterms:W3CDTF">2003-11-29T08:49:29Z</dcterms:created>
  <dcterms:modified xsi:type="dcterms:W3CDTF">2016-06-15T05:17:21Z</dcterms:modified>
</cp:coreProperties>
</file>