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92"/>
  </p:notesMasterIdLst>
  <p:handoutMasterIdLst>
    <p:handoutMasterId r:id="rId93"/>
  </p:handoutMasterIdLst>
  <p:sldIdLst>
    <p:sldId id="329" r:id="rId2"/>
    <p:sldId id="257" r:id="rId3"/>
    <p:sldId id="740" r:id="rId4"/>
    <p:sldId id="1233" r:id="rId5"/>
    <p:sldId id="1234" r:id="rId6"/>
    <p:sldId id="1235" r:id="rId7"/>
    <p:sldId id="1236" r:id="rId8"/>
    <p:sldId id="1237" r:id="rId9"/>
    <p:sldId id="1238" r:id="rId10"/>
    <p:sldId id="1239" r:id="rId11"/>
    <p:sldId id="1240" r:id="rId12"/>
    <p:sldId id="1241" r:id="rId13"/>
    <p:sldId id="1242" r:id="rId14"/>
    <p:sldId id="1243" r:id="rId15"/>
    <p:sldId id="1244" r:id="rId16"/>
    <p:sldId id="1245" r:id="rId17"/>
    <p:sldId id="1246" r:id="rId18"/>
    <p:sldId id="1247" r:id="rId19"/>
    <p:sldId id="1248" r:id="rId20"/>
    <p:sldId id="1249" r:id="rId21"/>
    <p:sldId id="1250" r:id="rId22"/>
    <p:sldId id="1251" r:id="rId23"/>
    <p:sldId id="1252" r:id="rId24"/>
    <p:sldId id="1253" r:id="rId25"/>
    <p:sldId id="1254" r:id="rId26"/>
    <p:sldId id="1255" r:id="rId27"/>
    <p:sldId id="1256" r:id="rId28"/>
    <p:sldId id="1257" r:id="rId29"/>
    <p:sldId id="1258" r:id="rId30"/>
    <p:sldId id="1259" r:id="rId31"/>
    <p:sldId id="1260" r:id="rId32"/>
    <p:sldId id="1325" r:id="rId33"/>
    <p:sldId id="1261" r:id="rId34"/>
    <p:sldId id="1316" r:id="rId35"/>
    <p:sldId id="1317" r:id="rId36"/>
    <p:sldId id="1318" r:id="rId37"/>
    <p:sldId id="1319" r:id="rId38"/>
    <p:sldId id="1320" r:id="rId39"/>
    <p:sldId id="1321" r:id="rId40"/>
    <p:sldId id="1322" r:id="rId41"/>
    <p:sldId id="1323" r:id="rId42"/>
    <p:sldId id="1324" r:id="rId43"/>
    <p:sldId id="1269" r:id="rId44"/>
    <p:sldId id="1270" r:id="rId45"/>
    <p:sldId id="1271" r:id="rId46"/>
    <p:sldId id="1272" r:id="rId47"/>
    <p:sldId id="1273" r:id="rId48"/>
    <p:sldId id="1274" r:id="rId49"/>
    <p:sldId id="1275" r:id="rId50"/>
    <p:sldId id="1276" r:id="rId51"/>
    <p:sldId id="1277" r:id="rId52"/>
    <p:sldId id="1278" r:id="rId53"/>
    <p:sldId id="1279" r:id="rId54"/>
    <p:sldId id="1280" r:id="rId55"/>
    <p:sldId id="1281" r:id="rId56"/>
    <p:sldId id="1282" r:id="rId57"/>
    <p:sldId id="1283" r:id="rId58"/>
    <p:sldId id="1284" r:id="rId59"/>
    <p:sldId id="1285" r:id="rId60"/>
    <p:sldId id="1286" r:id="rId61"/>
    <p:sldId id="1287" r:id="rId62"/>
    <p:sldId id="1288" r:id="rId63"/>
    <p:sldId id="1289" r:id="rId64"/>
    <p:sldId id="1290" r:id="rId65"/>
    <p:sldId id="1291" r:id="rId66"/>
    <p:sldId id="1292" r:id="rId67"/>
    <p:sldId id="1293" r:id="rId68"/>
    <p:sldId id="1294" r:id="rId69"/>
    <p:sldId id="1295" r:id="rId70"/>
    <p:sldId id="1296" r:id="rId71"/>
    <p:sldId id="1297" r:id="rId72"/>
    <p:sldId id="1298" r:id="rId73"/>
    <p:sldId id="1299" r:id="rId74"/>
    <p:sldId id="1300" r:id="rId75"/>
    <p:sldId id="1301" r:id="rId76"/>
    <p:sldId id="1302" r:id="rId77"/>
    <p:sldId id="1303" r:id="rId78"/>
    <p:sldId id="1304" r:id="rId79"/>
    <p:sldId id="1305" r:id="rId80"/>
    <p:sldId id="1306" r:id="rId81"/>
    <p:sldId id="1307" r:id="rId82"/>
    <p:sldId id="1308" r:id="rId83"/>
    <p:sldId id="1309" r:id="rId84"/>
    <p:sldId id="1310" r:id="rId85"/>
    <p:sldId id="1311" r:id="rId86"/>
    <p:sldId id="1312" r:id="rId87"/>
    <p:sldId id="1313" r:id="rId88"/>
    <p:sldId id="1314" r:id="rId89"/>
    <p:sldId id="1315" r:id="rId90"/>
    <p:sldId id="1194" r:id="rId91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000"/>
    <a:srgbClr val="8CDC56"/>
    <a:srgbClr val="0000CC"/>
    <a:srgbClr val="6600CC"/>
    <a:srgbClr val="FF00FF"/>
    <a:srgbClr val="008000"/>
    <a:srgbClr val="FFFF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339" autoAdjust="0"/>
    <p:restoredTop sz="97043" autoAdjust="0"/>
  </p:normalViewPr>
  <p:slideViewPr>
    <p:cSldViewPr>
      <p:cViewPr varScale="1">
        <p:scale>
          <a:sx n="72" d="100"/>
          <a:sy n="72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80" y="-7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18" Type="http://schemas.openxmlformats.org/officeDocument/2006/relationships/slide" Target="slides/slide20.xml"/><Relationship Id="rId26" Type="http://schemas.openxmlformats.org/officeDocument/2006/relationships/slide" Target="slides/slide28.xml"/><Relationship Id="rId3" Type="http://schemas.openxmlformats.org/officeDocument/2006/relationships/slide" Target="slides/slide5.xml"/><Relationship Id="rId21" Type="http://schemas.openxmlformats.org/officeDocument/2006/relationships/slide" Target="slides/slide23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19.xml"/><Relationship Id="rId25" Type="http://schemas.openxmlformats.org/officeDocument/2006/relationships/slide" Target="slides/slide27.xml"/><Relationship Id="rId2" Type="http://schemas.openxmlformats.org/officeDocument/2006/relationships/slide" Target="slides/slide2.xml"/><Relationship Id="rId16" Type="http://schemas.openxmlformats.org/officeDocument/2006/relationships/slide" Target="slides/slide18.xml"/><Relationship Id="rId20" Type="http://schemas.openxmlformats.org/officeDocument/2006/relationships/slide" Target="slides/slide22.xml"/><Relationship Id="rId29" Type="http://schemas.openxmlformats.org/officeDocument/2006/relationships/slide" Target="slides/slide31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24" Type="http://schemas.openxmlformats.org/officeDocument/2006/relationships/slide" Target="slides/slide26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23" Type="http://schemas.openxmlformats.org/officeDocument/2006/relationships/slide" Target="slides/slide25.xml"/><Relationship Id="rId28" Type="http://schemas.openxmlformats.org/officeDocument/2006/relationships/slide" Target="slides/slide30.xml"/><Relationship Id="rId10" Type="http://schemas.openxmlformats.org/officeDocument/2006/relationships/slide" Target="slides/slide12.xml"/><Relationship Id="rId19" Type="http://schemas.openxmlformats.org/officeDocument/2006/relationships/slide" Target="slides/slide21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Relationship Id="rId22" Type="http://schemas.openxmlformats.org/officeDocument/2006/relationships/slide" Target="slides/slide24.xml"/><Relationship Id="rId27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480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821" y="0"/>
            <a:ext cx="3075479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09"/>
            <a:ext cx="3075480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821" y="9722309"/>
            <a:ext cx="3075479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71F5F0-8F32-4F42-99C0-EB282D3B4C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5196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480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5480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2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9" y="4861155"/>
            <a:ext cx="5680103" cy="460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673"/>
            <a:ext cx="3075480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0673"/>
            <a:ext cx="3075480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F472B6A-44DB-4E2A-9CCE-F0FEF6F820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8275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331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EA50352-89CD-4D12-8FAE-BDDC37CC7E2F}" type="slidenum">
              <a:rPr lang="en-US" altLang="zh-TW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80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A959FAE-2673-4F48-8DD7-A97E6614A22C}" type="slidenum">
              <a:rPr lang="en-US" altLang="zh-TW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80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A959FAE-2673-4F48-8DD7-A97E6614A22C}" type="slidenum">
              <a:rPr lang="en-US" altLang="zh-TW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80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A959FAE-2673-4F48-8DD7-A97E6614A22C}" type="slidenum">
              <a:rPr lang="en-US" altLang="zh-TW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80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A959FAE-2673-4F48-8DD7-A97E6614A22C}" type="slidenum">
              <a:rPr lang="en-US" altLang="zh-TW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80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A959FAE-2673-4F48-8DD7-A97E6614A22C}" type="slidenum">
              <a:rPr lang="en-US" altLang="zh-TW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80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A959FAE-2673-4F48-8DD7-A97E6614A22C}" type="slidenum">
              <a:rPr lang="en-US" altLang="zh-TW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80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A959FAE-2673-4F48-8DD7-A97E6614A22C}" type="slidenum">
              <a:rPr lang="en-US" altLang="zh-TW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80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A959FAE-2673-4F48-8DD7-A97E6614A22C}" type="slidenum">
              <a:rPr lang="en-US" altLang="zh-TW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80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A959FAE-2673-4F48-8DD7-A97E6614A22C}" type="slidenum">
              <a:rPr lang="en-US" altLang="zh-TW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80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A959FAE-2673-4F48-8DD7-A97E6614A22C}" type="slidenum">
              <a:rPr lang="en-US" altLang="zh-TW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341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4E6EC46-33BA-41A6-8F9C-AC5ED9013FC5}" type="slidenum">
              <a:rPr lang="en-US" altLang="zh-TW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80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A959FAE-2673-4F48-8DD7-A97E6614A22C}" type="slidenum">
              <a:rPr lang="en-US" altLang="zh-TW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80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A959FAE-2673-4F48-8DD7-A97E6614A22C}" type="slidenum">
              <a:rPr lang="en-US" altLang="zh-TW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80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A959FAE-2673-4F48-8DD7-A97E6614A22C}" type="slidenum">
              <a:rPr lang="en-US" altLang="zh-TW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80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A959FAE-2673-4F48-8DD7-A97E6614A22C}" type="slidenum">
              <a:rPr lang="en-US" altLang="zh-TW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80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A959FAE-2673-4F48-8DD7-A97E6614A22C}" type="slidenum">
              <a:rPr lang="en-US" altLang="zh-TW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80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A959FAE-2673-4F48-8DD7-A97E6614A22C}" type="slidenum">
              <a:rPr lang="en-US" altLang="zh-TW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80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A959FAE-2673-4F48-8DD7-A97E6614A22C}" type="slidenum">
              <a:rPr lang="en-US" altLang="zh-TW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80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A959FAE-2673-4F48-8DD7-A97E6614A22C}" type="slidenum">
              <a:rPr lang="en-US" altLang="zh-TW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80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A959FAE-2673-4F48-8DD7-A97E6614A22C}" type="slidenum">
              <a:rPr lang="en-US" altLang="zh-TW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80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A959FAE-2673-4F48-8DD7-A97E6614A22C}" type="slidenum">
              <a:rPr lang="en-US" altLang="zh-TW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361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E288875-36C7-4E13-8670-5E5E4F11A4C3}" type="slidenum">
              <a:rPr lang="en-US" altLang="zh-TW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80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A959FAE-2673-4F48-8DD7-A97E6614A22C}" type="slidenum">
              <a:rPr lang="en-US" altLang="zh-TW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80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A959FAE-2673-4F48-8DD7-A97E6614A22C}" type="slidenum">
              <a:rPr lang="en-US" altLang="zh-TW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761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B6B169B-BAE0-40B3-A0AC-D32EF0125CC1}" type="slidenum">
              <a:rPr lang="en-US" altLang="zh-TW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812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C052CA8-232E-4FA3-A23F-5CF68DD54934}" type="slidenum">
              <a:rPr lang="en-US" altLang="zh-TW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804763" indent="-309524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238098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733337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228576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723815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3219054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714293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4209532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906A3D-0D3E-4DFD-9BC8-4CE821E7188C}" type="slidenum">
              <a:rPr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zh-TW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804763" indent="-309524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238098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733337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228576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723815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3219054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714293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4209532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80F15B-38BB-420F-85DE-C423093858EA}" type="slidenum">
              <a:rPr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zh-TW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804763" indent="-309524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238098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733337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228576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723815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3219054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714293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4209532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62E862-FF44-4BF3-9CB9-E1C217EC3BF8}" type="slidenum">
              <a:rPr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zh-TW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804763" indent="-309524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238098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733337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228576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723815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3219054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714293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4209532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D32EAE-45A0-4A0E-961C-973D56EC9305}" type="slidenum">
              <a:rPr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zh-TW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804763" indent="-309524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238098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733337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228576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723815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3219054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714293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4209532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0AA901-D1CF-4751-BC83-DA98BDF5A059}" type="slidenum">
              <a:rPr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zh-TW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804763" indent="-309524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238098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733337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228576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723815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3219054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714293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4209532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920062-6BC9-4E47-9A3F-0893C02234BB}" type="slidenum">
              <a:rPr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zh-TW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771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015881E-5ABB-4B08-ACA4-F55F2C87B168}" type="slidenum">
              <a:rPr lang="en-US" altLang="zh-TW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804763" indent="-309524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238098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733337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228576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723815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3219054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714293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4209532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06DBD2-83C5-43A6-A9B7-F5F0022685FA}" type="slidenum">
              <a:rPr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zh-TW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804763" indent="-309524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238098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733337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228576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723815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3219054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714293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4209532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13ECE7-30F4-4602-BD91-392C5F2C6243}" type="slidenum">
              <a:rPr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zh-TW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812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C052CA8-232E-4FA3-A23F-5CF68DD54934}" type="slidenum">
              <a:rPr lang="en-US" altLang="zh-TW" smtClean="0"/>
              <a:pPr eaLnBrk="1" hangingPunct="1">
                <a:spcBef>
                  <a:spcPct val="0"/>
                </a:spcBef>
              </a:pPr>
              <a:t>42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580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122820C-B112-48F1-AD19-2D2CBA7F45D2}" type="slidenum">
              <a:rPr lang="en-US" altLang="zh-TW" smtClean="0"/>
              <a:pPr eaLnBrk="1" hangingPunct="1">
                <a:spcBef>
                  <a:spcPct val="0"/>
                </a:spcBef>
              </a:pPr>
              <a:t>90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781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70AAA98-3AF4-486E-AAE4-F21AD72B02DC}" type="slidenum">
              <a:rPr lang="en-US" altLang="zh-TW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7920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CAC338C-0B82-4C6B-B40C-009322851A65}" type="slidenum">
              <a:rPr lang="en-US" altLang="zh-TW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80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A959FAE-2673-4F48-8DD7-A97E6614A22C}" type="slidenum">
              <a:rPr lang="en-US" altLang="zh-TW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80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A959FAE-2673-4F48-8DD7-A97E6614A22C}" type="slidenum">
              <a:rPr lang="en-US" altLang="zh-TW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80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A959FAE-2673-4F48-8DD7-A97E6614A22C}" type="slidenum">
              <a:rPr lang="en-US" altLang="zh-TW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rgbClr val="717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rgbClr val="717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2459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459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59DC0-D26E-4A27-BA8E-EC5CE29B721C}" type="datetime1">
              <a:rPr lang="zh-TW" altLang="en-US"/>
              <a:pPr>
                <a:defRPr/>
              </a:pPr>
              <a:t>2016/9/23</a:t>
            </a:fld>
            <a:endParaRPr lang="en-US" altLang="zh-TW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A0658-0BCF-4BCF-9480-3262751EE8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2290" name="Picture 2" descr="D:\永忠研究\應徵教師\國立金門大學\NQU_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868" y="0"/>
            <a:ext cx="2574132" cy="37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5389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1F505-369C-4EAC-AAC0-D89CFDEABC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0FC2E-A1FC-4AEA-B713-85A64300EE80}" type="datetime1">
              <a:rPr lang="zh-TW" altLang="en-US"/>
              <a:pPr>
                <a:defRPr/>
              </a:pPr>
              <a:t>2016/9/23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51849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257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257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7E414-1AE7-41CD-8CBF-C5A001D5D4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802C6-0797-47B4-8440-790C83916A50}" type="datetime1">
              <a:rPr lang="zh-TW" altLang="en-US"/>
              <a:pPr>
                <a:defRPr/>
              </a:pPr>
              <a:t>2016/9/23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25023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FD106-BCD8-487F-8B38-1BC9981443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B9461-15CA-4FCF-AB5A-D0D9AA859AA3}" type="datetime1">
              <a:rPr lang="zh-TW" altLang="en-US"/>
              <a:pPr>
                <a:defRPr/>
              </a:pPr>
              <a:t>2016/9/23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0119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5EA17-47AA-406A-A27C-E396796AD9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73FE5-E0AA-4241-819C-34A2E6E60D89}" type="datetime1">
              <a:rPr lang="zh-TW" altLang="en-US"/>
              <a:pPr>
                <a:defRPr/>
              </a:pPr>
              <a:t>2016/9/23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31916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底圖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6858000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63500"/>
            <a:ext cx="9144000" cy="546100"/>
            <a:chOff x="0" y="0"/>
            <a:chExt cx="5760" cy="344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latin typeface="Times New Roman" pitchFamily="18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2400" smtClean="0">
                <a:latin typeface="Times New Roman" pitchFamily="18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1800" smtClean="0">
                <a:solidFill>
                  <a:schemeClr val="hlink"/>
                </a:solidFill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1800" smtClean="0">
                <a:solidFill>
                  <a:schemeClr val="hlink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1800" smtClean="0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1800" smtClean="0">
                <a:solidFill>
                  <a:schemeClr val="hlink"/>
                </a:solidFill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2400" smtClean="0">
                <a:latin typeface="Times New Roman" pitchFamily="18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1800" smtClean="0">
                <a:solidFill>
                  <a:schemeClr val="accent2"/>
                </a:solidFill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1800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3D5A7-9673-40FC-A8BD-3915090A80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2014/10/22</a:t>
            </a:r>
          </a:p>
        </p:txBody>
      </p:sp>
      <p:pic>
        <p:nvPicPr>
          <p:cNvPr id="19" name="Picture 2" descr="D:\永忠研究\應徵教師\國立金門大學\NQU_LOG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868" y="0"/>
            <a:ext cx="2574132" cy="37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0219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FFF00-363B-4DD5-B6BC-0BCD5B31E8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5572D-18CA-4DD7-9371-F81FC9053860}" type="datetime1">
              <a:rPr lang="zh-TW" altLang="en-US"/>
              <a:pPr>
                <a:defRPr/>
              </a:pPr>
              <a:t>2016/9/23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96397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9D91B-6B88-4718-9364-3BEB837FA2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67DB7-D19E-4C0B-A1CE-C4CC951A69D1}" type="datetime1">
              <a:rPr lang="zh-TW" altLang="en-US"/>
              <a:pPr>
                <a:defRPr/>
              </a:pPr>
              <a:t>2016/9/23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5892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2A2C7-989C-4006-B0D9-D940E7D1A3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B9776-EDE5-4861-91CA-163B329D74E9}" type="datetime1">
              <a:rPr lang="zh-TW" altLang="en-US"/>
              <a:pPr>
                <a:defRPr/>
              </a:pPr>
              <a:t>2016/9/23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5260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A2407-CBD6-4F77-8279-7CB6BBF6CD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44CD2-6495-474E-84B0-342788D61090}" type="datetime1">
              <a:rPr lang="zh-TW" altLang="en-US"/>
              <a:pPr>
                <a:defRPr/>
              </a:pPr>
              <a:t>2016/9/23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53940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B8352-9521-40DC-8779-D21A03EFF3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829FB-DC40-468D-92C7-4350B4707421}" type="datetime1">
              <a:rPr lang="zh-TW" altLang="en-US"/>
              <a:pPr>
                <a:defRPr/>
              </a:pPr>
              <a:t>2016/9/23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30292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89CC7-1245-4B0E-A52B-824FC31BC9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82D92-2333-42FE-B2EF-BAF71D8D8BF2}" type="datetime1">
              <a:rPr lang="zh-TW" altLang="en-US"/>
              <a:pPr>
                <a:defRPr/>
              </a:pPr>
              <a:t>2016/9/23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1257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52496-ADD1-47A4-A569-F5E61FFD91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4959D-839D-4B51-B477-990830BBE59E}" type="datetime1">
              <a:rPr lang="zh-TW" altLang="en-US"/>
              <a:pPr>
                <a:defRPr/>
              </a:pPr>
              <a:t>2016/9/23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14102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底圖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 Black" pitchFamily="34" charset="0"/>
              </a:defRPr>
            </a:lvl1pPr>
          </a:lstStyle>
          <a:p>
            <a:pPr>
              <a:defRPr/>
            </a:pPr>
            <a:fld id="{9BBBD39A-4CDD-4E0F-9E04-983A28B2C2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29" name="Group 4"/>
          <p:cNvGrpSpPr>
            <a:grpSpLocks/>
          </p:cNvGrpSpPr>
          <p:nvPr/>
        </p:nvGrpSpPr>
        <p:grpSpPr bwMode="auto">
          <a:xfrm>
            <a:off x="0" y="63500"/>
            <a:ext cx="9144000" cy="546100"/>
            <a:chOff x="0" y="0"/>
            <a:chExt cx="5760" cy="344"/>
          </a:xfrm>
        </p:grpSpPr>
        <p:sp>
          <p:nvSpPr>
            <p:cNvPr id="103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latin typeface="Times New Roman" pitchFamily="18" charset="0"/>
              </a:endParaRPr>
            </a:p>
          </p:txBody>
        </p:sp>
        <p:sp>
          <p:nvSpPr>
            <p:cNvPr id="103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2400" smtClean="0">
                <a:latin typeface="Times New Roman" pitchFamily="18" charset="0"/>
              </a:endParaRPr>
            </a:p>
          </p:txBody>
        </p:sp>
        <p:sp>
          <p:nvSpPr>
            <p:cNvPr id="103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1800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1800" smtClean="0">
                <a:solidFill>
                  <a:schemeClr val="hlink"/>
                </a:solidFill>
              </a:endParaRPr>
            </a:p>
          </p:txBody>
        </p:sp>
        <p:sp>
          <p:nvSpPr>
            <p:cNvPr id="103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1800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1800" smtClean="0">
                <a:solidFill>
                  <a:schemeClr val="hlink"/>
                </a:solidFill>
              </a:endParaRPr>
            </a:p>
          </p:txBody>
        </p:sp>
        <p:sp>
          <p:nvSpPr>
            <p:cNvPr id="104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2400" smtClean="0">
                <a:latin typeface="Times New Roman" pitchFamily="18" charset="0"/>
              </a:endParaRPr>
            </a:p>
          </p:txBody>
        </p:sp>
        <p:sp>
          <p:nvSpPr>
            <p:cNvPr id="104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1800" smtClean="0">
                <a:solidFill>
                  <a:schemeClr val="accent2"/>
                </a:solidFill>
              </a:endParaRPr>
            </a:p>
          </p:txBody>
        </p:sp>
        <p:sp>
          <p:nvSpPr>
            <p:cNvPr id="104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1800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3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356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AF9D84FC-A634-4707-8276-1E3C315C0554}" type="datetime1">
              <a:rPr lang="zh-TW" altLang="en-US"/>
              <a:pPr>
                <a:defRPr/>
              </a:pPr>
              <a:t>2016/9/23</a:t>
            </a:fld>
            <a:endParaRPr lang="en-US" altLang="zh-TW"/>
          </a:p>
        </p:txBody>
      </p:sp>
      <p:pic>
        <p:nvPicPr>
          <p:cNvPr id="18" name="Picture 2" descr="D:\永忠研究\應徵教師\國立金門大學\NQU_LOGO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868" y="0"/>
            <a:ext cx="2574132" cy="37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ransition spd="med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2"/>
          </a:solidFill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2"/>
          </a:solidFill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2"/>
          </a:solidFill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2"/>
          </a:solidFill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bg2"/>
          </a:solidFill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bg2"/>
          </a:solidFill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bg2"/>
          </a:solidFill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bg2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kumimoji="1"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emf"/><Relationship Id="rId4" Type="http://schemas.openxmlformats.org/officeDocument/2006/relationships/oleObject" Target="../embeddings/Microsoft_Word_97_-_2003_Document1.doc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6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7.emf"/><Relationship Id="rId4" Type="http://schemas.openxmlformats.org/officeDocument/2006/relationships/oleObject" Target="../embeddings/Microsoft_Word_97_-_2003_Document2.doc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duino.cc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arduino.cc/en/Main/Software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8.emf"/><Relationship Id="rId4" Type="http://schemas.openxmlformats.org/officeDocument/2006/relationships/oleObject" Target="../embeddings/Microsoft_Word_97_-_2003_Document3.doc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0.emf"/><Relationship Id="rId4" Type="http://schemas.openxmlformats.org/officeDocument/2006/relationships/oleObject" Target="../embeddings/Microsoft_Word_97_-_2003_Document4.doc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2.emf"/><Relationship Id="rId4" Type="http://schemas.openxmlformats.org/officeDocument/2006/relationships/oleObject" Target="../embeddings/Microsoft_Word_97_-_2003_Document5.doc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3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4.emf"/><Relationship Id="rId4" Type="http://schemas.openxmlformats.org/officeDocument/2006/relationships/oleObject" Target="../embeddings/Microsoft_Word_97_-_2003_Document6.doc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5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6.emf"/><Relationship Id="rId4" Type="http://schemas.openxmlformats.org/officeDocument/2006/relationships/oleObject" Target="../embeddings/Microsoft_Word_97_-_2003_Document7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8.emf"/><Relationship Id="rId4" Type="http://schemas.openxmlformats.org/officeDocument/2006/relationships/oleObject" Target="../embeddings/Microsoft_Word_97_-_2003_Document8.doc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696" y="2420888"/>
            <a:ext cx="7077546" cy="1524000"/>
          </a:xfrm>
        </p:spPr>
        <p:txBody>
          <a:bodyPr/>
          <a:lstStyle/>
          <a:p>
            <a:pPr algn="ctr"/>
            <a:r>
              <a:rPr lang="en-US" altLang="zh-TW" sz="4000" dirty="0" smtClean="0"/>
              <a:t>Ameba 8195AM</a:t>
            </a:r>
            <a:br>
              <a:rPr lang="en-US" altLang="zh-TW" sz="4000" dirty="0" smtClean="0"/>
            </a:br>
            <a:r>
              <a:rPr lang="zh-TW" altLang="en-US" sz="4000" dirty="0"/>
              <a:t>開發版介紹</a:t>
            </a:r>
            <a:endParaRPr lang="zh-TW" altLang="zh-TW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460875"/>
            <a:ext cx="8667750" cy="2016125"/>
          </a:xfrm>
        </p:spPr>
        <p:txBody>
          <a:bodyPr/>
          <a:lstStyle/>
          <a:p>
            <a:pPr algn="ctr" eaLnBrk="1" hangingPunct="1"/>
            <a:r>
              <a:rPr lang="zh-TW" altLang="en-US" sz="2200" dirty="0" smtClean="0"/>
              <a:t>講師：曹永忠</a:t>
            </a:r>
          </a:p>
          <a:p>
            <a:pPr algn="ctr" eaLnBrk="1" hangingPunct="1"/>
            <a:r>
              <a:rPr lang="zh-TW" altLang="en-US" sz="2200" dirty="0" smtClean="0"/>
              <a:t>國立金門大學</a:t>
            </a:r>
            <a:endParaRPr lang="en-US" altLang="zh-TW" sz="2200" dirty="0" smtClean="0"/>
          </a:p>
          <a:p>
            <a:pPr algn="ctr" eaLnBrk="1" hangingPunct="1"/>
            <a:r>
              <a:rPr lang="zh-TW" altLang="en-US" sz="2200" dirty="0" smtClean="0"/>
              <a:t>日期：</a:t>
            </a:r>
            <a:r>
              <a:rPr lang="en-US" altLang="zh-TW" sz="2200" dirty="0" smtClean="0"/>
              <a:t>105</a:t>
            </a:r>
            <a:r>
              <a:rPr lang="zh-TW" altLang="en-US" sz="2200" dirty="0" smtClean="0"/>
              <a:t>學年度第一學期</a:t>
            </a:r>
            <a:endParaRPr lang="en-US" altLang="zh-TW" sz="2200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2C3411C-9092-465A-8C4D-247E963927A1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51203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D35B6F-9E0B-4E83-AC40-D5B4E69F5A4D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742950" indent="-742950" algn="ctr">
              <a:defRPr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開啟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Arduino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5"/>
            <a:ext cx="8595216" cy="48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67700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2C3411C-9092-465A-8C4D-247E963927A1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51203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D35B6F-9E0B-4E83-AC40-D5B4E69F5A4D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742950" indent="-742950" algn="ctr">
              <a:defRPr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安裝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Ameba 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開發版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007460" cy="506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74973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2C3411C-9092-465A-8C4D-247E963927A1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51203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D35B6F-9E0B-4E83-AC40-D5B4E69F5A4D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742950" indent="-742950" algn="ctr">
              <a:defRPr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安裝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Ameba 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開發版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258622" cy="464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57200" y="4725144"/>
            <a:ext cx="68511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https://github.com/Ameba8195/Arduino/raw/master/release/package_realtek.com_ameba_index.json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512858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2C3411C-9092-465A-8C4D-247E963927A1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51203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D35B6F-9E0B-4E83-AC40-D5B4E69F5A4D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742950" indent="-742950" algn="ctr">
              <a:defRPr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安裝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Ameba 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開發版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835696" y="1268760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/>
              <a:t>填入：</a:t>
            </a:r>
            <a:endParaRPr lang="zh-TW" altLang="en-US" sz="54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1043608" y="2388656"/>
            <a:ext cx="68511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/>
              <a:t>https://github.com/Ameba8195/Arduino/raw/master/release/package_realtek.com_ameba_index.json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91675722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2C3411C-9092-465A-8C4D-247E963927A1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51203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D35B6F-9E0B-4E83-AC40-D5B4E69F5A4D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742950" indent="-742950" algn="ctr">
              <a:defRPr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安裝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Ameba 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開發版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開啟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Board Manager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784976" cy="493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83261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2C3411C-9092-465A-8C4D-247E963927A1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51203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D35B6F-9E0B-4E83-AC40-D5B4E69F5A4D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742950" indent="-742950" algn="ctr">
              <a:defRPr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安裝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Ameba 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開發版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開啟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Board Manager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10" y="1469430"/>
            <a:ext cx="8906694" cy="500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74603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2C3411C-9092-465A-8C4D-247E963927A1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51203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D35B6F-9E0B-4E83-AC40-D5B4E69F5A4D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742950" indent="-742950" algn="ctr">
              <a:defRPr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安裝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Ameba 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開發版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拉到最下面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4" y="1412776"/>
            <a:ext cx="9007462" cy="506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35651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2C3411C-9092-465A-8C4D-247E963927A1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51203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D35B6F-9E0B-4E83-AC40-D5B4E69F5A4D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742950" indent="-742950" algn="ctr">
              <a:defRPr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安裝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Ameba 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開發版</a:t>
            </a:r>
            <a:r>
              <a:rPr lang="en-US" altLang="zh-TW" b="1" dirty="0"/>
              <a:t>Version 1.0.8 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4" y="1340768"/>
            <a:ext cx="8728940" cy="490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3923928" y="4281433"/>
            <a:ext cx="1522512" cy="504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16217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2C3411C-9092-465A-8C4D-247E963927A1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51203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D35B6F-9E0B-4E83-AC40-D5B4E69F5A4D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742950" indent="-742950" algn="ctr">
              <a:defRPr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安裝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Ameba 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開發版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" y="1390980"/>
            <a:ext cx="9046227" cy="508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4644008" y="4437112"/>
            <a:ext cx="761256" cy="58772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80542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2C3411C-9092-465A-8C4D-247E963927A1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51203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D35B6F-9E0B-4E83-AC40-D5B4E69F5A4D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742950" indent="-742950" algn="ctr">
              <a:defRPr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安裝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Ameba 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開發版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安裝完成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8820472" cy="495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3923928" y="4293096"/>
            <a:ext cx="1481336" cy="58772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833752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6A8252A-407C-493E-9E8B-C0ED9C4BEC99}" type="slidenum">
              <a:rPr kumimoji="0" lang="en-US" altLang="zh-TW" sz="1200" smtClean="0">
                <a:latin typeface="Arial Black" pitchFamily="34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zh-TW" sz="1200" smtClean="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5123" name="日期版面配置區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117A3A1-89B1-4A4B-9F47-BE5F66AD6C64}" type="datetime1">
              <a:rPr kumimoji="0" lang="zh-TW" altLang="en-US" sz="1200" smtClean="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 dirty="0" smtClean="0">
              <a:latin typeface="Arial" charset="0"/>
              <a:ea typeface="新細明體" pitchFamily="18" charset="-12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715250" cy="5111750"/>
          </a:xfrm>
        </p:spPr>
        <p:txBody>
          <a:bodyPr/>
          <a:lstStyle/>
          <a:p>
            <a:pPr marL="609600" indent="-609600" algn="just" eaLnBrk="1" hangingPunct="1">
              <a:spcBef>
                <a:spcPct val="0"/>
              </a:spcBef>
            </a:pPr>
            <a:r>
              <a:rPr lang="zh-TW" altLang="en-US" sz="2000" dirty="0" smtClean="0"/>
              <a:t>前言</a:t>
            </a:r>
          </a:p>
          <a:p>
            <a:pPr marL="609600" indent="-609600">
              <a:spcBef>
                <a:spcPts val="600"/>
              </a:spcBef>
            </a:pPr>
            <a:r>
              <a:rPr lang="zh-TW" altLang="en-US" sz="2000" b="1" dirty="0" smtClean="0">
                <a:solidFill>
                  <a:srgbClr val="E56700"/>
                </a:solidFill>
              </a:rPr>
              <a:t>軟體開發環境介紹</a:t>
            </a:r>
            <a:endParaRPr lang="en-US" altLang="zh-TW" sz="2000" b="1" dirty="0" smtClean="0">
              <a:solidFill>
                <a:srgbClr val="E56700"/>
              </a:solidFill>
            </a:endParaRPr>
          </a:p>
          <a:p>
            <a:pPr marL="1009650" lvl="1" indent="-609600">
              <a:spcBef>
                <a:spcPct val="0"/>
              </a:spcBef>
            </a:pPr>
            <a:r>
              <a:rPr kumimoji="0" lang="zh-TW" altLang="en-US" sz="2000" dirty="0" smtClean="0"/>
              <a:t>開發工具介紹與安裝</a:t>
            </a:r>
            <a:endParaRPr kumimoji="0" lang="zh-TW" altLang="zh-TW" sz="2000" dirty="0" smtClean="0"/>
          </a:p>
          <a:p>
            <a:pPr marL="609600" indent="-609600">
              <a:spcBef>
                <a:spcPts val="600"/>
              </a:spcBef>
            </a:pPr>
            <a:r>
              <a:rPr lang="en-US" altLang="zh-TW" sz="2000" b="1" dirty="0">
                <a:solidFill>
                  <a:schemeClr val="accent5">
                    <a:lumMod val="50000"/>
                  </a:schemeClr>
                </a:solidFill>
              </a:rPr>
              <a:t>Arduino 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程式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介紹</a:t>
            </a:r>
            <a:endParaRPr lang="en-US" altLang="zh-TW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009650" lvl="1" indent="-609600">
              <a:spcBef>
                <a:spcPts val="600"/>
              </a:spcBef>
            </a:pPr>
            <a:r>
              <a:rPr lang="en-US" altLang="zh-TW" sz="2000" dirty="0"/>
              <a:t>Arduino</a:t>
            </a:r>
            <a:r>
              <a:rPr lang="zh-TW" altLang="en-US" sz="2000" dirty="0"/>
              <a:t> 程式</a:t>
            </a:r>
            <a:r>
              <a:rPr lang="zh-TW" altLang="en-US" sz="2000" dirty="0" smtClean="0"/>
              <a:t>架構</a:t>
            </a:r>
            <a:endParaRPr lang="en-US" altLang="zh-TW" sz="2000" dirty="0" smtClean="0"/>
          </a:p>
          <a:p>
            <a:pPr marL="1009650" lvl="1" indent="-609600">
              <a:spcBef>
                <a:spcPts val="600"/>
              </a:spcBef>
            </a:pPr>
            <a:r>
              <a:rPr lang="en-US" altLang="zh-TW" sz="2000" dirty="0"/>
              <a:t>Arduino</a:t>
            </a:r>
            <a:r>
              <a:rPr lang="zh-TW" altLang="en-US" sz="2000" dirty="0"/>
              <a:t>語法</a:t>
            </a:r>
            <a:endParaRPr lang="en-US" altLang="zh-TW" sz="2000" b="1" dirty="0" smtClean="0">
              <a:solidFill>
                <a:srgbClr val="E56700"/>
              </a:solidFill>
            </a:endParaRPr>
          </a:p>
          <a:p>
            <a:pPr marL="609600" indent="-609600">
              <a:spcBef>
                <a:spcPts val="600"/>
              </a:spcBef>
            </a:pPr>
            <a:r>
              <a:rPr lang="zh-TW" altLang="en-US" sz="2000" b="1" dirty="0" smtClean="0">
                <a:solidFill>
                  <a:srgbClr val="E56700"/>
                </a:solidFill>
              </a:rPr>
              <a:t>程式開發</a:t>
            </a:r>
            <a:endParaRPr lang="en-US" altLang="zh-TW" sz="2000" b="1" dirty="0" smtClean="0">
              <a:solidFill>
                <a:srgbClr val="E56700"/>
              </a:solidFill>
            </a:endParaRP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</a:rPr>
              <a:t> 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</a:rPr>
              <a:t>大 綱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2C3411C-9092-465A-8C4D-247E963927A1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51203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D35B6F-9E0B-4E83-AC40-D5B4E69F5A4D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742950" indent="-742950" algn="ctr">
              <a:defRPr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安裝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Ameba 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函式庫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6871"/>
            <a:ext cx="8694650" cy="488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2123728" y="2996952"/>
            <a:ext cx="1481336" cy="58772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890395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2C3411C-9092-465A-8C4D-247E963927A1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51203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D35B6F-9E0B-4E83-AC40-D5B4E69F5A4D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742950" indent="-742950" algn="ctr">
              <a:defRPr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安裝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Ameba 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函式庫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" y="1374863"/>
            <a:ext cx="8904729" cy="500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向右箭號 1"/>
          <p:cNvSpPr/>
          <p:nvPr/>
        </p:nvSpPr>
        <p:spPr>
          <a:xfrm rot="11546158">
            <a:off x="2339752" y="3284984"/>
            <a:ext cx="194421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590800" y="4149080"/>
            <a:ext cx="454483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latin typeface="+mn-ea"/>
                <a:ea typeface="+mn-ea"/>
              </a:rPr>
              <a:t>COPY</a:t>
            </a:r>
            <a:r>
              <a:rPr lang="zh-TW" altLang="en-US" sz="4000" dirty="0" smtClean="0">
                <a:latin typeface="+mn-ea"/>
                <a:ea typeface="+mn-ea"/>
              </a:rPr>
              <a:t> </a:t>
            </a:r>
            <a:r>
              <a:rPr lang="en-US" altLang="zh-TW" sz="4000" dirty="0" smtClean="0">
                <a:latin typeface="+mn-ea"/>
                <a:ea typeface="+mn-ea"/>
              </a:rPr>
              <a:t>(</a:t>
            </a:r>
            <a:r>
              <a:rPr lang="zh-TW" altLang="en-US" sz="4000" dirty="0" smtClean="0">
                <a:latin typeface="+mn-ea"/>
                <a:ea typeface="+mn-ea"/>
              </a:rPr>
              <a:t>複製、貼上</a:t>
            </a:r>
            <a:r>
              <a:rPr lang="en-US" altLang="zh-TW" sz="4000" dirty="0" smtClean="0">
                <a:latin typeface="+mn-ea"/>
                <a:ea typeface="+mn-ea"/>
              </a:rPr>
              <a:t>)</a:t>
            </a:r>
            <a:endParaRPr lang="zh-TW" altLang="en-US" sz="4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002037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2C3411C-9092-465A-8C4D-247E963927A1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51203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D35B6F-9E0B-4E83-AC40-D5B4E69F5A4D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742950" indent="-742950" algn="ctr">
              <a:defRPr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安裝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Ameba 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函式庫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切換函式庫目錄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08" y="1569032"/>
            <a:ext cx="8387192" cy="471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454022" y="3212976"/>
            <a:ext cx="1669706" cy="58772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688149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2C3411C-9092-465A-8C4D-247E963927A1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51203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D35B6F-9E0B-4E83-AC40-D5B4E69F5A4D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742950" indent="-742950" algn="ctr">
              <a:defRPr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安裝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Ameba 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函式庫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切換函式庫目錄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0" y="1268760"/>
            <a:ext cx="8857016" cy="497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2044214" y="1988840"/>
            <a:ext cx="5264089" cy="7920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57260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2C3411C-9092-465A-8C4D-247E963927A1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51203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D35B6F-9E0B-4E83-AC40-D5B4E69F5A4D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742950" indent="-742950" algn="ctr">
              <a:defRPr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安裝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Ameba 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函式庫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切換函式庫目錄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90662"/>
            <a:ext cx="886893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2195736" y="2384884"/>
            <a:ext cx="5264089" cy="7920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85745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2C3411C-9092-465A-8C4D-247E963927A1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51203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D35B6F-9E0B-4E83-AC40-D5B4E69F5A4D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742950" indent="-742950" algn="ctr">
              <a:defRPr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安裝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Ameba 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函式庫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切換函式庫目錄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84079"/>
            <a:ext cx="8640960" cy="485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179512" y="3429000"/>
            <a:ext cx="8507287" cy="14401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dirty="0" smtClean="0">
                <a:solidFill>
                  <a:srgbClr val="FF0000"/>
                </a:solidFill>
                <a:latin typeface="+mn-ea"/>
              </a:rPr>
              <a:t>C:\Users\user\Documents\Ameba</a:t>
            </a:r>
            <a:endParaRPr lang="zh-TW" altLang="en-US" sz="48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779061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2C3411C-9092-465A-8C4D-247E963927A1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51203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D35B6F-9E0B-4E83-AC40-D5B4E69F5A4D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742950" indent="-742950" algn="ctr">
              <a:defRPr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安裝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Ameba 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函式庫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選擇開發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版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2" y="1556792"/>
            <a:ext cx="8545758" cy="480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1187624" y="2492896"/>
            <a:ext cx="4824536" cy="100811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85542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4"/>
          <p:cNvSpPr txBox="1">
            <a:spLocks noGrp="1"/>
          </p:cNvSpPr>
          <p:nvPr/>
        </p:nvSpPr>
        <p:spPr bwMode="auto">
          <a:xfrm>
            <a:off x="6461517" y="6242859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2C3411C-9092-465A-8C4D-247E963927A1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51203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D35B6F-9E0B-4E83-AC40-D5B4E69F5A4D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742950" indent="-742950" algn="ctr">
              <a:defRPr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安裝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Ameba 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函式庫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選擇</a:t>
            </a:r>
            <a:r>
              <a:rPr lang="en-US" altLang="zh-TW" b="1" dirty="0" err="1" smtClean="0">
                <a:solidFill>
                  <a:schemeClr val="accent5">
                    <a:lumMod val="50000"/>
                  </a:schemeClr>
                </a:solidFill>
              </a:rPr>
              <a:t>Amaba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開發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版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4" y="1502857"/>
            <a:ext cx="8660356" cy="486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3446178" y="5646232"/>
            <a:ext cx="2232248" cy="85469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955556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2C3411C-9092-465A-8C4D-247E963927A1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51203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D35B6F-9E0B-4E83-AC40-D5B4E69F5A4D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742950" indent="-742950" algn="ctr">
              <a:defRPr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安裝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Ameba 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函式庫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檢核開發版正確否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76" y="1340768"/>
            <a:ext cx="8454817" cy="475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971600" y="2204864"/>
            <a:ext cx="2232248" cy="85469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14854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2C3411C-9092-465A-8C4D-247E963927A1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51203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D35B6F-9E0B-4E83-AC40-D5B4E69F5A4D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742950" indent="-742950" algn="ctr">
              <a:defRPr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安裝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Ameba 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函式庫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切換通訊埠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5" y="1526910"/>
            <a:ext cx="8634290" cy="485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1115616" y="2492896"/>
            <a:ext cx="2232248" cy="85469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932812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536EBB3-A80B-458C-AAA0-38E7CF414E1B}" type="slidenum">
              <a:rPr kumimoji="0" lang="en-US" altLang="zh-TW" sz="1200" smtClean="0">
                <a:latin typeface="Arial Black" pitchFamily="34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kumimoji="0" lang="en-US" altLang="zh-TW" sz="1200" smtClean="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7171" name="日期版面配置區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1D33188-9D89-4B4E-AC87-9A3C3EAA357C}" type="datetime1">
              <a:rPr kumimoji="0" lang="zh-TW" altLang="en-US" sz="1200" smtClean="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 smtClean="0">
              <a:latin typeface="Arial" charset="0"/>
              <a:ea typeface="新細明體" pitchFamily="18" charset="-12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781300"/>
            <a:ext cx="6324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TW" dirty="0"/>
              <a:t>Ameba 8195AM</a:t>
            </a:r>
            <a:endParaRPr lang="zh-TW" altLang="en-US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2C3411C-9092-465A-8C4D-247E963927A1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51203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D35B6F-9E0B-4E83-AC40-D5B4E69F5A4D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742950" indent="-742950" algn="ctr">
              <a:defRPr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安裝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Ameba 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函式庫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檢核通訊埠正確否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7754566" cy="435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1115616" y="2780928"/>
            <a:ext cx="2232248" cy="85469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39272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2C3411C-9092-465A-8C4D-247E963927A1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51203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D35B6F-9E0B-4E83-AC40-D5B4E69F5A4D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742950" indent="-742950" algn="ctr">
              <a:defRPr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完成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Ameba 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開發環境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82" y="1649797"/>
            <a:ext cx="8122218" cy="456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6084168" y="1412776"/>
            <a:ext cx="2232248" cy="85469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907704" y="3933056"/>
            <a:ext cx="57122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+mn-ea"/>
                <a:ea typeface="+mn-ea"/>
              </a:rPr>
              <a:t>請關閉程式後重開程式</a:t>
            </a:r>
            <a:endParaRPr lang="zh-TW" altLang="en-US" sz="4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724070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D4711D9-3A14-4E54-AE28-C1C7ADAEAD13}" type="slidenum">
              <a:rPr kumimoji="0" lang="en-US" altLang="zh-TW" sz="1200" smtClean="0">
                <a:latin typeface="Arial Black" pitchFamily="34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kumimoji="0" lang="en-US" altLang="zh-TW" sz="1200" smtClean="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47107" name="日期版面配置區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921B181-E71B-43D0-97F5-4CB3CAA67AEA}" type="datetime1">
              <a:rPr kumimoji="0" lang="zh-TW" altLang="en-US" sz="1200" smtClean="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 smtClean="0">
              <a:latin typeface="Arial" charset="0"/>
              <a:ea typeface="新細明體" pitchFamily="18" charset="-12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781300"/>
            <a:ext cx="6324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Arduino 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程式介紹</a:t>
            </a:r>
          </a:p>
        </p:txBody>
      </p:sp>
    </p:spTree>
    <p:extLst>
      <p:ext uri="{BB962C8B-B14F-4D97-AF65-F5344CB8AC3E}">
        <p14:creationId xmlns:p14="http://schemas.microsoft.com/office/powerpoint/2010/main" val="1082074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2893FC4-6197-43AE-9E2E-DFC9AE70A91A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52227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41F51B7-98D3-4E2F-9500-91BCD59AED60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2781300"/>
            <a:ext cx="6985000" cy="1371600"/>
          </a:xfrm>
        </p:spPr>
        <p:txBody>
          <a:bodyPr/>
          <a:lstStyle/>
          <a:p>
            <a:pPr marL="742950" indent="-742950" algn="ctr"/>
            <a:r>
              <a:rPr lang="en-US" altLang="zh-TW" dirty="0" smtClean="0"/>
              <a:t>Arduino</a:t>
            </a:r>
            <a:r>
              <a:rPr lang="zh-TW" altLang="en-US" dirty="0" smtClean="0"/>
              <a:t> </a:t>
            </a:r>
            <a:r>
              <a:rPr lang="zh-TW" altLang="en-US" dirty="0"/>
              <a:t>程式架構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747797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/>
            <a:r>
              <a:rPr lang="en-US" altLang="zh-TW" sz="60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Arduino</a:t>
            </a:r>
            <a:r>
              <a:rPr lang="zh-TW" altLang="en-US" sz="60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程式的介面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8575"/>
            <a:ext cx="4114800" cy="4937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500313" y="1785938"/>
            <a:ext cx="1285875" cy="3571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5" name="直線單箭頭接點 4"/>
          <p:cNvCxnSpPr>
            <a:stCxn id="4" idx="1"/>
          </p:cNvCxnSpPr>
          <p:nvPr/>
        </p:nvCxnSpPr>
        <p:spPr>
          <a:xfrm rot="10800000" flipV="1">
            <a:off x="1571625" y="1963738"/>
            <a:ext cx="928688" cy="1079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文字方塊 7"/>
          <p:cNvSpPr txBox="1">
            <a:spLocks noChangeArrowheads="1"/>
          </p:cNvSpPr>
          <p:nvPr/>
        </p:nvSpPr>
        <p:spPr bwMode="auto">
          <a:xfrm>
            <a:off x="709613" y="1787525"/>
            <a:ext cx="862012" cy="17843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r>
              <a:rPr kumimoji="0" lang="zh-TW" altLang="en-US" sz="4400">
                <a:latin typeface="標楷體" pitchFamily="65" charset="-120"/>
                <a:ea typeface="標楷體" pitchFamily="65" charset="-120"/>
              </a:rPr>
              <a:t>功能表</a:t>
            </a:r>
          </a:p>
        </p:txBody>
      </p:sp>
    </p:spTree>
    <p:extLst>
      <p:ext uri="{BB962C8B-B14F-4D97-AF65-F5344CB8AC3E}">
        <p14:creationId xmlns:p14="http://schemas.microsoft.com/office/powerpoint/2010/main" val="39837819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214563"/>
            <a:ext cx="7599362" cy="1428750"/>
          </a:xfrm>
          <a:prstGeom prst="rect">
            <a:avLst/>
          </a:prstGeom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071563" y="3214688"/>
            <a:ext cx="357187" cy="428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500188" y="3214688"/>
            <a:ext cx="357187" cy="42862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928813" y="3214688"/>
            <a:ext cx="357187" cy="428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357438" y="3214688"/>
            <a:ext cx="347662" cy="42862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786063" y="3214688"/>
            <a:ext cx="357187" cy="428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4344" name="文字方塊 17"/>
          <p:cNvSpPr txBox="1">
            <a:spLocks noChangeArrowheads="1"/>
          </p:cNvSpPr>
          <p:nvPr/>
        </p:nvSpPr>
        <p:spPr bwMode="auto">
          <a:xfrm>
            <a:off x="0" y="4197350"/>
            <a:ext cx="3929063" cy="14462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r>
              <a:rPr kumimoji="0" lang="zh-TW" altLang="en-US" sz="44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同等於</a:t>
            </a:r>
            <a:r>
              <a:rPr kumimoji="0" lang="en-US" altLang="zh-TW" sz="44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</a:t>
            </a:r>
            <a:r>
              <a:rPr kumimoji="0" lang="zh-TW" altLang="en-US" sz="44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語言的</a:t>
            </a:r>
            <a:r>
              <a:rPr kumimoji="0" lang="en-US" altLang="zh-TW" sz="44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Rebuild All</a:t>
            </a:r>
          </a:p>
        </p:txBody>
      </p:sp>
      <p:cxnSp>
        <p:nvCxnSpPr>
          <p:cNvPr id="21" name="直線單箭頭接點 20"/>
          <p:cNvCxnSpPr>
            <a:stCxn id="7" idx="0"/>
          </p:cNvCxnSpPr>
          <p:nvPr/>
        </p:nvCxnSpPr>
        <p:spPr>
          <a:xfrm rot="5400000" flipH="1" flipV="1">
            <a:off x="910431" y="2410620"/>
            <a:ext cx="1571625" cy="3651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文字方塊 23"/>
          <p:cNvSpPr txBox="1">
            <a:spLocks noChangeArrowheads="1"/>
          </p:cNvSpPr>
          <p:nvPr/>
        </p:nvSpPr>
        <p:spPr bwMode="auto">
          <a:xfrm>
            <a:off x="214313" y="285750"/>
            <a:ext cx="3570287" cy="1446213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r>
              <a:rPr kumimoji="0" lang="zh-TW" altLang="en-US" sz="44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將程式燒入到</a:t>
            </a:r>
            <a:endParaRPr kumimoji="0" lang="en-US" altLang="zh-TW" sz="44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kumimoji="0" lang="en-US" altLang="zh-TW" sz="44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Arduino</a:t>
            </a:r>
            <a:endParaRPr kumimoji="0" lang="zh-TW" altLang="en-US" sz="44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4347" name="文字方塊 28"/>
          <p:cNvSpPr txBox="1">
            <a:spLocks noChangeArrowheads="1"/>
          </p:cNvSpPr>
          <p:nvPr/>
        </p:nvSpPr>
        <p:spPr bwMode="auto">
          <a:xfrm>
            <a:off x="4049713" y="5078413"/>
            <a:ext cx="2236787" cy="7080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開新檔案</a:t>
            </a:r>
          </a:p>
        </p:txBody>
      </p:sp>
      <p:cxnSp>
        <p:nvCxnSpPr>
          <p:cNvPr id="31" name="直線單箭頭接點 30"/>
          <p:cNvCxnSpPr>
            <a:stCxn id="9" idx="0"/>
            <a:endCxn id="14349" idx="2"/>
          </p:cNvCxnSpPr>
          <p:nvPr/>
        </p:nvCxnSpPr>
        <p:spPr>
          <a:xfrm rot="5400000" flipH="1" flipV="1">
            <a:off x="2940844" y="661194"/>
            <a:ext cx="2143125" cy="2963863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9" name="文字方塊 32"/>
          <p:cNvSpPr txBox="1">
            <a:spLocks noChangeArrowheads="1"/>
          </p:cNvSpPr>
          <p:nvPr/>
        </p:nvSpPr>
        <p:spPr bwMode="auto">
          <a:xfrm>
            <a:off x="4273550" y="301625"/>
            <a:ext cx="2441575" cy="769938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r>
              <a:rPr kumimoji="0" lang="zh-TW" altLang="en-US" sz="4400">
                <a:latin typeface="標楷體" pitchFamily="65" charset="-120"/>
                <a:ea typeface="標楷體" pitchFamily="65" charset="-120"/>
              </a:rPr>
              <a:t>開啟舊檔</a:t>
            </a:r>
          </a:p>
        </p:txBody>
      </p:sp>
      <p:sp>
        <p:nvSpPr>
          <p:cNvPr id="14350" name="文字方塊 36"/>
          <p:cNvSpPr txBox="1">
            <a:spLocks noChangeArrowheads="1"/>
          </p:cNvSpPr>
          <p:nvPr/>
        </p:nvSpPr>
        <p:spPr bwMode="auto">
          <a:xfrm>
            <a:off x="6429375" y="4714875"/>
            <a:ext cx="2108200" cy="1323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儲存檔案</a:t>
            </a:r>
          </a:p>
        </p:txBody>
      </p:sp>
      <p:sp>
        <p:nvSpPr>
          <p:cNvPr id="44" name="矩形 43"/>
          <p:cNvSpPr/>
          <p:nvPr/>
        </p:nvSpPr>
        <p:spPr>
          <a:xfrm>
            <a:off x="7858125" y="3214688"/>
            <a:ext cx="357188" cy="42862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4352" name="文字方塊 45"/>
          <p:cNvSpPr txBox="1">
            <a:spLocks noChangeArrowheads="1"/>
          </p:cNvSpPr>
          <p:nvPr/>
        </p:nvSpPr>
        <p:spPr bwMode="auto">
          <a:xfrm>
            <a:off x="7072313" y="285750"/>
            <a:ext cx="1878012" cy="76993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r>
              <a:rPr kumimoji="0" lang="zh-TW" altLang="en-US" sz="4400">
                <a:latin typeface="標楷體" pitchFamily="65" charset="-120"/>
                <a:ea typeface="標楷體" pitchFamily="65" charset="-120"/>
              </a:rPr>
              <a:t>回傳值</a:t>
            </a:r>
          </a:p>
        </p:txBody>
      </p:sp>
      <p:cxnSp>
        <p:nvCxnSpPr>
          <p:cNvPr id="48" name="直線單箭頭接點 47"/>
          <p:cNvCxnSpPr>
            <a:stCxn id="44" idx="0"/>
            <a:endCxn id="14352" idx="2"/>
          </p:cNvCxnSpPr>
          <p:nvPr/>
        </p:nvCxnSpPr>
        <p:spPr>
          <a:xfrm rot="16200000" flipV="1">
            <a:off x="6944519" y="2121694"/>
            <a:ext cx="2159000" cy="269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肘形接點 42"/>
          <p:cNvCxnSpPr/>
          <p:nvPr/>
        </p:nvCxnSpPr>
        <p:spPr>
          <a:xfrm rot="16200000" flipH="1">
            <a:off x="1231901" y="3697287"/>
            <a:ext cx="500062" cy="392113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圖案 57"/>
          <p:cNvCxnSpPr>
            <a:stCxn id="8" idx="2"/>
            <a:endCxn id="14347" idx="0"/>
          </p:cNvCxnSpPr>
          <p:nvPr/>
        </p:nvCxnSpPr>
        <p:spPr>
          <a:xfrm rot="16200000" flipH="1">
            <a:off x="2920207" y="2829719"/>
            <a:ext cx="1435100" cy="3062287"/>
          </a:xfrm>
          <a:prstGeom prst="bentConnector3">
            <a:avLst>
              <a:gd name="adj1" fmla="val 22845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56" name="群組 79"/>
          <p:cNvGrpSpPr>
            <a:grpSpLocks/>
          </p:cNvGrpSpPr>
          <p:nvPr/>
        </p:nvGrpSpPr>
        <p:grpSpPr bwMode="auto">
          <a:xfrm>
            <a:off x="3143250" y="3429000"/>
            <a:ext cx="4214813" cy="1287463"/>
            <a:chOff x="3143240" y="3429000"/>
            <a:chExt cx="4214842" cy="1286678"/>
          </a:xfrm>
        </p:grpSpPr>
        <p:cxnSp>
          <p:nvCxnSpPr>
            <p:cNvPr id="72" name="直線接點 71"/>
            <p:cNvCxnSpPr>
              <a:stCxn id="10" idx="3"/>
            </p:cNvCxnSpPr>
            <p:nvPr/>
          </p:nvCxnSpPr>
          <p:spPr>
            <a:xfrm>
              <a:off x="3143240" y="3429000"/>
              <a:ext cx="32861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接點 73"/>
            <p:cNvCxnSpPr/>
            <p:nvPr/>
          </p:nvCxnSpPr>
          <p:spPr>
            <a:xfrm rot="5400000">
              <a:off x="5965327" y="3893061"/>
              <a:ext cx="92812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/>
            <p:nvPr/>
          </p:nvCxnSpPr>
          <p:spPr>
            <a:xfrm>
              <a:off x="6429388" y="4357122"/>
              <a:ext cx="92869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單箭頭接點 77"/>
            <p:cNvCxnSpPr/>
            <p:nvPr/>
          </p:nvCxnSpPr>
          <p:spPr>
            <a:xfrm rot="5400000">
              <a:off x="7178009" y="4535606"/>
              <a:ext cx="358556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06442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643563" cy="6858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714500" y="1428750"/>
            <a:ext cx="5643563" cy="392906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 rot="10800000" flipV="1">
            <a:off x="1071563" y="3571875"/>
            <a:ext cx="642937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文字方塊 9"/>
          <p:cNvSpPr txBox="1">
            <a:spLocks noChangeArrowheads="1"/>
          </p:cNvSpPr>
          <p:nvPr/>
        </p:nvSpPr>
        <p:spPr bwMode="auto">
          <a:xfrm>
            <a:off x="214313" y="1951038"/>
            <a:ext cx="862012" cy="347821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r>
              <a:rPr kumimoji="0" lang="zh-TW" altLang="en-US" sz="4400">
                <a:latin typeface="標楷體" pitchFamily="65" charset="-120"/>
                <a:ea typeface="標楷體" pitchFamily="65" charset="-120"/>
              </a:rPr>
              <a:t>撰寫程式內容</a:t>
            </a:r>
          </a:p>
        </p:txBody>
      </p:sp>
      <p:sp>
        <p:nvSpPr>
          <p:cNvPr id="11" name="矩形 10"/>
          <p:cNvSpPr/>
          <p:nvPr/>
        </p:nvSpPr>
        <p:spPr>
          <a:xfrm>
            <a:off x="5715000" y="6572250"/>
            <a:ext cx="1500188" cy="285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714500" y="714375"/>
            <a:ext cx="785813" cy="428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2071688" y="2071688"/>
            <a:ext cx="5072062" cy="16621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r>
              <a:rPr kumimoji="0"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要注意是否連線，</a:t>
            </a:r>
            <a:endParaRPr kumimoji="0" lang="en-US" altLang="zh-TW" sz="28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kumimoji="0"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若未連線可以</a:t>
            </a:r>
            <a:r>
              <a:rPr kumimoji="0" lang="en-US" altLang="zh-TW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Rebuild</a:t>
            </a:r>
            <a:r>
              <a:rPr kumimoji="0"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但不可燒入</a:t>
            </a:r>
          </a:p>
          <a:p>
            <a:endParaRPr kumimoji="0"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cxnSp>
        <p:nvCxnSpPr>
          <p:cNvPr id="21" name="圖案 20"/>
          <p:cNvCxnSpPr>
            <a:stCxn id="12" idx="3"/>
            <a:endCxn id="18" idx="0"/>
          </p:cNvCxnSpPr>
          <p:nvPr/>
        </p:nvCxnSpPr>
        <p:spPr>
          <a:xfrm>
            <a:off x="2500313" y="928688"/>
            <a:ext cx="2108200" cy="1143000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接點 22"/>
          <p:cNvCxnSpPr>
            <a:stCxn id="11" idx="0"/>
            <a:endCxn id="18" idx="2"/>
          </p:cNvCxnSpPr>
          <p:nvPr/>
        </p:nvCxnSpPr>
        <p:spPr>
          <a:xfrm rot="16200000" flipV="1">
            <a:off x="4117976" y="4224337"/>
            <a:ext cx="2838450" cy="185737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831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589088"/>
            <a:ext cx="4176712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文字方塊 5"/>
          <p:cNvSpPr txBox="1">
            <a:spLocks noChangeArrowheads="1"/>
          </p:cNvSpPr>
          <p:nvPr/>
        </p:nvSpPr>
        <p:spPr bwMode="auto">
          <a:xfrm>
            <a:off x="1408113" y="642938"/>
            <a:ext cx="18780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r>
              <a:rPr kumimoji="0" lang="zh-TW" altLang="en-US" sz="4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未連線</a:t>
            </a:r>
            <a:endParaRPr kumimoji="0" lang="en-US" altLang="zh-TW" sz="44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8" name="文字方塊 6"/>
          <p:cNvSpPr txBox="1">
            <a:spLocks noChangeArrowheads="1"/>
          </p:cNvSpPr>
          <p:nvPr/>
        </p:nvSpPr>
        <p:spPr bwMode="auto">
          <a:xfrm>
            <a:off x="5980113" y="658813"/>
            <a:ext cx="18780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r>
              <a:rPr kumimoji="0" lang="zh-TW" altLang="en-US" sz="4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已連線</a:t>
            </a:r>
          </a:p>
        </p:txBody>
      </p:sp>
      <p:pic>
        <p:nvPicPr>
          <p:cNvPr id="1638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589088"/>
            <a:ext cx="4319587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599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/>
            <a:r>
              <a:rPr lang="en-US" altLang="zh-TW" sz="6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Arduino</a:t>
            </a:r>
            <a:r>
              <a:rPr lang="zh-TW" altLang="en-US" sz="6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程式架構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57200" y="1285875"/>
            <a:ext cx="8229600" cy="50387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.)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宣告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Arduino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宣告方式與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相同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例如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float…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.)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初始化 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Setup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():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使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Arduino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板子裝置妥當的指令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EX: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ledPin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=7;	/ 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宣告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Arduino7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號腳為輸入腳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Setup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()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{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	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pinMode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ledPin,INPUT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);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10276897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57200" y="500063"/>
            <a:ext cx="8229600" cy="5824537"/>
          </a:xfrm>
          <a:prstGeom prst="rect">
            <a:avLst/>
          </a:prstGeom>
        </p:spPr>
        <p:txBody>
          <a:bodyPr/>
          <a:lstStyle/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三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.)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執行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Loop():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為程式的主要內容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這程式內容會一直重複被執行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EX: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Loop()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{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……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051889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B891831-6DF9-44C7-9510-622148D65F8D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48131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535E8B4-AC3A-4C35-9182-D11E4241CDF2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47106" name="Picture 2" descr="D:\永忠研究\電子書\LASS系列\Ameba系列\綠色環境之粒子感測器\內容\空氣粒子感測裝置基本組成要素\Ameba 阿米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2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81775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57200" y="500063"/>
            <a:ext cx="8229600" cy="5824537"/>
          </a:xfrm>
          <a:prstGeom prst="rect">
            <a:avLst/>
          </a:prstGeom>
        </p:spPr>
        <p:txBody>
          <a:bodyPr/>
          <a:lstStyle/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四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.)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函式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pinMode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(7,INPUT)									//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將腳位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設定為輸入模式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digitalWrite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(8,HIGH)	(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數位腳專用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				//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將腳位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設定輸出高電位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3.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val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digitalRead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(7)	(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數位腳專用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				//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讀出腳位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的值並指定給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			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val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變數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6087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28625" y="500063"/>
            <a:ext cx="8229600" cy="5824537"/>
          </a:xfrm>
          <a:prstGeom prst="rect">
            <a:avLst/>
          </a:prstGeom>
        </p:spPr>
        <p:txBody>
          <a:bodyPr/>
          <a:lstStyle/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4.analogWrite(9,128)	(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數位訊號專用所設計的函式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	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 				//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將擁有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PWM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的數位腳位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				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設定輸出電位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2.5V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對應值大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			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約為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128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800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5.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val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analogRead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(0)	(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類比腳專用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						//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讀出腳位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的值並指定給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			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val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變數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且</a:t>
            </a:r>
            <a:r>
              <a:rPr lang="en-US" altLang="zh-TW" sz="2800" dirty="0" err="1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analogRead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可讀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			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取範圍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0(0V)~1023(5V))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800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800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2086834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2893FC4-6197-43AE-9E2E-DFC9AE70A91A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52227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41F51B7-98D3-4E2F-9500-91BCD59AED60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2781300"/>
            <a:ext cx="6985000" cy="1371600"/>
          </a:xfrm>
        </p:spPr>
        <p:txBody>
          <a:bodyPr/>
          <a:lstStyle/>
          <a:p>
            <a:pPr marL="742950" indent="-742950" algn="ctr"/>
            <a:r>
              <a:rPr lang="en-US" altLang="zh-TW" dirty="0" smtClean="0"/>
              <a:t>Arduino</a:t>
            </a:r>
            <a:r>
              <a:rPr lang="zh-TW" altLang="en-US" dirty="0" smtClean="0"/>
              <a:t>語法</a:t>
            </a:r>
          </a:p>
        </p:txBody>
      </p:sp>
    </p:spTree>
    <p:extLst>
      <p:ext uri="{BB962C8B-B14F-4D97-AF65-F5344CB8AC3E}">
        <p14:creationId xmlns:p14="http://schemas.microsoft.com/office/powerpoint/2010/main" val="63242171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1028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5C011C7D-ADFF-4FEF-BFF0-DB20D2C59EFB}" type="slidenum">
              <a:rPr kumimoji="0" lang="zh-TW" altLang="en-US" smtClean="0"/>
              <a:pPr/>
              <a:t>43</a:t>
            </a:fld>
            <a:endParaRPr kumimoji="0" lang="en-US" altLang="zh-TW" smtClean="0"/>
          </a:p>
        </p:txBody>
      </p:sp>
      <p:sp>
        <p:nvSpPr>
          <p:cNvPr id="1029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713E3FFF-CD72-4A95-B7B6-39991477A814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1030" name="Text Box 2"/>
          <p:cNvSpPr txBox="1">
            <a:spLocks noChangeArrowheads="1"/>
          </p:cNvSpPr>
          <p:nvPr/>
        </p:nvSpPr>
        <p:spPr bwMode="auto">
          <a:xfrm>
            <a:off x="3419475" y="211138"/>
            <a:ext cx="16658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C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語言的架構</a:t>
            </a:r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362058"/>
              </p:ext>
            </p:extLst>
          </p:nvPr>
        </p:nvGraphicFramePr>
        <p:xfrm>
          <a:off x="1547813" y="3530600"/>
          <a:ext cx="647700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Document" r:id="rId4" imgW="5438227" imgH="1235165" progId="Word.Document.8">
                  <p:embed/>
                </p:oleObj>
              </mc:Choice>
              <mc:Fallback>
                <p:oleObj name="Document" r:id="rId4" imgW="5438227" imgH="123516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530600"/>
                        <a:ext cx="6477000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17"/>
          <p:cNvSpPr>
            <a:spLocks noChangeArrowheads="1"/>
          </p:cNvSpPr>
          <p:nvPr/>
        </p:nvSpPr>
        <p:spPr bwMode="auto">
          <a:xfrm>
            <a:off x="1079500" y="1079500"/>
            <a:ext cx="716438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r>
              <a:rPr lang="en-US" altLang="zh-TW" sz="1400">
                <a:solidFill>
                  <a:srgbClr val="000000"/>
                </a:solidFill>
              </a:rPr>
              <a:t>C</a:t>
            </a:r>
            <a:r>
              <a:rPr lang="zh-TW" altLang="en-US" sz="1400">
                <a:solidFill>
                  <a:srgbClr val="000000"/>
                </a:solidFill>
              </a:rPr>
              <a:t>語言是一種常用的高階語言，由函式（</a:t>
            </a:r>
            <a:r>
              <a:rPr lang="en-US" altLang="zh-TW" sz="1400">
                <a:solidFill>
                  <a:srgbClr val="000000"/>
                </a:solidFill>
              </a:rPr>
              <a:t>function</a:t>
            </a:r>
            <a:r>
              <a:rPr lang="zh-TW" altLang="en-US" sz="1400">
                <a:solidFill>
                  <a:srgbClr val="000000"/>
                </a:solidFill>
              </a:rPr>
              <a:t>）所組成，所謂函式是指執行某一特定功能的程式集合。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endParaRPr lang="zh-TW" altLang="en-US" sz="1400">
              <a:solidFill>
                <a:srgbClr val="000000"/>
              </a:solidFill>
            </a:endParaRP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r>
              <a:rPr lang="zh-TW" altLang="en-US" sz="1400">
                <a:solidFill>
                  <a:srgbClr val="000000"/>
                </a:solidFill>
              </a:rPr>
              <a:t>當我們在設計</a:t>
            </a:r>
            <a:r>
              <a:rPr lang="en-US" altLang="zh-TW" sz="1400">
                <a:solidFill>
                  <a:srgbClr val="000000"/>
                </a:solidFill>
              </a:rPr>
              <a:t>C</a:t>
            </a:r>
            <a:r>
              <a:rPr lang="zh-TW" altLang="en-US" sz="1400">
                <a:solidFill>
                  <a:srgbClr val="000000"/>
                </a:solidFill>
              </a:rPr>
              <a:t>語言程式時，首先會依所需的功能先寫一個函式，然後再由主程式或函式去呼叫執行另一個函式。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endParaRPr lang="zh-TW" altLang="en-US" sz="1400">
              <a:solidFill>
                <a:srgbClr val="000000"/>
              </a:solidFill>
            </a:endParaRP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r>
              <a:rPr lang="zh-TW" altLang="en-US" sz="1400">
                <a:solidFill>
                  <a:srgbClr val="000000"/>
                </a:solidFill>
              </a:rPr>
              <a:t>在函式名稱後面會接一組小括號</a:t>
            </a:r>
            <a:r>
              <a:rPr lang="en-US" altLang="zh-TW" sz="140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altLang="zh-TW" sz="1400">
                <a:solidFill>
                  <a:srgbClr val="000000"/>
                </a:solidFill>
              </a:rPr>
              <a:t> ( ) </a:t>
            </a:r>
            <a:r>
              <a:rPr lang="en-US" altLang="zh-TW" sz="1400">
                <a:solidFill>
                  <a:srgbClr val="000000"/>
                </a:solidFill>
                <a:latin typeface="Arial" charset="0"/>
              </a:rPr>
              <a:t>”</a:t>
            </a:r>
            <a:r>
              <a:rPr lang="zh-TW" altLang="en-US" sz="1400">
                <a:solidFill>
                  <a:srgbClr val="000000"/>
                </a:solidFill>
              </a:rPr>
              <a:t>，通知編譯器此為一個函式，而不是變數，而在小括號內也可包含引數，引數是用來將主程式中的變數數值或變數位址傳至函式中來運算。</a:t>
            </a:r>
          </a:p>
        </p:txBody>
      </p:sp>
    </p:spTree>
    <p:extLst>
      <p:ext uri="{BB962C8B-B14F-4D97-AF65-F5344CB8AC3E}">
        <p14:creationId xmlns:p14="http://schemas.microsoft.com/office/powerpoint/2010/main" val="32529513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2052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67FB1A29-C372-4391-84ED-73B8CFF0DDD5}" type="slidenum">
              <a:rPr kumimoji="0" lang="zh-TW" altLang="en-US" smtClean="0"/>
              <a:pPr/>
              <a:t>44</a:t>
            </a:fld>
            <a:endParaRPr kumimoji="0" lang="en-US" altLang="zh-TW" smtClean="0"/>
          </a:p>
        </p:txBody>
      </p:sp>
      <p:sp>
        <p:nvSpPr>
          <p:cNvPr id="2053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E2FF7EB4-5F3E-47E2-9A87-7B7FFEE615B6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2054" name="Text Box 2"/>
          <p:cNvSpPr txBox="1">
            <a:spLocks noChangeArrowheads="1"/>
          </p:cNvSpPr>
          <p:nvPr/>
        </p:nvSpPr>
        <p:spPr bwMode="auto">
          <a:xfrm>
            <a:off x="3059113" y="211138"/>
            <a:ext cx="25571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Arduino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語言的架構</a:t>
            </a: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1079500" y="898525"/>
            <a:ext cx="6805613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541338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r>
              <a:rPr lang="en-US" altLang="zh-TW" sz="1400">
                <a:solidFill>
                  <a:srgbClr val="000000"/>
                </a:solidFill>
              </a:rPr>
              <a:t>Arduino</a:t>
            </a:r>
            <a:r>
              <a:rPr lang="zh-TW" altLang="en-US" sz="1400">
                <a:solidFill>
                  <a:srgbClr val="000000"/>
                </a:solidFill>
              </a:rPr>
              <a:t>程式與</a:t>
            </a:r>
            <a:r>
              <a:rPr lang="en-US" altLang="zh-TW" sz="1400">
                <a:solidFill>
                  <a:srgbClr val="000000"/>
                </a:solidFill>
              </a:rPr>
              <a:t>C</a:t>
            </a:r>
            <a:r>
              <a:rPr lang="zh-TW" altLang="en-US" sz="1400">
                <a:solidFill>
                  <a:srgbClr val="000000"/>
                </a:solidFill>
              </a:rPr>
              <a:t>語言程式很相似，但語法更簡單而且易學易用，完全將微控制器中複雜的暫存器設定寫成函式，使用者只需輸入參數即可。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endParaRPr lang="en-US" altLang="zh-TW" sz="1400">
              <a:solidFill>
                <a:srgbClr val="000000"/>
              </a:solidFill>
            </a:endParaRP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r>
              <a:rPr lang="en-US" altLang="zh-TW" sz="1400">
                <a:solidFill>
                  <a:srgbClr val="000000"/>
                </a:solidFill>
              </a:rPr>
              <a:t>Arduino</a:t>
            </a:r>
            <a:r>
              <a:rPr lang="zh-TW" altLang="en-US" sz="1400">
                <a:solidFill>
                  <a:srgbClr val="000000"/>
                </a:solidFill>
              </a:rPr>
              <a:t>程式主要由結構（</a:t>
            </a:r>
            <a:r>
              <a:rPr lang="en-US" altLang="zh-TW" sz="1400">
                <a:solidFill>
                  <a:srgbClr val="000000"/>
                </a:solidFill>
              </a:rPr>
              <a:t>structure</a:t>
            </a:r>
            <a:r>
              <a:rPr lang="zh-TW" altLang="en-US" sz="1400">
                <a:solidFill>
                  <a:srgbClr val="000000"/>
                </a:solidFill>
              </a:rPr>
              <a:t>）、數值</a:t>
            </a:r>
            <a:r>
              <a:rPr lang="en-US" altLang="zh-TW" sz="1400">
                <a:solidFill>
                  <a:srgbClr val="000000"/>
                </a:solidFill>
              </a:rPr>
              <a:t>(values)</a:t>
            </a:r>
            <a:r>
              <a:rPr lang="zh-TW" altLang="en-US" sz="1400">
                <a:solidFill>
                  <a:srgbClr val="000000"/>
                </a:solidFill>
              </a:rPr>
              <a:t>及函式（</a:t>
            </a:r>
            <a:r>
              <a:rPr lang="en-US" altLang="zh-TW" sz="1400">
                <a:solidFill>
                  <a:srgbClr val="000000"/>
                </a:solidFill>
              </a:rPr>
              <a:t>functions</a:t>
            </a:r>
            <a:r>
              <a:rPr lang="zh-TW" altLang="en-US" sz="1400">
                <a:solidFill>
                  <a:srgbClr val="000000"/>
                </a:solidFill>
              </a:rPr>
              <a:t>）等三個部份組成。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endParaRPr lang="en-US" altLang="zh-TW" sz="1400">
              <a:solidFill>
                <a:srgbClr val="000000"/>
              </a:solidFill>
            </a:endParaRPr>
          </a:p>
          <a:p>
            <a:pPr lvl="1" eaLnBrk="1" hangingPunct="1">
              <a:buClr>
                <a:srgbClr val="FF9900"/>
              </a:buClr>
              <a:buFont typeface="Wingdings" pitchFamily="2" charset="2"/>
              <a:buChar char="l"/>
            </a:pPr>
            <a:r>
              <a:rPr lang="en-US" altLang="zh-TW" sz="1400">
                <a:solidFill>
                  <a:srgbClr val="000000"/>
                </a:solidFill>
              </a:rPr>
              <a:t>Arduino</a:t>
            </a:r>
            <a:r>
              <a:rPr lang="zh-TW" altLang="en-US" sz="1400">
                <a:solidFill>
                  <a:srgbClr val="000000"/>
                </a:solidFill>
              </a:rPr>
              <a:t>程式的結構（</a:t>
            </a:r>
            <a:r>
              <a:rPr lang="en-US" altLang="zh-TW" sz="1400">
                <a:solidFill>
                  <a:srgbClr val="000000"/>
                </a:solidFill>
              </a:rPr>
              <a:t>structure</a:t>
            </a:r>
            <a:r>
              <a:rPr lang="zh-TW" altLang="en-US" sz="1400">
                <a:solidFill>
                  <a:srgbClr val="000000"/>
                </a:solidFill>
              </a:rPr>
              <a:t>）包含</a:t>
            </a:r>
            <a:r>
              <a:rPr lang="en-US" altLang="zh-TW" sz="1400">
                <a:solidFill>
                  <a:srgbClr val="000000"/>
                </a:solidFill>
              </a:rPr>
              <a:t>setup( )</a:t>
            </a:r>
            <a:r>
              <a:rPr lang="zh-TW" altLang="en-US" sz="1400">
                <a:solidFill>
                  <a:srgbClr val="000000"/>
                </a:solidFill>
              </a:rPr>
              <a:t>及</a:t>
            </a:r>
            <a:r>
              <a:rPr lang="en-US" altLang="zh-TW" sz="1400">
                <a:solidFill>
                  <a:srgbClr val="000000"/>
                </a:solidFill>
              </a:rPr>
              <a:t>loop( )</a:t>
            </a:r>
            <a:r>
              <a:rPr lang="zh-TW" altLang="en-US" sz="1400">
                <a:solidFill>
                  <a:srgbClr val="000000"/>
                </a:solidFill>
              </a:rPr>
              <a:t>兩個函式。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l"/>
            </a:pPr>
            <a:endParaRPr lang="zh-TW" altLang="en-US" sz="1400">
              <a:solidFill>
                <a:srgbClr val="000000"/>
              </a:solidFill>
            </a:endParaRPr>
          </a:p>
          <a:p>
            <a:pPr lvl="1" eaLnBrk="1" hangingPunct="1">
              <a:buClr>
                <a:srgbClr val="FF9900"/>
              </a:buClr>
              <a:buFont typeface="Wingdings" pitchFamily="2" charset="2"/>
              <a:buChar char="l"/>
            </a:pPr>
            <a:r>
              <a:rPr lang="zh-TW" altLang="en-US" sz="1400">
                <a:solidFill>
                  <a:srgbClr val="000000"/>
                </a:solidFill>
              </a:rPr>
              <a:t>數值</a:t>
            </a:r>
            <a:r>
              <a:rPr lang="en-US" altLang="zh-TW" sz="1400">
                <a:solidFill>
                  <a:srgbClr val="000000"/>
                </a:solidFill>
              </a:rPr>
              <a:t>(values)</a:t>
            </a:r>
            <a:r>
              <a:rPr lang="zh-TW" altLang="en-US" sz="1400">
                <a:solidFill>
                  <a:srgbClr val="000000"/>
                </a:solidFill>
              </a:rPr>
              <a:t>包含常數及變數 </a:t>
            </a:r>
            <a:r>
              <a:rPr lang="en-US" altLang="zh-TW" sz="1400">
                <a:solidFill>
                  <a:srgbClr val="000000"/>
                </a:solidFill>
              </a:rPr>
              <a:t>(</a:t>
            </a:r>
            <a:r>
              <a:rPr lang="zh-TW" altLang="en-US" sz="1400">
                <a:solidFill>
                  <a:srgbClr val="000000"/>
                </a:solidFill>
              </a:rPr>
              <a:t>變數又分為外部變數及內部變數</a:t>
            </a:r>
            <a:r>
              <a:rPr lang="en-US" altLang="zh-TW" sz="1400">
                <a:solidFill>
                  <a:srgbClr val="000000"/>
                </a:solidFill>
              </a:rPr>
              <a:t>)</a:t>
            </a:r>
            <a:r>
              <a:rPr lang="zh-TW" altLang="en-US" sz="1400">
                <a:solidFill>
                  <a:srgbClr val="000000"/>
                </a:solidFill>
              </a:rPr>
              <a:t>。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l"/>
            </a:pPr>
            <a:endParaRPr lang="zh-TW" altLang="en-US" sz="1400">
              <a:solidFill>
                <a:srgbClr val="000000"/>
              </a:solidFill>
            </a:endParaRPr>
          </a:p>
          <a:p>
            <a:pPr lvl="1" eaLnBrk="1" hangingPunct="1">
              <a:buClr>
                <a:srgbClr val="FF9900"/>
              </a:buClr>
              <a:buFont typeface="Wingdings" pitchFamily="2" charset="2"/>
              <a:buChar char="l"/>
            </a:pPr>
            <a:r>
              <a:rPr lang="zh-TW" altLang="en-US" sz="1400">
                <a:solidFill>
                  <a:srgbClr val="000000"/>
                </a:solidFill>
              </a:rPr>
              <a:t>函式（</a:t>
            </a:r>
            <a:r>
              <a:rPr lang="en-US" altLang="zh-TW" sz="1400">
                <a:solidFill>
                  <a:srgbClr val="000000"/>
                </a:solidFill>
              </a:rPr>
              <a:t>functions</a:t>
            </a:r>
            <a:r>
              <a:rPr lang="zh-TW" altLang="en-US" sz="1400">
                <a:solidFill>
                  <a:srgbClr val="000000"/>
                </a:solidFill>
              </a:rPr>
              <a:t>）分成</a:t>
            </a:r>
            <a:r>
              <a:rPr lang="en-US" altLang="zh-TW" sz="1400">
                <a:solidFill>
                  <a:srgbClr val="000000"/>
                </a:solidFill>
              </a:rPr>
              <a:t>(1)</a:t>
            </a:r>
            <a:r>
              <a:rPr lang="zh-TW" altLang="en-US" sz="1400">
                <a:solidFill>
                  <a:srgbClr val="000000"/>
                </a:solidFill>
              </a:rPr>
              <a:t>公用函式  </a:t>
            </a:r>
            <a:r>
              <a:rPr lang="en-US" altLang="zh-TW" sz="1400">
                <a:solidFill>
                  <a:srgbClr val="000000"/>
                </a:solidFill>
              </a:rPr>
              <a:t>(2)</a:t>
            </a:r>
            <a:r>
              <a:rPr lang="zh-TW" altLang="en-US" sz="1400">
                <a:solidFill>
                  <a:srgbClr val="000000"/>
                </a:solidFill>
              </a:rPr>
              <a:t>自訂函式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l"/>
            </a:pPr>
            <a:endParaRPr lang="en-US" altLang="zh-TW" sz="1400">
              <a:solidFill>
                <a:srgbClr val="000000"/>
              </a:solidFill>
            </a:endParaRP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r>
              <a:rPr lang="en-US" altLang="zh-TW" sz="1400">
                <a:solidFill>
                  <a:srgbClr val="000000"/>
                </a:solidFill>
              </a:rPr>
              <a:t>setup( )</a:t>
            </a:r>
            <a:r>
              <a:rPr lang="zh-TW" altLang="en-US" sz="1400">
                <a:solidFill>
                  <a:srgbClr val="000000"/>
                </a:solidFill>
              </a:rPr>
              <a:t>函式由其名稱</a:t>
            </a:r>
            <a:r>
              <a:rPr lang="en-US" altLang="zh-TW" sz="140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altLang="zh-TW" sz="1400">
                <a:solidFill>
                  <a:srgbClr val="000000"/>
                </a:solidFill>
              </a:rPr>
              <a:t>setup</a:t>
            </a:r>
            <a:r>
              <a:rPr lang="en-US" altLang="zh-TW" sz="1400">
                <a:solidFill>
                  <a:srgbClr val="000000"/>
                </a:solidFill>
                <a:latin typeface="Arial" charset="0"/>
              </a:rPr>
              <a:t>”</a:t>
            </a:r>
            <a:r>
              <a:rPr lang="zh-TW" altLang="en-US" sz="1400">
                <a:solidFill>
                  <a:srgbClr val="000000"/>
                </a:solidFill>
              </a:rPr>
              <a:t>暗示執行</a:t>
            </a:r>
            <a:r>
              <a:rPr lang="zh-TW" altLang="en-US" sz="140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zh-TW" altLang="en-US" sz="1400">
                <a:solidFill>
                  <a:srgbClr val="000000"/>
                </a:solidFill>
              </a:rPr>
              <a:t>設定</a:t>
            </a:r>
            <a:r>
              <a:rPr lang="zh-TW" altLang="en-US" sz="1400">
                <a:solidFill>
                  <a:srgbClr val="000000"/>
                </a:solidFill>
                <a:latin typeface="Arial" charset="0"/>
              </a:rPr>
              <a:t>”</a:t>
            </a:r>
            <a:r>
              <a:rPr lang="zh-TW" altLang="en-US" sz="1400">
                <a:solidFill>
                  <a:srgbClr val="000000"/>
                </a:solidFill>
              </a:rPr>
              <a:t>的動作，用來初始化變數、設定接腳模式為輸入（</a:t>
            </a:r>
            <a:r>
              <a:rPr lang="en-US" altLang="zh-TW" sz="1400">
                <a:solidFill>
                  <a:srgbClr val="000000"/>
                </a:solidFill>
              </a:rPr>
              <a:t>INPUT</a:t>
            </a:r>
            <a:r>
              <a:rPr lang="zh-TW" altLang="en-US" sz="1400">
                <a:solidFill>
                  <a:srgbClr val="000000"/>
                </a:solidFill>
              </a:rPr>
              <a:t>）或輸出（</a:t>
            </a:r>
            <a:r>
              <a:rPr lang="en-US" altLang="zh-TW" sz="1400">
                <a:solidFill>
                  <a:srgbClr val="000000"/>
                </a:solidFill>
              </a:rPr>
              <a:t>OUTPUT</a:t>
            </a:r>
            <a:r>
              <a:rPr lang="zh-TW" altLang="en-US" sz="1400">
                <a:solidFill>
                  <a:srgbClr val="000000"/>
                </a:solidFill>
              </a:rPr>
              <a:t>）等。在每次通電或重置 </a:t>
            </a:r>
            <a:r>
              <a:rPr lang="en-US" altLang="zh-TW" sz="1400">
                <a:solidFill>
                  <a:srgbClr val="000000"/>
                </a:solidFill>
              </a:rPr>
              <a:t>Arduino </a:t>
            </a:r>
            <a:r>
              <a:rPr lang="zh-TW" altLang="en-US" sz="1400">
                <a:solidFill>
                  <a:srgbClr val="000000"/>
                </a:solidFill>
              </a:rPr>
              <a:t>電路板時，</a:t>
            </a:r>
            <a:r>
              <a:rPr lang="en-US" altLang="zh-TW" sz="1400">
                <a:solidFill>
                  <a:srgbClr val="000000"/>
                </a:solidFill>
              </a:rPr>
              <a:t>setup( )</a:t>
            </a:r>
            <a:r>
              <a:rPr lang="zh-TW" altLang="en-US" sz="1400">
                <a:solidFill>
                  <a:srgbClr val="000000"/>
                </a:solidFill>
              </a:rPr>
              <a:t>函數只會被執行一次。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endParaRPr lang="en-US" altLang="zh-TW" sz="1400">
              <a:solidFill>
                <a:srgbClr val="000000"/>
              </a:solidFill>
            </a:endParaRP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r>
              <a:rPr lang="en-US" altLang="zh-TW" sz="1400">
                <a:solidFill>
                  <a:srgbClr val="000000"/>
                </a:solidFill>
              </a:rPr>
              <a:t>loop()</a:t>
            </a:r>
            <a:r>
              <a:rPr lang="zh-TW" altLang="en-US" sz="1400">
                <a:solidFill>
                  <a:srgbClr val="000000"/>
                </a:solidFill>
              </a:rPr>
              <a:t>函式由其名稱</a:t>
            </a:r>
            <a:r>
              <a:rPr lang="en-US" altLang="zh-TW" sz="1400">
                <a:solidFill>
                  <a:srgbClr val="000000"/>
                </a:solidFill>
              </a:rPr>
              <a:t>"loop"</a:t>
            </a:r>
            <a:r>
              <a:rPr lang="zh-TW" altLang="en-US" sz="1400">
                <a:solidFill>
                  <a:srgbClr val="000000"/>
                </a:solidFill>
              </a:rPr>
              <a:t>暗示執行</a:t>
            </a:r>
            <a:r>
              <a:rPr lang="en-US" altLang="zh-TW" sz="1400">
                <a:solidFill>
                  <a:srgbClr val="000000"/>
                </a:solidFill>
              </a:rPr>
              <a:t>"</a:t>
            </a:r>
            <a:r>
              <a:rPr lang="zh-TW" altLang="en-US" sz="1400">
                <a:solidFill>
                  <a:srgbClr val="000000"/>
                </a:solidFill>
              </a:rPr>
              <a:t>迴圈</a:t>
            </a:r>
            <a:r>
              <a:rPr lang="en-US" altLang="zh-TW" sz="1400">
                <a:solidFill>
                  <a:srgbClr val="000000"/>
                </a:solidFill>
              </a:rPr>
              <a:t>"</a:t>
            </a:r>
            <a:r>
              <a:rPr lang="zh-TW" altLang="en-US" sz="1400">
                <a:solidFill>
                  <a:srgbClr val="000000"/>
                </a:solidFill>
              </a:rPr>
              <a:t>的動作，用來設計程式控制</a:t>
            </a:r>
            <a:r>
              <a:rPr lang="en-US" altLang="zh-TW" sz="1400">
                <a:solidFill>
                  <a:srgbClr val="000000"/>
                </a:solidFill>
              </a:rPr>
              <a:t>Arduino</a:t>
            </a:r>
            <a:r>
              <a:rPr lang="zh-TW" altLang="en-US" sz="1400">
                <a:solidFill>
                  <a:srgbClr val="000000"/>
                </a:solidFill>
              </a:rPr>
              <a:t>電路板執行所需的功能，並且重覆執行。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1258888" y="5013325"/>
          <a:ext cx="6481762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文件" r:id="rId3" imgW="5400534" imgH="812732" progId="Word.Document.8">
                  <p:embed/>
                </p:oleObj>
              </mc:Choice>
              <mc:Fallback>
                <p:oleObj name="文件" r:id="rId3" imgW="5400534" imgH="8127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013325"/>
                        <a:ext cx="6481762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62249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2560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64DD4E1F-DE11-45FD-86E8-4501E1E8A64A}" type="slidenum">
              <a:rPr kumimoji="0" lang="zh-TW" altLang="en-US" smtClean="0"/>
              <a:pPr/>
              <a:t>45</a:t>
            </a:fld>
            <a:endParaRPr kumimoji="0" lang="en-US" altLang="zh-TW" smtClean="0"/>
          </a:p>
        </p:txBody>
      </p:sp>
      <p:sp>
        <p:nvSpPr>
          <p:cNvPr id="25604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059B9405-CA72-4704-B497-647251A9F2F1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25605" name="Text Box 2"/>
          <p:cNvSpPr txBox="1">
            <a:spLocks noChangeArrowheads="1"/>
          </p:cNvSpPr>
          <p:nvPr/>
        </p:nvSpPr>
        <p:spPr bwMode="auto">
          <a:xfrm>
            <a:off x="2843213" y="211138"/>
            <a:ext cx="2813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Arduino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的變數與常數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1079500" y="1079500"/>
            <a:ext cx="70215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r>
              <a:rPr lang="zh-TW" altLang="en-US" sz="1400">
                <a:solidFill>
                  <a:srgbClr val="000000"/>
                </a:solidFill>
              </a:rPr>
              <a:t>在</a:t>
            </a:r>
            <a:r>
              <a:rPr lang="en-US" altLang="zh-TW" sz="1400">
                <a:solidFill>
                  <a:srgbClr val="000000"/>
                </a:solidFill>
              </a:rPr>
              <a:t>Arduino</a:t>
            </a:r>
            <a:r>
              <a:rPr lang="zh-TW" altLang="en-US" sz="1400">
                <a:solidFill>
                  <a:srgbClr val="000000"/>
                </a:solidFill>
              </a:rPr>
              <a:t>程式中常使用變數（</a:t>
            </a:r>
            <a:r>
              <a:rPr lang="en-US" altLang="zh-TW" sz="1400">
                <a:solidFill>
                  <a:srgbClr val="000000"/>
                </a:solidFill>
              </a:rPr>
              <a:t>variables</a:t>
            </a:r>
            <a:r>
              <a:rPr lang="zh-TW" altLang="en-US" sz="1400">
                <a:solidFill>
                  <a:srgbClr val="000000"/>
                </a:solidFill>
              </a:rPr>
              <a:t>）與常數（</a:t>
            </a:r>
            <a:r>
              <a:rPr lang="en-US" altLang="zh-TW" sz="1400">
                <a:solidFill>
                  <a:srgbClr val="000000"/>
                </a:solidFill>
              </a:rPr>
              <a:t>constants</a:t>
            </a:r>
            <a:r>
              <a:rPr lang="zh-TW" altLang="en-US" sz="1400">
                <a:solidFill>
                  <a:srgbClr val="000000"/>
                </a:solidFill>
              </a:rPr>
              <a:t>）來取代記憶體的實際位址，好處是程式設計者不需要知道那些位址是可以使用的，而且程式將會更容易閱讀與維護。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endParaRPr lang="zh-TW" altLang="en-US" sz="1400">
              <a:solidFill>
                <a:srgbClr val="000000"/>
              </a:solidFill>
            </a:endParaRP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r>
              <a:rPr lang="zh-TW" altLang="en-US" sz="1400">
                <a:solidFill>
                  <a:srgbClr val="000000"/>
                </a:solidFill>
              </a:rPr>
              <a:t>一個變數或常數的宣告是為了保留記憶體空間給某個資料來儲存，至於是安排那一個位址，則是由編譯器統一來分配。</a:t>
            </a: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717550" y="3051529"/>
            <a:ext cx="2459038" cy="42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0708" tIns="76176" bIns="3808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 smtClean="0"/>
              <a:t>變數</a:t>
            </a:r>
            <a:r>
              <a:rPr lang="zh-TW" altLang="en-US" dirty="0"/>
              <a:t>名稱</a:t>
            </a:r>
            <a:endParaRPr lang="zh-TW" altLang="en-US" sz="2400" dirty="0">
              <a:latin typeface="Times New Roman" pitchFamily="18" charset="0"/>
            </a:endParaRPr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1079500" y="3494088"/>
            <a:ext cx="70215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r>
              <a:rPr lang="en-US" altLang="zh-TW" sz="1400">
                <a:solidFill>
                  <a:srgbClr val="000000"/>
                </a:solidFill>
              </a:rPr>
              <a:t>Arduino</a:t>
            </a:r>
            <a:r>
              <a:rPr lang="zh-TW" altLang="en-US" sz="1400">
                <a:solidFill>
                  <a:srgbClr val="000000"/>
                </a:solidFill>
              </a:rPr>
              <a:t>語言的變數命名規則與</a:t>
            </a:r>
            <a:r>
              <a:rPr lang="en-US" altLang="zh-TW" sz="1400">
                <a:solidFill>
                  <a:srgbClr val="000000"/>
                </a:solidFill>
              </a:rPr>
              <a:t>C</a:t>
            </a:r>
            <a:r>
              <a:rPr lang="zh-TW" altLang="en-US" sz="1400">
                <a:solidFill>
                  <a:srgbClr val="000000"/>
                </a:solidFill>
              </a:rPr>
              <a:t>語言相似，必須是由英文字母、數字或底線符號</a:t>
            </a:r>
            <a:r>
              <a:rPr lang="zh-TW" altLang="en-US" sz="140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altLang="zh-TW" sz="1400">
                <a:solidFill>
                  <a:srgbClr val="000000"/>
                </a:solidFill>
              </a:rPr>
              <a:t>_</a:t>
            </a:r>
            <a:r>
              <a:rPr lang="en-US" altLang="zh-TW" sz="1400">
                <a:solidFill>
                  <a:srgbClr val="000000"/>
                </a:solidFill>
                <a:latin typeface="Arial" charset="0"/>
              </a:rPr>
              <a:t>”</a:t>
            </a:r>
            <a:r>
              <a:rPr lang="zh-TW" altLang="en-US" sz="1400">
                <a:solidFill>
                  <a:srgbClr val="000000"/>
                </a:solidFill>
              </a:rPr>
              <a:t>之後，再緊接著字母或數字，並且第一個字元不可以是數字。因此我們在命名變數名稱時，應該以容易閱讀為原則，例如</a:t>
            </a:r>
            <a:r>
              <a:rPr lang="en-US" altLang="zh-TW" sz="1400">
                <a:solidFill>
                  <a:srgbClr val="000000"/>
                </a:solidFill>
              </a:rPr>
              <a:t>col</a:t>
            </a:r>
            <a:r>
              <a:rPr lang="zh-TW" altLang="en-US" sz="1400">
                <a:solidFill>
                  <a:srgbClr val="000000"/>
                </a:solidFill>
              </a:rPr>
              <a:t>、</a:t>
            </a:r>
            <a:r>
              <a:rPr lang="en-US" altLang="zh-TW" sz="1400">
                <a:solidFill>
                  <a:srgbClr val="000000"/>
                </a:solidFill>
              </a:rPr>
              <a:t>row</a:t>
            </a:r>
            <a:r>
              <a:rPr lang="zh-TW" altLang="en-US" sz="1400">
                <a:solidFill>
                  <a:srgbClr val="000000"/>
                </a:solidFill>
              </a:rPr>
              <a:t>代表行與列，就比</a:t>
            </a:r>
            <a:r>
              <a:rPr lang="en-US" altLang="zh-TW" sz="1400">
                <a:solidFill>
                  <a:srgbClr val="000000"/>
                </a:solidFill>
              </a:rPr>
              <a:t>i</a:t>
            </a:r>
            <a:r>
              <a:rPr lang="zh-TW" altLang="en-US" sz="1400">
                <a:solidFill>
                  <a:srgbClr val="000000"/>
                </a:solidFill>
              </a:rPr>
              <a:t>、</a:t>
            </a:r>
            <a:r>
              <a:rPr lang="en-US" altLang="zh-TW" sz="1400">
                <a:solidFill>
                  <a:srgbClr val="000000"/>
                </a:solidFill>
              </a:rPr>
              <a:t>j</a:t>
            </a:r>
            <a:r>
              <a:rPr lang="zh-TW" altLang="en-US" sz="1400">
                <a:solidFill>
                  <a:srgbClr val="000000"/>
                </a:solidFill>
              </a:rPr>
              <a:t>更容易了解。 </a:t>
            </a:r>
          </a:p>
        </p:txBody>
      </p:sp>
    </p:spTree>
    <p:extLst>
      <p:ext uri="{BB962C8B-B14F-4D97-AF65-F5344CB8AC3E}">
        <p14:creationId xmlns:p14="http://schemas.microsoft.com/office/powerpoint/2010/main" val="10375803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3076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EA6EAB31-7D94-4820-9BD6-FC9D77D0F98C}" type="slidenum">
              <a:rPr kumimoji="0" lang="zh-TW" altLang="en-US" smtClean="0"/>
              <a:pPr/>
              <a:t>46</a:t>
            </a:fld>
            <a:endParaRPr kumimoji="0" lang="en-US" altLang="zh-TW" smtClean="0"/>
          </a:p>
        </p:txBody>
      </p:sp>
      <p:sp>
        <p:nvSpPr>
          <p:cNvPr id="3077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614C6463-5668-4B7E-865E-89214347E2EC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3078" name="Text Box 2"/>
          <p:cNvSpPr txBox="1">
            <a:spLocks noChangeArrowheads="1"/>
          </p:cNvSpPr>
          <p:nvPr/>
        </p:nvSpPr>
        <p:spPr bwMode="auto">
          <a:xfrm>
            <a:off x="2843213" y="211138"/>
            <a:ext cx="2813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Arduino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的變數與常數</a:t>
            </a:r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717550" y="748066"/>
            <a:ext cx="2459038" cy="42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0708" tIns="76176" bIns="3808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 smtClean="0"/>
              <a:t>資料</a:t>
            </a:r>
            <a:r>
              <a:rPr lang="zh-TW" altLang="en-US" dirty="0"/>
              <a:t>型態</a:t>
            </a:r>
            <a:endParaRPr lang="zh-TW" altLang="en-US" sz="2400" dirty="0">
              <a:latin typeface="Times New Roman" pitchFamily="18" charset="0"/>
            </a:endParaRP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551823"/>
              </p:ext>
            </p:extLst>
          </p:nvPr>
        </p:nvGraphicFramePr>
        <p:xfrm>
          <a:off x="1331640" y="686836"/>
          <a:ext cx="6535738" cy="557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Document" r:id="rId4" imgW="5560389" imgH="4791618" progId="Word.Document.8">
                  <p:embed/>
                </p:oleObj>
              </mc:Choice>
              <mc:Fallback>
                <p:oleObj name="Document" r:id="rId4" imgW="5560389" imgH="47916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686836"/>
                        <a:ext cx="6535738" cy="557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46252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26627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10080511-B92E-464F-BAE7-0271844126EA}" type="slidenum">
              <a:rPr kumimoji="0" lang="zh-TW" altLang="en-US" smtClean="0"/>
              <a:pPr/>
              <a:t>47</a:t>
            </a:fld>
            <a:endParaRPr kumimoji="0" lang="en-US" altLang="zh-TW" smtClean="0"/>
          </a:p>
        </p:txBody>
      </p:sp>
      <p:sp>
        <p:nvSpPr>
          <p:cNvPr id="26628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382233E3-6473-4235-B63A-4B322D4ACA75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26629" name="Text Box 2"/>
          <p:cNvSpPr txBox="1">
            <a:spLocks noChangeArrowheads="1"/>
          </p:cNvSpPr>
          <p:nvPr/>
        </p:nvSpPr>
        <p:spPr bwMode="auto">
          <a:xfrm>
            <a:off x="2843213" y="211138"/>
            <a:ext cx="2813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Arduino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的變數與常數</a:t>
            </a:r>
          </a:p>
        </p:txBody>
      </p:sp>
      <p:sp>
        <p:nvSpPr>
          <p:cNvPr id="26630" name="Rectangle 3"/>
          <p:cNvSpPr>
            <a:spLocks noChangeArrowheads="1"/>
          </p:cNvSpPr>
          <p:nvPr/>
        </p:nvSpPr>
        <p:spPr bwMode="auto">
          <a:xfrm>
            <a:off x="717550" y="748066"/>
            <a:ext cx="2459038" cy="42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0708" tIns="76176" bIns="3808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 smtClean="0"/>
              <a:t>變數</a:t>
            </a:r>
            <a:r>
              <a:rPr lang="zh-TW" altLang="en-US" dirty="0"/>
              <a:t>宣告</a:t>
            </a:r>
            <a:endParaRPr lang="zh-TW" altLang="en-US" sz="2400" dirty="0">
              <a:latin typeface="Times New Roman" pitchFamily="18" charset="0"/>
            </a:endParaRP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1079500" y="1289050"/>
            <a:ext cx="77406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r>
              <a:rPr lang="en-US" altLang="zh-TW" sz="1400">
                <a:solidFill>
                  <a:srgbClr val="000000"/>
                </a:solidFill>
              </a:rPr>
              <a:t>int ledPin=10;			//</a:t>
            </a:r>
            <a:r>
              <a:rPr lang="zh-TW" altLang="en-US" sz="1400">
                <a:solidFill>
                  <a:srgbClr val="000000"/>
                </a:solidFill>
              </a:rPr>
              <a:t>宣告整數變數</a:t>
            </a:r>
            <a:r>
              <a:rPr lang="en-US" altLang="zh-TW" sz="1400">
                <a:solidFill>
                  <a:srgbClr val="000000"/>
                </a:solidFill>
              </a:rPr>
              <a:t>ledPin</a:t>
            </a:r>
            <a:r>
              <a:rPr lang="zh-TW" altLang="en-US" sz="1400">
                <a:solidFill>
                  <a:srgbClr val="000000"/>
                </a:solidFill>
              </a:rPr>
              <a:t>，初始值為</a:t>
            </a:r>
            <a:r>
              <a:rPr lang="en-US" altLang="zh-TW" sz="1400">
                <a:solidFill>
                  <a:srgbClr val="000000"/>
                </a:solidFill>
              </a:rPr>
              <a:t>10</a:t>
            </a:r>
            <a:r>
              <a:rPr lang="zh-TW" altLang="en-US" sz="1400">
                <a:solidFill>
                  <a:srgbClr val="000000"/>
                </a:solidFill>
              </a:rPr>
              <a:t>。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endParaRPr lang="zh-TW" altLang="en-US" sz="1400">
              <a:solidFill>
                <a:srgbClr val="000000"/>
              </a:solidFill>
            </a:endParaRP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r>
              <a:rPr lang="en-US" altLang="zh-TW" sz="1400">
                <a:solidFill>
                  <a:srgbClr val="000000"/>
                </a:solidFill>
              </a:rPr>
              <a:t>char myChar=</a:t>
            </a:r>
            <a:r>
              <a:rPr lang="en-US" altLang="zh-TW" sz="140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zh-TW" sz="1400">
                <a:solidFill>
                  <a:srgbClr val="000000"/>
                </a:solidFill>
              </a:rPr>
              <a:t>A</a:t>
            </a:r>
            <a:r>
              <a:rPr lang="en-US" altLang="zh-TW" sz="140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zh-TW" sz="1400">
                <a:solidFill>
                  <a:srgbClr val="000000"/>
                </a:solidFill>
              </a:rPr>
              <a:t>;		//</a:t>
            </a:r>
            <a:r>
              <a:rPr lang="zh-TW" altLang="en-US" sz="1400">
                <a:solidFill>
                  <a:srgbClr val="000000"/>
                </a:solidFill>
              </a:rPr>
              <a:t>宣告字元變數</a:t>
            </a:r>
            <a:r>
              <a:rPr lang="en-US" altLang="zh-TW" sz="1400">
                <a:solidFill>
                  <a:srgbClr val="000000"/>
                </a:solidFill>
              </a:rPr>
              <a:t>myChar</a:t>
            </a:r>
            <a:r>
              <a:rPr lang="zh-TW" altLang="en-US" sz="1400">
                <a:solidFill>
                  <a:srgbClr val="000000"/>
                </a:solidFill>
              </a:rPr>
              <a:t>，初始值為</a:t>
            </a:r>
            <a:r>
              <a:rPr lang="zh-TW" altLang="en-US" sz="140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zh-TW" sz="1400">
                <a:solidFill>
                  <a:srgbClr val="000000"/>
                </a:solidFill>
              </a:rPr>
              <a:t>A</a:t>
            </a:r>
            <a:r>
              <a:rPr lang="en-US" altLang="zh-TW" sz="140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zh-TW" altLang="en-US" sz="1400">
                <a:solidFill>
                  <a:srgbClr val="000000"/>
                </a:solidFill>
              </a:rPr>
              <a:t>。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endParaRPr lang="zh-TW" altLang="en-US" sz="1400">
              <a:solidFill>
                <a:srgbClr val="000000"/>
              </a:solidFill>
            </a:endParaRP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r>
              <a:rPr lang="en-US" altLang="zh-TW" sz="1400">
                <a:solidFill>
                  <a:srgbClr val="000000"/>
                </a:solidFill>
              </a:rPr>
              <a:t>float sensorVal=12.34		//</a:t>
            </a:r>
            <a:r>
              <a:rPr lang="zh-TW" altLang="en-US" sz="1400">
                <a:solidFill>
                  <a:srgbClr val="000000"/>
                </a:solidFill>
              </a:rPr>
              <a:t>宣告浮點數變數</a:t>
            </a:r>
            <a:r>
              <a:rPr lang="en-US" altLang="zh-TW" sz="1400">
                <a:solidFill>
                  <a:srgbClr val="000000"/>
                </a:solidFill>
              </a:rPr>
              <a:t>sensorVal</a:t>
            </a:r>
            <a:r>
              <a:rPr lang="zh-TW" altLang="en-US" sz="1400">
                <a:solidFill>
                  <a:srgbClr val="000000"/>
                </a:solidFill>
              </a:rPr>
              <a:t>，初始值為</a:t>
            </a:r>
            <a:r>
              <a:rPr lang="en-US" altLang="zh-TW" sz="1400">
                <a:solidFill>
                  <a:srgbClr val="000000"/>
                </a:solidFill>
              </a:rPr>
              <a:t>12.34</a:t>
            </a:r>
            <a:r>
              <a:rPr lang="zh-TW" altLang="en-US" sz="1400">
                <a:solidFill>
                  <a:srgbClr val="000000"/>
                </a:solidFill>
              </a:rPr>
              <a:t>。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endParaRPr lang="zh-TW" altLang="en-US" sz="1400">
              <a:solidFill>
                <a:srgbClr val="000000"/>
              </a:solidFill>
            </a:endParaRP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r>
              <a:rPr lang="en-US" altLang="zh-TW" sz="1400">
                <a:solidFill>
                  <a:srgbClr val="000000"/>
                </a:solidFill>
              </a:rPr>
              <a:t>int year=2013,moon=7,day=11;	//</a:t>
            </a:r>
            <a:r>
              <a:rPr lang="zh-TW" altLang="en-US" sz="1400">
                <a:solidFill>
                  <a:srgbClr val="000000"/>
                </a:solidFill>
              </a:rPr>
              <a:t>宣告整數變數</a:t>
            </a:r>
            <a:r>
              <a:rPr lang="en-US" altLang="zh-TW" sz="1400">
                <a:solidFill>
                  <a:srgbClr val="000000"/>
                </a:solidFill>
              </a:rPr>
              <a:t>year</a:t>
            </a:r>
            <a:r>
              <a:rPr lang="zh-TW" altLang="en-US" sz="1400">
                <a:solidFill>
                  <a:srgbClr val="000000"/>
                </a:solidFill>
              </a:rPr>
              <a:t>、</a:t>
            </a:r>
            <a:r>
              <a:rPr lang="en-US" altLang="zh-TW" sz="1400">
                <a:solidFill>
                  <a:srgbClr val="000000"/>
                </a:solidFill>
              </a:rPr>
              <a:t>moon</a:t>
            </a:r>
            <a:r>
              <a:rPr lang="zh-TW" altLang="en-US" sz="1400">
                <a:solidFill>
                  <a:srgbClr val="000000"/>
                </a:solidFill>
              </a:rPr>
              <a:t>、</a:t>
            </a:r>
            <a:r>
              <a:rPr lang="en-US" altLang="zh-TW" sz="1400">
                <a:solidFill>
                  <a:srgbClr val="000000"/>
                </a:solidFill>
              </a:rPr>
              <a:t>day</a:t>
            </a:r>
            <a:r>
              <a:rPr lang="zh-TW" altLang="en-US" sz="1400">
                <a:solidFill>
                  <a:srgbClr val="000000"/>
                </a:solidFill>
              </a:rPr>
              <a:t>及其初值。</a:t>
            </a:r>
          </a:p>
        </p:txBody>
      </p:sp>
    </p:spTree>
    <p:extLst>
      <p:ext uri="{BB962C8B-B14F-4D97-AF65-F5344CB8AC3E}">
        <p14:creationId xmlns:p14="http://schemas.microsoft.com/office/powerpoint/2010/main" val="11583739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27651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CE8894D1-7C82-4693-9D01-77F531DF3A7F}" type="slidenum">
              <a:rPr kumimoji="0" lang="zh-TW" altLang="en-US" smtClean="0"/>
              <a:pPr/>
              <a:t>48</a:t>
            </a:fld>
            <a:endParaRPr kumimoji="0" lang="en-US" altLang="zh-TW" smtClean="0"/>
          </a:p>
        </p:txBody>
      </p:sp>
      <p:sp>
        <p:nvSpPr>
          <p:cNvPr id="27652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AF112D29-BE47-4F11-A49F-F82FE22B72B0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27653" name="Text Box 2"/>
          <p:cNvSpPr txBox="1">
            <a:spLocks noChangeArrowheads="1"/>
          </p:cNvSpPr>
          <p:nvPr/>
        </p:nvSpPr>
        <p:spPr bwMode="auto">
          <a:xfrm>
            <a:off x="2843213" y="211138"/>
            <a:ext cx="2813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Arduino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的變數與常數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722313" y="603604"/>
            <a:ext cx="2881312" cy="42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0708" tIns="76176" bIns="3808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 smtClean="0"/>
              <a:t>變數</a:t>
            </a:r>
            <a:r>
              <a:rPr lang="zh-TW" altLang="en-US" dirty="0"/>
              <a:t>的生命週期</a:t>
            </a:r>
            <a:endParaRPr lang="zh-TW" altLang="en-US" sz="2400" dirty="0">
              <a:latin typeface="Times New Roman" pitchFamily="18" charset="0"/>
            </a:endParaRPr>
          </a:p>
        </p:txBody>
      </p:sp>
      <p:sp>
        <p:nvSpPr>
          <p:cNvPr id="27655" name="Rectangle 5"/>
          <p:cNvSpPr>
            <a:spLocks noChangeArrowheads="1"/>
          </p:cNvSpPr>
          <p:nvPr/>
        </p:nvSpPr>
        <p:spPr bwMode="auto">
          <a:xfrm>
            <a:off x="1258888" y="1060450"/>
            <a:ext cx="74898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r>
              <a:rPr lang="zh-TW" altLang="en-US" sz="1400">
                <a:solidFill>
                  <a:srgbClr val="000000"/>
                </a:solidFill>
              </a:rPr>
              <a:t>全域變數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r>
              <a:rPr lang="zh-TW" altLang="en-US" sz="1400">
                <a:solidFill>
                  <a:srgbClr val="000000"/>
                </a:solidFill>
              </a:rPr>
              <a:t>全域變數被宣告在任何函式之外。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l"/>
            </a:pPr>
            <a:r>
              <a:rPr lang="zh-TW" altLang="en-US" sz="1400">
                <a:solidFill>
                  <a:srgbClr val="000000"/>
                </a:solidFill>
              </a:rPr>
              <a:t>當執行</a:t>
            </a:r>
            <a:r>
              <a:rPr lang="en-US" altLang="zh-TW" sz="1400">
                <a:solidFill>
                  <a:srgbClr val="000000"/>
                </a:solidFill>
              </a:rPr>
              <a:t>Arduino</a:t>
            </a:r>
            <a:r>
              <a:rPr lang="zh-TW" altLang="en-US" sz="1400">
                <a:solidFill>
                  <a:srgbClr val="000000"/>
                </a:solidFill>
              </a:rPr>
              <a:t>程式時，全域變數即被產生並且配置記憶體空間給這些全域變數，直到程式結束執行時，才會釋放這些佔用的記憶體空間。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l"/>
            </a:pPr>
            <a:r>
              <a:rPr lang="zh-TW" altLang="en-US" sz="1400">
                <a:solidFill>
                  <a:srgbClr val="000000"/>
                </a:solidFill>
              </a:rPr>
              <a:t>全域變數並不會禁止與其無關的函式作存取的動作，因此在使用上要特別小心，避免變數數值可能被不經意地更改。因此除非有特別需求，否則還是儘量使用區域變數。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l"/>
            </a:pPr>
            <a:endParaRPr lang="zh-TW" altLang="en-US" sz="1400">
              <a:solidFill>
                <a:srgbClr val="000000"/>
              </a:solidFill>
            </a:endParaRP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r>
              <a:rPr lang="zh-TW" altLang="en-US" sz="1400">
                <a:solidFill>
                  <a:srgbClr val="000000"/>
                </a:solidFill>
              </a:rPr>
              <a:t>區域變數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r>
              <a:rPr lang="zh-TW" altLang="en-US" sz="1400">
                <a:solidFill>
                  <a:srgbClr val="000000"/>
                </a:solidFill>
              </a:rPr>
              <a:t>區域變數又稱為自動變數，被宣告在函式的大括號</a:t>
            </a:r>
            <a:r>
              <a:rPr lang="en-US" altLang="zh-TW" sz="140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altLang="zh-TW" sz="1400">
                <a:solidFill>
                  <a:srgbClr val="000000"/>
                </a:solidFill>
              </a:rPr>
              <a:t>{ }</a:t>
            </a:r>
            <a:r>
              <a:rPr lang="en-US" altLang="zh-TW" sz="1400">
                <a:solidFill>
                  <a:srgbClr val="000000"/>
                </a:solidFill>
                <a:latin typeface="Arial" charset="0"/>
              </a:rPr>
              <a:t>”</a:t>
            </a:r>
            <a:r>
              <a:rPr lang="zh-TW" altLang="en-US" sz="1400">
                <a:solidFill>
                  <a:srgbClr val="000000"/>
                </a:solidFill>
              </a:rPr>
              <a:t>內。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l"/>
            </a:pPr>
            <a:r>
              <a:rPr lang="zh-TW" altLang="en-US" sz="1400">
                <a:solidFill>
                  <a:srgbClr val="000000"/>
                </a:solidFill>
              </a:rPr>
              <a:t>當函式被呼叫使用時，這些區域變數就會自動的產生，系統會配置記憶體空間給這些區域變數，當函式結束時，這些區域變數又自動的消失並且釋放所佔用的記憶體空間。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en-US" altLang="zh-TW" sz="1400">
                <a:solidFill>
                  <a:srgbClr val="000000"/>
                </a:solidFill>
              </a:rPr>
              <a:t>	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en-US" altLang="zh-TW" sz="1400">
                <a:solidFill>
                  <a:srgbClr val="000000"/>
                </a:solidFill>
              </a:rPr>
              <a:t>	int 	total;  			//</a:t>
            </a:r>
            <a:r>
              <a:rPr lang="zh-TW" altLang="en-US" sz="1400">
                <a:solidFill>
                  <a:srgbClr val="000000"/>
                </a:solidFill>
              </a:rPr>
              <a:t>全域變數</a:t>
            </a:r>
            <a:r>
              <a:rPr lang="en-US" altLang="zh-TW" sz="1400">
                <a:solidFill>
                  <a:srgbClr val="000000"/>
                </a:solidFill>
              </a:rPr>
              <a:t>total</a:t>
            </a:r>
            <a:r>
              <a:rPr lang="zh-TW" altLang="en-US" sz="1400">
                <a:solidFill>
                  <a:srgbClr val="000000"/>
                </a:solidFill>
              </a:rPr>
              <a:t>在所有函數內皆有效。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en-US" altLang="zh-TW" sz="1400">
                <a:solidFill>
                  <a:srgbClr val="000000"/>
                </a:solidFill>
              </a:rPr>
              <a:t>	void setup()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en-US" altLang="zh-TW" sz="1400">
                <a:solidFill>
                  <a:srgbClr val="000000"/>
                </a:solidFill>
              </a:rPr>
              <a:t>	{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en-US" altLang="zh-TW" sz="1400">
                <a:solidFill>
                  <a:srgbClr val="000000"/>
                </a:solidFill>
              </a:rPr>
              <a:t>  		//...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en-US" altLang="zh-TW" sz="1400">
                <a:solidFill>
                  <a:srgbClr val="000000"/>
                </a:solidFill>
              </a:rPr>
              <a:t>	}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en-US" altLang="zh-TW" sz="1400">
                <a:solidFill>
                  <a:srgbClr val="000000"/>
                </a:solidFill>
              </a:rPr>
              <a:t>	void loop()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en-US" altLang="zh-TW" sz="1400">
                <a:solidFill>
                  <a:srgbClr val="000000"/>
                </a:solidFill>
              </a:rPr>
              <a:t>	{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en-US" altLang="zh-TW" sz="1400">
                <a:solidFill>
                  <a:srgbClr val="000000"/>
                </a:solidFill>
              </a:rPr>
              <a:t>  		int i;    			//</a:t>
            </a:r>
            <a:r>
              <a:rPr lang="zh-TW" altLang="en-US" sz="1400">
                <a:solidFill>
                  <a:srgbClr val="000000"/>
                </a:solidFill>
              </a:rPr>
              <a:t>區域變數</a:t>
            </a:r>
            <a:r>
              <a:rPr lang="en-US" altLang="zh-TW" sz="1400">
                <a:solidFill>
                  <a:srgbClr val="000000"/>
                </a:solidFill>
              </a:rPr>
              <a:t>i</a:t>
            </a:r>
            <a:r>
              <a:rPr lang="zh-TW" altLang="en-US" sz="1400">
                <a:solidFill>
                  <a:srgbClr val="000000"/>
                </a:solidFill>
              </a:rPr>
              <a:t>只有在</a:t>
            </a:r>
            <a:r>
              <a:rPr lang="en-US" altLang="zh-TW" sz="1400">
                <a:solidFill>
                  <a:srgbClr val="000000"/>
                </a:solidFill>
              </a:rPr>
              <a:t>loop()</a:t>
            </a:r>
            <a:r>
              <a:rPr lang="zh-TW" altLang="en-US" sz="1400">
                <a:solidFill>
                  <a:srgbClr val="000000"/>
                </a:solidFill>
              </a:rPr>
              <a:t>函數內才有效。 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zh-TW" altLang="en-US" sz="1400">
                <a:solidFill>
                  <a:srgbClr val="000000"/>
                </a:solidFill>
              </a:rPr>
              <a:t>  		</a:t>
            </a:r>
            <a:r>
              <a:rPr lang="en-US" altLang="zh-TW" sz="1400">
                <a:solidFill>
                  <a:srgbClr val="000000"/>
                </a:solidFill>
              </a:rPr>
              <a:t>for(int j=0;j&lt;100;j++)	//</a:t>
            </a:r>
            <a:r>
              <a:rPr lang="zh-TW" altLang="en-US" sz="1400">
                <a:solidFill>
                  <a:srgbClr val="000000"/>
                </a:solidFill>
              </a:rPr>
              <a:t>區域變數</a:t>
            </a:r>
            <a:r>
              <a:rPr lang="en-US" altLang="zh-TW" sz="1400">
                <a:solidFill>
                  <a:srgbClr val="000000"/>
                </a:solidFill>
              </a:rPr>
              <a:t>j</a:t>
            </a:r>
            <a:r>
              <a:rPr lang="zh-TW" altLang="en-US" sz="1400">
                <a:solidFill>
                  <a:srgbClr val="000000"/>
                </a:solidFill>
              </a:rPr>
              <a:t>只有在</a:t>
            </a:r>
            <a:r>
              <a:rPr lang="en-US" altLang="zh-TW" sz="1400">
                <a:solidFill>
                  <a:srgbClr val="000000"/>
                </a:solidFill>
              </a:rPr>
              <a:t>for</a:t>
            </a:r>
            <a:r>
              <a:rPr lang="zh-TW" altLang="en-US" sz="1400">
                <a:solidFill>
                  <a:srgbClr val="000000"/>
                </a:solidFill>
              </a:rPr>
              <a:t>迴圈內才有效。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zh-TW" altLang="en-US" sz="1400">
                <a:solidFill>
                  <a:srgbClr val="000000"/>
                </a:solidFill>
              </a:rPr>
              <a:t>		</a:t>
            </a:r>
            <a:r>
              <a:rPr lang="en-US" altLang="zh-TW" sz="1400">
                <a:solidFill>
                  <a:srgbClr val="000000"/>
                </a:solidFill>
              </a:rPr>
              <a:t>{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en-US" altLang="zh-TW" sz="1400">
                <a:solidFill>
                  <a:srgbClr val="000000"/>
                </a:solidFill>
              </a:rPr>
              <a:t>  			//...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en-US" altLang="zh-TW" sz="1400">
                <a:solidFill>
                  <a:srgbClr val="000000"/>
                </a:solidFill>
              </a:rPr>
              <a:t>  		}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None/>
            </a:pPr>
            <a:r>
              <a:rPr lang="en-US" altLang="zh-TW" sz="1400">
                <a:solidFill>
                  <a:srgbClr val="000000"/>
                </a:solidFill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33853781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2867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2A926B2A-E66A-4AFC-A136-6ED98109436D}" type="slidenum">
              <a:rPr kumimoji="0" lang="zh-TW" altLang="en-US" smtClean="0"/>
              <a:pPr/>
              <a:t>49</a:t>
            </a:fld>
            <a:endParaRPr kumimoji="0" lang="en-US" altLang="zh-TW" smtClean="0"/>
          </a:p>
        </p:txBody>
      </p:sp>
      <p:sp>
        <p:nvSpPr>
          <p:cNvPr id="28676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6ABB6463-9753-42A5-8718-37FBB779A8FC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28677" name="Text Box 2"/>
          <p:cNvSpPr txBox="1">
            <a:spLocks noChangeArrowheads="1"/>
          </p:cNvSpPr>
          <p:nvPr/>
        </p:nvSpPr>
        <p:spPr bwMode="auto">
          <a:xfrm>
            <a:off x="2843213" y="211138"/>
            <a:ext cx="2813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Arduino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的變數與常數</a:t>
            </a:r>
          </a:p>
        </p:txBody>
      </p: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722313" y="762354"/>
            <a:ext cx="2881312" cy="42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0708" tIns="76176" bIns="3808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 smtClean="0"/>
              <a:t>變數</a:t>
            </a:r>
            <a:r>
              <a:rPr lang="zh-TW" altLang="en-US" dirty="0"/>
              <a:t>型態的轉換</a:t>
            </a:r>
            <a:endParaRPr lang="zh-TW" altLang="en-US" sz="2400" dirty="0">
              <a:latin typeface="Times New Roman" pitchFamily="18" charset="0"/>
            </a:endParaRPr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1079500" y="1438275"/>
            <a:ext cx="72009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r>
              <a:rPr lang="zh-TW" altLang="en-US" sz="1400">
                <a:solidFill>
                  <a:srgbClr val="000000"/>
                </a:solidFill>
              </a:rPr>
              <a:t>在</a:t>
            </a:r>
            <a:r>
              <a:rPr lang="en-US" altLang="zh-TW" sz="1400">
                <a:solidFill>
                  <a:srgbClr val="000000"/>
                </a:solidFill>
              </a:rPr>
              <a:t>Arduino</a:t>
            </a:r>
            <a:r>
              <a:rPr lang="zh-TW" altLang="en-US" sz="1400">
                <a:solidFill>
                  <a:srgbClr val="000000"/>
                </a:solidFill>
              </a:rPr>
              <a:t>程式中可以使用</a:t>
            </a:r>
            <a:r>
              <a:rPr lang="en-US" altLang="zh-TW" sz="1400">
                <a:solidFill>
                  <a:srgbClr val="000000"/>
                </a:solidFill>
              </a:rPr>
              <a:t>char(x)</a:t>
            </a:r>
            <a:r>
              <a:rPr lang="zh-TW" altLang="en-US" sz="1400">
                <a:solidFill>
                  <a:srgbClr val="000000"/>
                </a:solidFill>
              </a:rPr>
              <a:t>、</a:t>
            </a:r>
            <a:r>
              <a:rPr lang="en-US" altLang="zh-TW" sz="1400">
                <a:solidFill>
                  <a:srgbClr val="000000"/>
                </a:solidFill>
              </a:rPr>
              <a:t>byte(x)</a:t>
            </a:r>
            <a:r>
              <a:rPr lang="zh-TW" altLang="en-US" sz="1400">
                <a:solidFill>
                  <a:srgbClr val="000000"/>
                </a:solidFill>
              </a:rPr>
              <a:t>、</a:t>
            </a:r>
            <a:r>
              <a:rPr lang="en-US" altLang="zh-TW" sz="1400">
                <a:solidFill>
                  <a:srgbClr val="000000"/>
                </a:solidFill>
              </a:rPr>
              <a:t>int(x)</a:t>
            </a:r>
            <a:r>
              <a:rPr lang="zh-TW" altLang="en-US" sz="1400">
                <a:solidFill>
                  <a:srgbClr val="000000"/>
                </a:solidFill>
              </a:rPr>
              <a:t>、</a:t>
            </a:r>
            <a:r>
              <a:rPr lang="en-US" altLang="zh-TW" sz="1400">
                <a:solidFill>
                  <a:srgbClr val="000000"/>
                </a:solidFill>
              </a:rPr>
              <a:t>word(x)</a:t>
            </a:r>
            <a:r>
              <a:rPr lang="zh-TW" altLang="en-US" sz="1400">
                <a:solidFill>
                  <a:srgbClr val="000000"/>
                </a:solidFill>
              </a:rPr>
              <a:t>、</a:t>
            </a:r>
            <a:r>
              <a:rPr lang="en-US" altLang="zh-TW" sz="1400">
                <a:solidFill>
                  <a:srgbClr val="000000"/>
                </a:solidFill>
              </a:rPr>
              <a:t>long(x)</a:t>
            </a:r>
            <a:r>
              <a:rPr lang="zh-TW" altLang="en-US" sz="1400">
                <a:solidFill>
                  <a:srgbClr val="000000"/>
                </a:solidFill>
              </a:rPr>
              <a:t>、</a:t>
            </a:r>
            <a:r>
              <a:rPr lang="en-US" altLang="zh-TW" sz="1400">
                <a:solidFill>
                  <a:srgbClr val="000000"/>
                </a:solidFill>
              </a:rPr>
              <a:t>float(x)</a:t>
            </a:r>
            <a:r>
              <a:rPr lang="zh-TW" altLang="en-US" sz="1400">
                <a:solidFill>
                  <a:srgbClr val="000000"/>
                </a:solidFill>
              </a:rPr>
              <a:t>等資料型態轉換函式來改變變數的資料型態，引數</a:t>
            </a:r>
            <a:r>
              <a:rPr lang="en-US" altLang="zh-TW" sz="1400">
                <a:solidFill>
                  <a:srgbClr val="000000"/>
                </a:solidFill>
              </a:rPr>
              <a:t>x</a:t>
            </a:r>
            <a:r>
              <a:rPr lang="zh-TW" altLang="en-US" sz="1400">
                <a:solidFill>
                  <a:srgbClr val="000000"/>
                </a:solidFill>
              </a:rPr>
              <a:t>可以是任何型態的資料。</a:t>
            </a:r>
          </a:p>
        </p:txBody>
      </p:sp>
    </p:spTree>
    <p:extLst>
      <p:ext uri="{BB962C8B-B14F-4D97-AF65-F5344CB8AC3E}">
        <p14:creationId xmlns:p14="http://schemas.microsoft.com/office/powerpoint/2010/main" val="1927019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FAC1FFC-6455-4C0A-9D15-ECBC7C992868}" type="slidenum">
              <a:rPr kumimoji="0" lang="en-US" altLang="zh-TW" sz="1200" smtClean="0">
                <a:latin typeface="Arial Black" pitchFamily="34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kumimoji="0" lang="en-US" altLang="zh-TW" sz="1200" smtClean="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49155" name="日期版面配置區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5E74829-2D0F-4545-B1DB-B6231B01B34A}" type="datetime1">
              <a:rPr kumimoji="0" lang="zh-TW" altLang="en-US" sz="1200" smtClean="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 smtClean="0">
              <a:latin typeface="Arial" charset="0"/>
              <a:ea typeface="新細明體" pitchFamily="18" charset="-12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42950" indent="-742950" algn="ctr">
              <a:defRPr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開發工具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485" name="Rectangle 56"/>
          <p:cNvSpPr>
            <a:spLocks noChangeArrowheads="1"/>
          </p:cNvSpPr>
          <p:nvPr/>
        </p:nvSpPr>
        <p:spPr bwMode="auto">
          <a:xfrm>
            <a:off x="682625" y="1773238"/>
            <a:ext cx="777716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zh-TW" sz="2800" dirty="0" smtClean="0"/>
              <a:t>Arduino </a:t>
            </a:r>
            <a:r>
              <a:rPr lang="zh-TW" altLang="zh-TW" sz="2800" dirty="0" smtClean="0"/>
              <a:t>的</a:t>
            </a:r>
            <a:r>
              <a:rPr lang="zh-TW" altLang="zh-TW" sz="2800" dirty="0"/>
              <a:t>官網</a:t>
            </a:r>
            <a:r>
              <a:rPr lang="zh-TW" altLang="zh-TW" sz="2800" dirty="0" smtClean="0"/>
              <a:t>：</a:t>
            </a:r>
            <a:r>
              <a:rPr lang="en-US" altLang="zh-TW" sz="2800" u="sng" dirty="0">
                <a:hlinkClick r:id="rId3"/>
              </a:rPr>
              <a:t>https://www.arduino.cc</a:t>
            </a:r>
            <a:r>
              <a:rPr lang="en-US" altLang="zh-TW" sz="2800" u="sng" dirty="0" smtClean="0">
                <a:hlinkClick r:id="rId3"/>
              </a:rPr>
              <a:t>/</a:t>
            </a:r>
            <a:endParaRPr lang="en-US" altLang="zh-TW" sz="2800" u="sng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zh-TW" altLang="en-US" sz="2800" u="sng" dirty="0">
                <a:latin typeface="+mj-lt"/>
              </a:rPr>
              <a:t>下載</a:t>
            </a:r>
            <a:r>
              <a:rPr lang="zh-TW" altLang="en-US" sz="2800" u="sng" dirty="0" smtClean="0">
                <a:latin typeface="+mj-lt"/>
              </a:rPr>
              <a:t>網站</a:t>
            </a:r>
            <a:r>
              <a:rPr lang="en-US" altLang="zh-TW" sz="2800" u="sng" dirty="0">
                <a:latin typeface="+mj-lt"/>
                <a:hlinkClick r:id="rId4"/>
              </a:rPr>
              <a:t>https://</a:t>
            </a:r>
            <a:r>
              <a:rPr lang="en-US" altLang="zh-TW" sz="2800" u="sng" dirty="0" smtClean="0">
                <a:latin typeface="+mj-lt"/>
                <a:hlinkClick r:id="rId4"/>
              </a:rPr>
              <a:t>www.arduino.cc/en/Main/Software</a:t>
            </a:r>
            <a:endParaRPr lang="en-US" altLang="zh-TW" sz="2800" u="sng" dirty="0" smtClean="0"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zh-TW" altLang="en-US" sz="2600" dirty="0" smtClean="0">
                <a:latin typeface="+mj-lt"/>
              </a:rPr>
              <a:t>壓縮</a:t>
            </a:r>
            <a:r>
              <a:rPr lang="zh-TW" altLang="en-US" sz="2600" dirty="0">
                <a:latin typeface="+mj-lt"/>
              </a:rPr>
              <a:t>軟體</a:t>
            </a:r>
            <a:r>
              <a:rPr lang="en-US" altLang="zh-TW" sz="2600" dirty="0">
                <a:latin typeface="+mj-lt"/>
              </a:rPr>
              <a:t>WinRAR</a:t>
            </a:r>
            <a:r>
              <a:rPr lang="zh-TW" altLang="en-US" sz="2600" dirty="0">
                <a:latin typeface="+mj-lt"/>
              </a:rPr>
              <a:t>請到：</a:t>
            </a:r>
            <a:r>
              <a:rPr lang="en-US" altLang="zh-TW" sz="2600" dirty="0">
                <a:latin typeface="+mj-lt"/>
              </a:rPr>
              <a:t>https://briian.com/5480/winrar.html</a:t>
            </a:r>
            <a:endParaRPr lang="zh-TW" altLang="en-US" sz="2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91142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29699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3918F044-8326-4072-A1FF-73E5B5C69791}" type="slidenum">
              <a:rPr kumimoji="0" lang="zh-TW" altLang="en-US" smtClean="0"/>
              <a:pPr/>
              <a:t>50</a:t>
            </a:fld>
            <a:endParaRPr kumimoji="0" lang="en-US" altLang="zh-TW" smtClean="0"/>
          </a:p>
        </p:txBody>
      </p:sp>
      <p:sp>
        <p:nvSpPr>
          <p:cNvPr id="29700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84D1D69B-CF3A-47F6-8C09-DBAA561D09FE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29701" name="Text Box 2"/>
          <p:cNvSpPr txBox="1">
            <a:spLocks noChangeArrowheads="1"/>
          </p:cNvSpPr>
          <p:nvPr/>
        </p:nvSpPr>
        <p:spPr bwMode="auto">
          <a:xfrm>
            <a:off x="3749675" y="211138"/>
            <a:ext cx="954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運算子</a:t>
            </a:r>
            <a:endParaRPr lang="zh-TW" altLang="en-US" b="1" dirty="0">
              <a:solidFill>
                <a:srgbClr val="0033CC"/>
              </a:solidFill>
              <a:latin typeface="Arial Black" pitchFamily="34" charset="0"/>
              <a:ea typeface="GungsuhChe" pitchFamily="49" charset="-127"/>
            </a:endParaRP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1079500" y="1079500"/>
            <a:ext cx="7380288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r>
              <a:rPr lang="zh-TW" altLang="en-US" sz="1400">
                <a:solidFill>
                  <a:srgbClr val="000000"/>
                </a:solidFill>
              </a:rPr>
              <a:t>電腦除了能夠儲存資料之外，還必須具備運算的能力，而在運算時所使用的符號，即稱為運算子（</a:t>
            </a:r>
            <a:r>
              <a:rPr lang="en-US" altLang="zh-TW" sz="1400">
                <a:solidFill>
                  <a:srgbClr val="000000"/>
                </a:solidFill>
              </a:rPr>
              <a:t>operator</a:t>
            </a:r>
            <a:r>
              <a:rPr lang="zh-TW" altLang="en-US" sz="1400">
                <a:solidFill>
                  <a:srgbClr val="000000"/>
                </a:solidFill>
              </a:rPr>
              <a:t>）。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endParaRPr lang="zh-TW" altLang="en-US" sz="1400">
              <a:solidFill>
                <a:srgbClr val="000000"/>
              </a:solidFill>
            </a:endParaRP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r>
              <a:rPr lang="zh-TW" altLang="en-US" sz="1400">
                <a:solidFill>
                  <a:srgbClr val="000000"/>
                </a:solidFill>
              </a:rPr>
              <a:t>常用的運算子可分為算術運算子、關係運算子、邏輯運算子、位元運算子與指定運算子等三種。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endParaRPr lang="zh-TW" altLang="en-US" sz="1400">
              <a:solidFill>
                <a:srgbClr val="000000"/>
              </a:solidFill>
            </a:endParaRP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r>
              <a:rPr lang="zh-TW" altLang="en-US" sz="1400">
                <a:solidFill>
                  <a:srgbClr val="000000"/>
                </a:solidFill>
              </a:rPr>
              <a:t>當敘述中包含不同運算子時，</a:t>
            </a:r>
            <a:r>
              <a:rPr lang="en-US" altLang="zh-TW" sz="1400">
                <a:solidFill>
                  <a:srgbClr val="000000"/>
                </a:solidFill>
              </a:rPr>
              <a:t>Arduino</a:t>
            </a:r>
            <a:r>
              <a:rPr lang="zh-TW" altLang="en-US" sz="1400">
                <a:solidFill>
                  <a:srgbClr val="000000"/>
                </a:solidFill>
              </a:rPr>
              <a:t>微控制器會先執行算術運算子，其次是關係運算子，最後才是邏輯運算子。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endParaRPr lang="zh-TW" altLang="en-US" sz="1400">
              <a:solidFill>
                <a:srgbClr val="000000"/>
              </a:solidFill>
            </a:endParaRP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r>
              <a:rPr lang="zh-TW" altLang="en-US" sz="1400">
                <a:solidFill>
                  <a:srgbClr val="000000"/>
                </a:solidFill>
              </a:rPr>
              <a:t>我們也可以使用小括號</a:t>
            </a:r>
            <a:r>
              <a:rPr lang="en-US" altLang="zh-TW" sz="1400">
                <a:solidFill>
                  <a:srgbClr val="000000"/>
                </a:solidFill>
              </a:rPr>
              <a:t>( )</a:t>
            </a:r>
            <a:r>
              <a:rPr lang="zh-TW" altLang="en-US" sz="1400">
                <a:solidFill>
                  <a:srgbClr val="000000"/>
                </a:solidFill>
              </a:rPr>
              <a:t>來改變運算的順序。</a:t>
            </a:r>
          </a:p>
        </p:txBody>
      </p:sp>
    </p:spTree>
    <p:extLst>
      <p:ext uri="{BB962C8B-B14F-4D97-AF65-F5344CB8AC3E}">
        <p14:creationId xmlns:p14="http://schemas.microsoft.com/office/powerpoint/2010/main" val="16395463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410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0000F8E6-1F45-432A-87D7-DF45DF43DBC7}" type="slidenum">
              <a:rPr kumimoji="0" lang="zh-TW" altLang="en-US" smtClean="0"/>
              <a:pPr/>
              <a:t>51</a:t>
            </a:fld>
            <a:endParaRPr kumimoji="0" lang="en-US" altLang="zh-TW" smtClean="0"/>
          </a:p>
        </p:txBody>
      </p:sp>
      <p:sp>
        <p:nvSpPr>
          <p:cNvPr id="4101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83CA8760-AF8A-4305-90C9-75C24370EE40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4102" name="Text Box 2"/>
          <p:cNvSpPr txBox="1">
            <a:spLocks noChangeArrowheads="1"/>
          </p:cNvSpPr>
          <p:nvPr/>
        </p:nvSpPr>
        <p:spPr bwMode="auto">
          <a:xfrm>
            <a:off x="3348038" y="21113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算術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運算子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659493"/>
              </p:ext>
            </p:extLst>
          </p:nvPr>
        </p:nvGraphicFramePr>
        <p:xfrm>
          <a:off x="1079500" y="908050"/>
          <a:ext cx="6535738" cy="339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Document" r:id="rId4" imgW="5483539" imgH="2966051" progId="Word.Document.8">
                  <p:embed/>
                </p:oleObj>
              </mc:Choice>
              <mc:Fallback>
                <p:oleObj name="Document" r:id="rId4" imgW="5483539" imgH="296605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908050"/>
                        <a:ext cx="6535738" cy="339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66345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3072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4D0D3212-9F0B-448B-852A-EA3A0ACFBC31}" type="slidenum">
              <a:rPr kumimoji="0" lang="zh-TW" altLang="en-US" smtClean="0"/>
              <a:pPr/>
              <a:t>52</a:t>
            </a:fld>
            <a:endParaRPr kumimoji="0" lang="en-US" altLang="zh-TW" smtClean="0"/>
          </a:p>
        </p:txBody>
      </p:sp>
      <p:sp>
        <p:nvSpPr>
          <p:cNvPr id="30724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C8286F2A-999F-4BFF-AADF-2B2969FDBB05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30725" name="Text Box 2"/>
          <p:cNvSpPr txBox="1">
            <a:spLocks noChangeArrowheads="1"/>
          </p:cNvSpPr>
          <p:nvPr/>
        </p:nvSpPr>
        <p:spPr bwMode="auto">
          <a:xfrm>
            <a:off x="3348038" y="21113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算術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運算子</a:t>
            </a:r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719138"/>
            <a:ext cx="6513513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4912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5124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DEE63E1D-BA77-4257-A4C0-D7E6F86EF145}" type="slidenum">
              <a:rPr kumimoji="0" lang="zh-TW" altLang="en-US" smtClean="0"/>
              <a:pPr/>
              <a:t>53</a:t>
            </a:fld>
            <a:endParaRPr kumimoji="0" lang="en-US" altLang="zh-TW" smtClean="0"/>
          </a:p>
        </p:txBody>
      </p:sp>
      <p:sp>
        <p:nvSpPr>
          <p:cNvPr id="5125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DB0E3DA3-EEBE-4F80-A910-AB08B32D8BA0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5126" name="Text Box 2"/>
          <p:cNvSpPr txBox="1">
            <a:spLocks noChangeArrowheads="1"/>
          </p:cNvSpPr>
          <p:nvPr/>
        </p:nvSpPr>
        <p:spPr bwMode="auto">
          <a:xfrm>
            <a:off x="3348038" y="21113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關係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運算子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86628"/>
              </p:ext>
            </p:extLst>
          </p:nvPr>
        </p:nvGraphicFramePr>
        <p:xfrm>
          <a:off x="1074738" y="1074738"/>
          <a:ext cx="6457950" cy="320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Document" r:id="rId4" imgW="5483539" imgH="2702530" progId="Word.Document.8">
                  <p:embed/>
                </p:oleObj>
              </mc:Choice>
              <mc:Fallback>
                <p:oleObj name="Document" r:id="rId4" imgW="5483539" imgH="270253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1074738"/>
                        <a:ext cx="6457950" cy="320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10286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31747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97522210-A9A8-420B-8186-071F280A276A}" type="slidenum">
              <a:rPr kumimoji="0" lang="zh-TW" altLang="en-US" smtClean="0"/>
              <a:pPr/>
              <a:t>54</a:t>
            </a:fld>
            <a:endParaRPr kumimoji="0" lang="en-US" altLang="zh-TW" smtClean="0"/>
          </a:p>
        </p:txBody>
      </p:sp>
      <p:sp>
        <p:nvSpPr>
          <p:cNvPr id="31748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20A70A70-7FA2-43F2-829B-A48F3B841EE2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31749" name="Text Box 2"/>
          <p:cNvSpPr txBox="1">
            <a:spLocks noChangeArrowheads="1"/>
          </p:cNvSpPr>
          <p:nvPr/>
        </p:nvSpPr>
        <p:spPr bwMode="auto">
          <a:xfrm>
            <a:off x="3348038" y="21113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關係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運算子</a:t>
            </a:r>
          </a:p>
        </p:txBody>
      </p:sp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719138"/>
            <a:ext cx="651351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4347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6148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BB844116-6DED-45BD-AD3D-02D2E7102BF0}" type="slidenum">
              <a:rPr kumimoji="0" lang="zh-TW" altLang="en-US" smtClean="0"/>
              <a:pPr/>
              <a:t>55</a:t>
            </a:fld>
            <a:endParaRPr kumimoji="0" lang="en-US" altLang="zh-TW" smtClean="0"/>
          </a:p>
        </p:txBody>
      </p:sp>
      <p:sp>
        <p:nvSpPr>
          <p:cNvPr id="6149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461C2979-1B46-4133-B2DC-9D848912A000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6150" name="Text Box 2"/>
          <p:cNvSpPr txBox="1">
            <a:spLocks noChangeArrowheads="1"/>
          </p:cNvSpPr>
          <p:nvPr/>
        </p:nvSpPr>
        <p:spPr bwMode="auto">
          <a:xfrm>
            <a:off x="3348038" y="21113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邏輯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運算子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294602"/>
              </p:ext>
            </p:extLst>
          </p:nvPr>
        </p:nvGraphicFramePr>
        <p:xfrm>
          <a:off x="1079500" y="719138"/>
          <a:ext cx="6535738" cy="213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Document" r:id="rId4" imgW="5483539" imgH="1911967" progId="Word.Document.8">
                  <p:embed/>
                </p:oleObj>
              </mc:Choice>
              <mc:Fallback>
                <p:oleObj name="Document" r:id="rId4" imgW="5483539" imgH="19119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719138"/>
                        <a:ext cx="6535738" cy="213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39814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7172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CF6C4772-B660-46D9-8817-1BA32359867C}" type="slidenum">
              <a:rPr kumimoji="0" lang="zh-TW" altLang="en-US" smtClean="0"/>
              <a:pPr/>
              <a:t>56</a:t>
            </a:fld>
            <a:endParaRPr kumimoji="0" lang="en-US" altLang="zh-TW" smtClean="0"/>
          </a:p>
        </p:txBody>
      </p:sp>
      <p:sp>
        <p:nvSpPr>
          <p:cNvPr id="7173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98A08789-CAA0-4B8A-AF46-001DE23E5132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7174" name="Text Box 2"/>
          <p:cNvSpPr txBox="1">
            <a:spLocks noChangeArrowheads="1"/>
          </p:cNvSpPr>
          <p:nvPr/>
        </p:nvSpPr>
        <p:spPr bwMode="auto">
          <a:xfrm>
            <a:off x="3348038" y="21113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邏輯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運算子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079500" y="719138"/>
          <a:ext cx="6481763" cy="298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文件" r:id="rId3" imgW="5400534" imgH="2486448" progId="Word.Document.8">
                  <p:embed/>
                </p:oleObj>
              </mc:Choice>
              <mc:Fallback>
                <p:oleObj name="文件" r:id="rId3" imgW="5400534" imgH="24864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719138"/>
                        <a:ext cx="6481763" cy="298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3740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8196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3B789160-17A8-429D-94AE-C2784BA3F258}" type="slidenum">
              <a:rPr kumimoji="0" lang="zh-TW" altLang="en-US" smtClean="0"/>
              <a:pPr/>
              <a:t>57</a:t>
            </a:fld>
            <a:endParaRPr kumimoji="0" lang="en-US" altLang="zh-TW" smtClean="0"/>
          </a:p>
        </p:txBody>
      </p:sp>
      <p:sp>
        <p:nvSpPr>
          <p:cNvPr id="8197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3F19EF39-3755-47B9-B2B8-437F8D1BB637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8198" name="Text Box 2"/>
          <p:cNvSpPr txBox="1">
            <a:spLocks noChangeArrowheads="1"/>
          </p:cNvSpPr>
          <p:nvPr/>
        </p:nvSpPr>
        <p:spPr bwMode="auto">
          <a:xfrm>
            <a:off x="3348038" y="21113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位元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運算子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231045"/>
              </p:ext>
            </p:extLst>
          </p:nvPr>
        </p:nvGraphicFramePr>
        <p:xfrm>
          <a:off x="1079500" y="719138"/>
          <a:ext cx="6535738" cy="307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Document" r:id="rId4" imgW="5483539" imgH="2702530" progId="Word.Document.8">
                  <p:embed/>
                </p:oleObj>
              </mc:Choice>
              <mc:Fallback>
                <p:oleObj name="Document" r:id="rId4" imgW="5483539" imgH="270253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719138"/>
                        <a:ext cx="6535738" cy="307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64192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922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6E7DDF50-5869-47E7-B4FB-22D74AAEC682}" type="slidenum">
              <a:rPr kumimoji="0" lang="zh-TW" altLang="en-US" smtClean="0"/>
              <a:pPr/>
              <a:t>58</a:t>
            </a:fld>
            <a:endParaRPr kumimoji="0" lang="en-US" altLang="zh-TW" smtClean="0"/>
          </a:p>
        </p:txBody>
      </p:sp>
      <p:sp>
        <p:nvSpPr>
          <p:cNvPr id="9221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C5FFE2B7-8A07-41C1-882C-3B4F017D3B85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9222" name="Text Box 2"/>
          <p:cNvSpPr txBox="1">
            <a:spLocks noChangeArrowheads="1"/>
          </p:cNvSpPr>
          <p:nvPr/>
        </p:nvSpPr>
        <p:spPr bwMode="auto">
          <a:xfrm>
            <a:off x="3348038" y="21113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位元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運算子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1079500" y="719138"/>
          <a:ext cx="6513513" cy="584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文件" r:id="rId3" imgW="5428975" imgH="4873870" progId="Word.Document.8">
                  <p:embed/>
                </p:oleObj>
              </mc:Choice>
              <mc:Fallback>
                <p:oleObj name="文件" r:id="rId3" imgW="5428975" imgH="487387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719138"/>
                        <a:ext cx="6513513" cy="584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75840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10244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74B134F0-2015-434C-A2E7-C535ABCCA859}" type="slidenum">
              <a:rPr kumimoji="0" lang="zh-TW" altLang="en-US" smtClean="0"/>
              <a:pPr/>
              <a:t>59</a:t>
            </a:fld>
            <a:endParaRPr kumimoji="0" lang="en-US" altLang="zh-TW" smtClean="0"/>
          </a:p>
        </p:txBody>
      </p:sp>
      <p:sp>
        <p:nvSpPr>
          <p:cNvPr id="10245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DA0686F9-6D2C-4705-881A-F616A6E2E128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10246" name="Text Box 2"/>
          <p:cNvSpPr txBox="1">
            <a:spLocks noChangeArrowheads="1"/>
          </p:cNvSpPr>
          <p:nvPr/>
        </p:nvSpPr>
        <p:spPr bwMode="auto">
          <a:xfrm>
            <a:off x="3348038" y="21113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複合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運算子</a:t>
            </a: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332085"/>
              </p:ext>
            </p:extLst>
          </p:nvPr>
        </p:nvGraphicFramePr>
        <p:xfrm>
          <a:off x="1079500" y="719138"/>
          <a:ext cx="6535738" cy="371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Document" r:id="rId4" imgW="5483539" imgH="3229572" progId="Word.Document.8">
                  <p:embed/>
                </p:oleObj>
              </mc:Choice>
              <mc:Fallback>
                <p:oleObj name="Document" r:id="rId4" imgW="5483539" imgH="322957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719138"/>
                        <a:ext cx="6535738" cy="371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79535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CE10A86-5B3F-454D-92AF-08F69C72444F}" type="slidenum">
              <a:rPr kumimoji="0" lang="en-US" altLang="zh-TW" sz="1200" smtClean="0">
                <a:latin typeface="Arial Black" pitchFamily="34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kumimoji="0" lang="en-US" altLang="zh-TW" sz="1200" smtClean="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50179" name="日期版面配置區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A291334-BE25-4777-A829-17E949E912C6}" type="datetime1">
              <a:rPr kumimoji="0" lang="zh-TW" altLang="en-US" sz="1200" smtClean="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 smtClean="0">
              <a:latin typeface="Arial" charset="0"/>
              <a:ea typeface="新細明體" pitchFamily="18" charset="-120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42950" indent="-742950" algn="ctr">
              <a:defRPr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軟體下載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509" name="Rectangle 126"/>
          <p:cNvSpPr>
            <a:spLocks noChangeArrowheads="1"/>
          </p:cNvSpPr>
          <p:nvPr/>
        </p:nvSpPr>
        <p:spPr bwMode="auto">
          <a:xfrm>
            <a:off x="684212" y="1341438"/>
            <a:ext cx="81362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zh-TW" sz="2800" dirty="0">
                <a:latin typeface="標楷體" pitchFamily="65" charset="-120"/>
              </a:rPr>
              <a:t>https://www.arduino.cc/en/Main/Software</a:t>
            </a:r>
            <a:endParaRPr lang="zh-TW" altLang="en-US" sz="2600" dirty="0" smtClean="0"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97" y="1988840"/>
            <a:ext cx="8305774" cy="466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59868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32771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B6195CBB-427C-4C5F-BC31-DCD829F2B148}" type="slidenum">
              <a:rPr kumimoji="0" lang="zh-TW" altLang="en-US" smtClean="0"/>
              <a:pPr/>
              <a:t>60</a:t>
            </a:fld>
            <a:endParaRPr kumimoji="0" lang="en-US" altLang="zh-TW" smtClean="0"/>
          </a:p>
        </p:txBody>
      </p:sp>
      <p:sp>
        <p:nvSpPr>
          <p:cNvPr id="32772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EB4C1EB8-8A99-4884-B3C2-07E2928321F1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32773" name="Text Box 2"/>
          <p:cNvSpPr txBox="1">
            <a:spLocks noChangeArrowheads="1"/>
          </p:cNvSpPr>
          <p:nvPr/>
        </p:nvSpPr>
        <p:spPr bwMode="auto">
          <a:xfrm>
            <a:off x="3348038" y="21113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複合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運算子</a:t>
            </a:r>
          </a:p>
        </p:txBody>
      </p:sp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719138"/>
            <a:ext cx="6513513" cy="58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5268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11268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3406FAD9-3AAE-41E9-8D33-F76F96F3BD92}" type="slidenum">
              <a:rPr kumimoji="0" lang="zh-TW" altLang="en-US" smtClean="0"/>
              <a:pPr/>
              <a:t>61</a:t>
            </a:fld>
            <a:endParaRPr kumimoji="0" lang="en-US" altLang="zh-TW" smtClean="0"/>
          </a:p>
        </p:txBody>
      </p:sp>
      <p:sp>
        <p:nvSpPr>
          <p:cNvPr id="11269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D835F7FB-0E68-4D8E-9617-2B325E2577F2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11270" name="Text Box 2"/>
          <p:cNvSpPr txBox="1">
            <a:spLocks noChangeArrowheads="1"/>
          </p:cNvSpPr>
          <p:nvPr/>
        </p:nvSpPr>
        <p:spPr bwMode="auto">
          <a:xfrm>
            <a:off x="2987675" y="211138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運算子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的優先順序</a:t>
            </a: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088220"/>
              </p:ext>
            </p:extLst>
          </p:nvPr>
        </p:nvGraphicFramePr>
        <p:xfrm>
          <a:off x="1079500" y="719138"/>
          <a:ext cx="6535738" cy="561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Document" r:id="rId4" imgW="5483539" imgH="4810698" progId="Word.Document.8">
                  <p:embed/>
                </p:oleObj>
              </mc:Choice>
              <mc:Fallback>
                <p:oleObj name="Document" r:id="rId4" imgW="5483539" imgH="481069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719138"/>
                        <a:ext cx="6535738" cy="561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27655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3379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8045BB95-CEB5-4672-883E-029DFBE30614}" type="slidenum">
              <a:rPr kumimoji="0" lang="zh-TW" altLang="en-US" smtClean="0"/>
              <a:pPr/>
              <a:t>62</a:t>
            </a:fld>
            <a:endParaRPr kumimoji="0" lang="en-US" altLang="zh-TW" smtClean="0"/>
          </a:p>
        </p:txBody>
      </p:sp>
      <p:sp>
        <p:nvSpPr>
          <p:cNvPr id="33796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0F0EAE8A-6090-4EC8-9614-806CDA8B7122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33797" name="Text Box 2"/>
          <p:cNvSpPr txBox="1">
            <a:spLocks noChangeArrowheads="1"/>
          </p:cNvSpPr>
          <p:nvPr/>
        </p:nvSpPr>
        <p:spPr bwMode="auto">
          <a:xfrm>
            <a:off x="2855913" y="211138"/>
            <a:ext cx="2813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Arduino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程式流程控制</a:t>
            </a:r>
          </a:p>
        </p:txBody>
      </p:sp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79500"/>
            <a:ext cx="6481763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623888" y="745963"/>
            <a:ext cx="3210031" cy="7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0708" tIns="76176" bIns="3808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 smtClean="0"/>
              <a:t>迴</a:t>
            </a:r>
            <a:r>
              <a:rPr lang="zh-TW" altLang="en-US" dirty="0"/>
              <a:t>圈控制指令</a:t>
            </a:r>
            <a:r>
              <a:rPr lang="en-US" altLang="zh-TW" dirty="0">
                <a:latin typeface="Arial" charset="0"/>
              </a:rPr>
              <a:t>—</a:t>
            </a:r>
            <a:r>
              <a:rPr lang="en-US" altLang="zh-TW" dirty="0"/>
              <a:t>for</a:t>
            </a:r>
            <a:r>
              <a:rPr lang="zh-TW" altLang="en-US" dirty="0"/>
              <a:t>迴圈</a:t>
            </a:r>
          </a:p>
          <a:p>
            <a:endParaRPr lang="zh-TW" alt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493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34819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EA590025-068B-4EEC-9756-2C1B70C171BB}" type="slidenum">
              <a:rPr kumimoji="0" lang="zh-TW" altLang="en-US" smtClean="0"/>
              <a:pPr/>
              <a:t>63</a:t>
            </a:fld>
            <a:endParaRPr kumimoji="0" lang="en-US" altLang="zh-TW" smtClean="0"/>
          </a:p>
        </p:txBody>
      </p:sp>
      <p:sp>
        <p:nvSpPr>
          <p:cNvPr id="34820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196810D9-6D95-4DC6-B511-8593E696D118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34821" name="Text Box 2"/>
          <p:cNvSpPr txBox="1">
            <a:spLocks noChangeArrowheads="1"/>
          </p:cNvSpPr>
          <p:nvPr/>
        </p:nvSpPr>
        <p:spPr bwMode="auto">
          <a:xfrm>
            <a:off x="2855913" y="211138"/>
            <a:ext cx="2813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Arduino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程式流程控制</a:t>
            </a:r>
          </a:p>
        </p:txBody>
      </p:sp>
      <p:sp>
        <p:nvSpPr>
          <p:cNvPr id="34822" name="Rectangle 4"/>
          <p:cNvSpPr>
            <a:spLocks noChangeArrowheads="1"/>
          </p:cNvSpPr>
          <p:nvPr/>
        </p:nvSpPr>
        <p:spPr bwMode="auto">
          <a:xfrm>
            <a:off x="623888" y="745963"/>
            <a:ext cx="3210031" cy="7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0708" tIns="76176" bIns="3808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 smtClean="0"/>
              <a:t>迴</a:t>
            </a:r>
            <a:r>
              <a:rPr lang="zh-TW" altLang="en-US" dirty="0"/>
              <a:t>圈控制指令</a:t>
            </a:r>
            <a:r>
              <a:rPr lang="en-US" altLang="zh-TW" dirty="0">
                <a:latin typeface="Arial" charset="0"/>
              </a:rPr>
              <a:t>—</a:t>
            </a:r>
            <a:r>
              <a:rPr lang="en-US" altLang="zh-TW" dirty="0"/>
              <a:t>for</a:t>
            </a:r>
            <a:r>
              <a:rPr lang="zh-TW" altLang="en-US" dirty="0"/>
              <a:t>迴圈</a:t>
            </a:r>
          </a:p>
          <a:p>
            <a:endParaRPr lang="zh-TW" altLang="en-US" sz="2400" dirty="0">
              <a:latin typeface="Times New Roman" pitchFamily="18" charset="0"/>
            </a:endParaRPr>
          </a:p>
        </p:txBody>
      </p:sp>
      <p:pic>
        <p:nvPicPr>
          <p:cNvPr id="348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79500"/>
            <a:ext cx="6513513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5310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3584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B9B969EF-E975-4BE5-B3D8-586028FC03B3}" type="slidenum">
              <a:rPr kumimoji="0" lang="zh-TW" altLang="en-US" smtClean="0"/>
              <a:pPr/>
              <a:t>64</a:t>
            </a:fld>
            <a:endParaRPr kumimoji="0" lang="en-US" altLang="zh-TW" smtClean="0"/>
          </a:p>
        </p:txBody>
      </p:sp>
      <p:sp>
        <p:nvSpPr>
          <p:cNvPr id="35844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8CF21388-CCB7-4191-9B07-A8C7D50129C0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35845" name="Text Box 2"/>
          <p:cNvSpPr txBox="1">
            <a:spLocks noChangeArrowheads="1"/>
          </p:cNvSpPr>
          <p:nvPr/>
        </p:nvSpPr>
        <p:spPr bwMode="auto">
          <a:xfrm>
            <a:off x="2855913" y="211138"/>
            <a:ext cx="2813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Arduino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程式流程控制</a:t>
            </a:r>
          </a:p>
        </p:txBody>
      </p:sp>
      <p:sp>
        <p:nvSpPr>
          <p:cNvPr id="35846" name="Rectangle 3"/>
          <p:cNvSpPr>
            <a:spLocks noChangeArrowheads="1"/>
          </p:cNvSpPr>
          <p:nvPr/>
        </p:nvSpPr>
        <p:spPr bwMode="auto">
          <a:xfrm>
            <a:off x="623888" y="745963"/>
            <a:ext cx="3521013" cy="7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0708" tIns="76176" bIns="3808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 smtClean="0"/>
              <a:t>迴</a:t>
            </a:r>
            <a:r>
              <a:rPr lang="zh-TW" altLang="en-US" dirty="0"/>
              <a:t>圈控制指令</a:t>
            </a:r>
            <a:r>
              <a:rPr lang="en-US" altLang="zh-TW" dirty="0">
                <a:latin typeface="Arial" charset="0"/>
              </a:rPr>
              <a:t>—</a:t>
            </a:r>
            <a:r>
              <a:rPr lang="en-US" altLang="zh-TW" dirty="0"/>
              <a:t>while</a:t>
            </a:r>
            <a:r>
              <a:rPr lang="zh-TW" altLang="en-US" dirty="0"/>
              <a:t>迴圈</a:t>
            </a:r>
          </a:p>
          <a:p>
            <a:endParaRPr lang="zh-TW" altLang="en-US" sz="2400" dirty="0">
              <a:latin typeface="Times New Roman" pitchFamily="18" charset="0"/>
            </a:endParaRPr>
          </a:p>
        </p:txBody>
      </p:sp>
      <p:pic>
        <p:nvPicPr>
          <p:cNvPr id="358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79500"/>
            <a:ext cx="6481763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2614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36867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45BA90C6-8E70-4F34-B002-7592A9AFCA75}" type="slidenum">
              <a:rPr kumimoji="0" lang="zh-TW" altLang="en-US" smtClean="0"/>
              <a:pPr/>
              <a:t>65</a:t>
            </a:fld>
            <a:endParaRPr kumimoji="0" lang="en-US" altLang="zh-TW" smtClean="0"/>
          </a:p>
        </p:txBody>
      </p:sp>
      <p:sp>
        <p:nvSpPr>
          <p:cNvPr id="36868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48A30100-6368-4901-98EA-CD27EAA90225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36869" name="Text Box 2"/>
          <p:cNvSpPr txBox="1">
            <a:spLocks noChangeArrowheads="1"/>
          </p:cNvSpPr>
          <p:nvPr/>
        </p:nvSpPr>
        <p:spPr bwMode="auto">
          <a:xfrm>
            <a:off x="2855913" y="211138"/>
            <a:ext cx="2813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Arduino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程式流程控制</a:t>
            </a:r>
          </a:p>
        </p:txBody>
      </p:sp>
      <p:sp>
        <p:nvSpPr>
          <p:cNvPr id="36870" name="Rectangle 3"/>
          <p:cNvSpPr>
            <a:spLocks noChangeArrowheads="1"/>
          </p:cNvSpPr>
          <p:nvPr/>
        </p:nvSpPr>
        <p:spPr bwMode="auto">
          <a:xfrm>
            <a:off x="623888" y="745963"/>
            <a:ext cx="3521013" cy="7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0708" tIns="76176" bIns="3808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 smtClean="0"/>
              <a:t>迴</a:t>
            </a:r>
            <a:r>
              <a:rPr lang="zh-TW" altLang="en-US" dirty="0"/>
              <a:t>圈控制指令</a:t>
            </a:r>
            <a:r>
              <a:rPr lang="en-US" altLang="zh-TW" dirty="0">
                <a:latin typeface="Arial" charset="0"/>
              </a:rPr>
              <a:t>—</a:t>
            </a:r>
            <a:r>
              <a:rPr lang="en-US" altLang="zh-TW" dirty="0"/>
              <a:t>while</a:t>
            </a:r>
            <a:r>
              <a:rPr lang="zh-TW" altLang="en-US" dirty="0"/>
              <a:t>迴圈</a:t>
            </a:r>
          </a:p>
          <a:p>
            <a:endParaRPr lang="zh-TW" altLang="en-US" sz="2400" dirty="0">
              <a:latin typeface="Times New Roman" pitchFamily="18" charset="0"/>
            </a:endParaRPr>
          </a:p>
        </p:txBody>
      </p:sp>
      <p:pic>
        <p:nvPicPr>
          <p:cNvPr id="3687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79500"/>
            <a:ext cx="6513513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4363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37891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FED9803F-6EC0-4CBA-85F0-9C70BD91C283}" type="slidenum">
              <a:rPr kumimoji="0" lang="zh-TW" altLang="en-US" smtClean="0"/>
              <a:pPr/>
              <a:t>66</a:t>
            </a:fld>
            <a:endParaRPr kumimoji="0" lang="en-US" altLang="zh-TW" smtClean="0"/>
          </a:p>
        </p:txBody>
      </p:sp>
      <p:sp>
        <p:nvSpPr>
          <p:cNvPr id="37892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A775976E-6480-40DE-AF04-4AC7E10E994F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37893" name="Text Box 2"/>
          <p:cNvSpPr txBox="1">
            <a:spLocks noChangeArrowheads="1"/>
          </p:cNvSpPr>
          <p:nvPr/>
        </p:nvSpPr>
        <p:spPr bwMode="auto">
          <a:xfrm>
            <a:off x="2855913" y="211138"/>
            <a:ext cx="2813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Arduino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程式流程控制</a:t>
            </a:r>
          </a:p>
        </p:txBody>
      </p:sp>
      <p:sp>
        <p:nvSpPr>
          <p:cNvPr id="37894" name="Rectangle 3"/>
          <p:cNvSpPr>
            <a:spLocks noChangeArrowheads="1"/>
          </p:cNvSpPr>
          <p:nvPr/>
        </p:nvSpPr>
        <p:spPr bwMode="auto">
          <a:xfrm>
            <a:off x="623888" y="745963"/>
            <a:ext cx="3951323" cy="7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0708" tIns="76176" bIns="3808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 smtClean="0"/>
              <a:t>迴</a:t>
            </a:r>
            <a:r>
              <a:rPr lang="zh-TW" altLang="en-US" dirty="0"/>
              <a:t>圈控制指令</a:t>
            </a:r>
            <a:r>
              <a:rPr lang="en-US" altLang="zh-TW" dirty="0">
                <a:latin typeface="Arial" charset="0"/>
              </a:rPr>
              <a:t>—</a:t>
            </a:r>
            <a:r>
              <a:rPr lang="en-US" altLang="zh-TW" dirty="0"/>
              <a:t>do-while</a:t>
            </a:r>
            <a:r>
              <a:rPr lang="zh-TW" altLang="en-US" dirty="0"/>
              <a:t>迴圈</a:t>
            </a:r>
          </a:p>
          <a:p>
            <a:endParaRPr lang="zh-TW" altLang="en-US" sz="2400" dirty="0">
              <a:latin typeface="Times New Roman" pitchFamily="18" charset="0"/>
            </a:endParaRPr>
          </a:p>
        </p:txBody>
      </p:sp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79500"/>
            <a:ext cx="6481763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2248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3891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55476CC9-0A6D-4BD5-8A35-CABEA703DC57}" type="slidenum">
              <a:rPr kumimoji="0" lang="zh-TW" altLang="en-US" smtClean="0"/>
              <a:pPr/>
              <a:t>67</a:t>
            </a:fld>
            <a:endParaRPr kumimoji="0" lang="en-US" altLang="zh-TW" smtClean="0"/>
          </a:p>
        </p:txBody>
      </p:sp>
      <p:sp>
        <p:nvSpPr>
          <p:cNvPr id="38916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8A5780F1-7EE3-4169-A009-248671158079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38917" name="Text Box 2"/>
          <p:cNvSpPr txBox="1">
            <a:spLocks noChangeArrowheads="1"/>
          </p:cNvSpPr>
          <p:nvPr/>
        </p:nvSpPr>
        <p:spPr bwMode="auto">
          <a:xfrm>
            <a:off x="2855913" y="211138"/>
            <a:ext cx="2813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Arduino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程式流程控制</a:t>
            </a:r>
          </a:p>
        </p:txBody>
      </p:sp>
      <p:sp>
        <p:nvSpPr>
          <p:cNvPr id="38918" name="Rectangle 3"/>
          <p:cNvSpPr>
            <a:spLocks noChangeArrowheads="1"/>
          </p:cNvSpPr>
          <p:nvPr/>
        </p:nvSpPr>
        <p:spPr bwMode="auto">
          <a:xfrm>
            <a:off x="623888" y="745963"/>
            <a:ext cx="3951323" cy="7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0708" tIns="76176" bIns="3808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 smtClean="0"/>
              <a:t>迴</a:t>
            </a:r>
            <a:r>
              <a:rPr lang="zh-TW" altLang="en-US" dirty="0"/>
              <a:t>圈控制指令</a:t>
            </a:r>
            <a:r>
              <a:rPr lang="en-US" altLang="zh-TW" dirty="0">
                <a:latin typeface="Arial" charset="0"/>
              </a:rPr>
              <a:t>—</a:t>
            </a:r>
            <a:r>
              <a:rPr lang="en-US" altLang="zh-TW" dirty="0"/>
              <a:t>do-while</a:t>
            </a:r>
            <a:r>
              <a:rPr lang="zh-TW" altLang="en-US" dirty="0"/>
              <a:t>迴圈</a:t>
            </a:r>
          </a:p>
          <a:p>
            <a:endParaRPr lang="zh-TW" altLang="en-US" sz="2400" dirty="0">
              <a:latin typeface="Times New Roman" pitchFamily="18" charset="0"/>
            </a:endParaRPr>
          </a:p>
        </p:txBody>
      </p:sp>
      <p:pic>
        <p:nvPicPr>
          <p:cNvPr id="389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79500"/>
            <a:ext cx="6513513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5467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39939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310D0315-EC70-412F-A9A0-07CD6550ED35}" type="slidenum">
              <a:rPr kumimoji="0" lang="zh-TW" altLang="en-US" smtClean="0"/>
              <a:pPr/>
              <a:t>68</a:t>
            </a:fld>
            <a:endParaRPr kumimoji="0" lang="en-US" altLang="zh-TW" smtClean="0"/>
          </a:p>
        </p:txBody>
      </p:sp>
      <p:sp>
        <p:nvSpPr>
          <p:cNvPr id="39940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A42DE468-CFE2-47BA-B70F-C564455C1937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39941" name="Text Box 2"/>
          <p:cNvSpPr txBox="1">
            <a:spLocks noChangeArrowheads="1"/>
          </p:cNvSpPr>
          <p:nvPr/>
        </p:nvSpPr>
        <p:spPr bwMode="auto">
          <a:xfrm>
            <a:off x="2855913" y="211138"/>
            <a:ext cx="2813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Arduino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程式流程控制</a:t>
            </a:r>
          </a:p>
        </p:txBody>
      </p:sp>
      <p:sp>
        <p:nvSpPr>
          <p:cNvPr id="39942" name="Rectangle 3"/>
          <p:cNvSpPr>
            <a:spLocks noChangeArrowheads="1"/>
          </p:cNvSpPr>
          <p:nvPr/>
        </p:nvSpPr>
        <p:spPr bwMode="auto">
          <a:xfrm>
            <a:off x="623888" y="745963"/>
            <a:ext cx="3951323" cy="7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0708" tIns="76176" bIns="3808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 smtClean="0"/>
              <a:t>迴</a:t>
            </a:r>
            <a:r>
              <a:rPr lang="zh-TW" altLang="en-US" dirty="0"/>
              <a:t>圈控制指令</a:t>
            </a:r>
            <a:r>
              <a:rPr lang="en-US" altLang="zh-TW" dirty="0">
                <a:latin typeface="Arial" charset="0"/>
              </a:rPr>
              <a:t>—</a:t>
            </a:r>
            <a:r>
              <a:rPr lang="en-US" altLang="zh-TW" dirty="0"/>
              <a:t>do-while</a:t>
            </a:r>
            <a:r>
              <a:rPr lang="zh-TW" altLang="en-US" dirty="0"/>
              <a:t>迴圈</a:t>
            </a:r>
          </a:p>
          <a:p>
            <a:endParaRPr lang="zh-TW" altLang="en-US" sz="2400" dirty="0">
              <a:latin typeface="Times New Roman" pitchFamily="18" charset="0"/>
            </a:endParaRPr>
          </a:p>
        </p:txBody>
      </p:sp>
      <p:pic>
        <p:nvPicPr>
          <p:cNvPr id="399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79500"/>
            <a:ext cx="6513513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875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4096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2D3E7B37-B5CD-4CA2-8D94-48DEE2E5FE44}" type="slidenum">
              <a:rPr kumimoji="0" lang="zh-TW" altLang="en-US" smtClean="0"/>
              <a:pPr/>
              <a:t>69</a:t>
            </a:fld>
            <a:endParaRPr kumimoji="0" lang="en-US" altLang="zh-TW" smtClean="0"/>
          </a:p>
        </p:txBody>
      </p:sp>
      <p:sp>
        <p:nvSpPr>
          <p:cNvPr id="40964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44589678-9DC6-464B-A404-D562E620D1AA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40965" name="Text Box 2"/>
          <p:cNvSpPr txBox="1">
            <a:spLocks noChangeArrowheads="1"/>
          </p:cNvSpPr>
          <p:nvPr/>
        </p:nvSpPr>
        <p:spPr bwMode="auto">
          <a:xfrm>
            <a:off x="2855913" y="211138"/>
            <a:ext cx="2813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Arduino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程式流程控制</a:t>
            </a:r>
          </a:p>
        </p:txBody>
      </p:sp>
      <p:sp>
        <p:nvSpPr>
          <p:cNvPr id="40966" name="Rectangle 3"/>
          <p:cNvSpPr>
            <a:spLocks noChangeArrowheads="1"/>
          </p:cNvSpPr>
          <p:nvPr/>
        </p:nvSpPr>
        <p:spPr bwMode="auto">
          <a:xfrm>
            <a:off x="623888" y="745963"/>
            <a:ext cx="3016067" cy="7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0708" tIns="76176" bIns="3808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 smtClean="0"/>
              <a:t>條件</a:t>
            </a:r>
            <a:r>
              <a:rPr lang="zh-TW" altLang="en-US" dirty="0"/>
              <a:t>控制指令</a:t>
            </a:r>
            <a:r>
              <a:rPr lang="en-US" altLang="zh-TW" dirty="0">
                <a:latin typeface="Arial" charset="0"/>
              </a:rPr>
              <a:t>—</a:t>
            </a:r>
            <a:r>
              <a:rPr lang="en-US" altLang="zh-TW" dirty="0"/>
              <a:t>if</a:t>
            </a:r>
            <a:r>
              <a:rPr lang="zh-TW" altLang="en-US" dirty="0"/>
              <a:t>敘述</a:t>
            </a:r>
          </a:p>
          <a:p>
            <a:endParaRPr lang="zh-TW" altLang="en-US" sz="2400" dirty="0">
              <a:latin typeface="Times New Roman" pitchFamily="18" charset="0"/>
            </a:endParaRPr>
          </a:p>
        </p:txBody>
      </p:sp>
      <p:pic>
        <p:nvPicPr>
          <p:cNvPr id="409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79500"/>
            <a:ext cx="6481763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690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2C3411C-9092-465A-8C4D-247E963927A1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51203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D35B6F-9E0B-4E83-AC40-D5B4E69F5A4D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742950" indent="-742950" algn="ctr">
              <a:defRPr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找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1.6.7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版本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1209" name="矩形 9"/>
          <p:cNvSpPr>
            <a:spLocks noChangeArrowheads="1"/>
          </p:cNvSpPr>
          <p:nvPr/>
        </p:nvSpPr>
        <p:spPr bwMode="auto">
          <a:xfrm>
            <a:off x="611560" y="1416033"/>
            <a:ext cx="73952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latin typeface="Arial" charset="0"/>
                <a:ea typeface="新細明體" pitchFamily="18" charset="-120"/>
              </a:rPr>
              <a:t>https://www.arduino.cc/en/Main/OldSoftwareReleases#previous</a:t>
            </a:r>
            <a:endParaRPr lang="zh-TW" altLang="en-US" sz="2000" dirty="0">
              <a:latin typeface="Arial" charset="0"/>
              <a:ea typeface="新細明體" pitchFamily="18" charset="-12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21" y="2060848"/>
            <a:ext cx="7866066" cy="442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40311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41987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191132D7-2518-47C5-BC05-24D38C4E6DD0}" type="slidenum">
              <a:rPr kumimoji="0" lang="zh-TW" altLang="en-US" smtClean="0"/>
              <a:pPr/>
              <a:t>70</a:t>
            </a:fld>
            <a:endParaRPr kumimoji="0" lang="en-US" altLang="zh-TW" smtClean="0"/>
          </a:p>
        </p:txBody>
      </p:sp>
      <p:sp>
        <p:nvSpPr>
          <p:cNvPr id="41988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10BCFC1C-EE9B-4765-A46D-D946AD5BF2AE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41989" name="Text Box 2"/>
          <p:cNvSpPr txBox="1">
            <a:spLocks noChangeArrowheads="1"/>
          </p:cNvSpPr>
          <p:nvPr/>
        </p:nvSpPr>
        <p:spPr bwMode="auto">
          <a:xfrm>
            <a:off x="2855913" y="211138"/>
            <a:ext cx="2813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Arduino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程式流程控制</a:t>
            </a:r>
          </a:p>
        </p:txBody>
      </p:sp>
      <p:sp>
        <p:nvSpPr>
          <p:cNvPr id="41990" name="Rectangle 3"/>
          <p:cNvSpPr>
            <a:spLocks noChangeArrowheads="1"/>
          </p:cNvSpPr>
          <p:nvPr/>
        </p:nvSpPr>
        <p:spPr bwMode="auto">
          <a:xfrm>
            <a:off x="623888" y="745963"/>
            <a:ext cx="3016067" cy="7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0708" tIns="76176" bIns="3808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 smtClean="0"/>
              <a:t>條件</a:t>
            </a:r>
            <a:r>
              <a:rPr lang="zh-TW" altLang="en-US" dirty="0"/>
              <a:t>控制指令</a:t>
            </a:r>
            <a:r>
              <a:rPr lang="en-US" altLang="zh-TW" dirty="0">
                <a:latin typeface="Arial" charset="0"/>
              </a:rPr>
              <a:t>—</a:t>
            </a:r>
            <a:r>
              <a:rPr lang="en-US" altLang="zh-TW" dirty="0"/>
              <a:t>if</a:t>
            </a:r>
            <a:r>
              <a:rPr lang="zh-TW" altLang="en-US" dirty="0"/>
              <a:t>敘述</a:t>
            </a:r>
          </a:p>
          <a:p>
            <a:endParaRPr lang="zh-TW" altLang="en-US" sz="2400" dirty="0">
              <a:latin typeface="Times New Roman" pitchFamily="18" charset="0"/>
            </a:endParaRPr>
          </a:p>
        </p:txBody>
      </p:sp>
      <p:pic>
        <p:nvPicPr>
          <p:cNvPr id="419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79500"/>
            <a:ext cx="6513513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5018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43011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7C62F1C8-D178-484D-8750-0C069F3F8EFB}" type="slidenum">
              <a:rPr kumimoji="0" lang="zh-TW" altLang="en-US" smtClean="0"/>
              <a:pPr/>
              <a:t>71</a:t>
            </a:fld>
            <a:endParaRPr kumimoji="0" lang="en-US" altLang="zh-TW" smtClean="0"/>
          </a:p>
        </p:txBody>
      </p:sp>
      <p:sp>
        <p:nvSpPr>
          <p:cNvPr id="43012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1125E400-08C6-4267-85B2-F8952149B40B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43013" name="Text Box 2"/>
          <p:cNvSpPr txBox="1">
            <a:spLocks noChangeArrowheads="1"/>
          </p:cNvSpPr>
          <p:nvPr/>
        </p:nvSpPr>
        <p:spPr bwMode="auto">
          <a:xfrm>
            <a:off x="2855913" y="211138"/>
            <a:ext cx="2813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Arduino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程式流程控制</a:t>
            </a:r>
          </a:p>
        </p:txBody>
      </p:sp>
      <p:sp>
        <p:nvSpPr>
          <p:cNvPr id="43014" name="Rectangle 3"/>
          <p:cNvSpPr>
            <a:spLocks noChangeArrowheads="1"/>
          </p:cNvSpPr>
          <p:nvPr/>
        </p:nvSpPr>
        <p:spPr bwMode="auto">
          <a:xfrm>
            <a:off x="623888" y="745963"/>
            <a:ext cx="3634954" cy="7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0708" tIns="76176" bIns="3808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 smtClean="0"/>
              <a:t>條件</a:t>
            </a:r>
            <a:r>
              <a:rPr lang="zh-TW" altLang="en-US" dirty="0"/>
              <a:t>控制指令</a:t>
            </a:r>
            <a:r>
              <a:rPr lang="en-US" altLang="zh-TW" dirty="0">
                <a:latin typeface="Arial" charset="0"/>
              </a:rPr>
              <a:t>—</a:t>
            </a:r>
            <a:r>
              <a:rPr lang="en-US" altLang="zh-TW" dirty="0"/>
              <a:t>if-else</a:t>
            </a:r>
            <a:r>
              <a:rPr lang="zh-TW" altLang="en-US" dirty="0"/>
              <a:t>敘述</a:t>
            </a:r>
          </a:p>
          <a:p>
            <a:endParaRPr lang="zh-TW" altLang="en-US" sz="2400" dirty="0">
              <a:latin typeface="Times New Roman" pitchFamily="18" charset="0"/>
            </a:endParaRPr>
          </a:p>
        </p:txBody>
      </p:sp>
      <p:pic>
        <p:nvPicPr>
          <p:cNvPr id="430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79500"/>
            <a:ext cx="6481763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6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4403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F7448251-EB62-4762-BCD7-5B742D3DE388}" type="slidenum">
              <a:rPr kumimoji="0" lang="zh-TW" altLang="en-US" smtClean="0"/>
              <a:pPr/>
              <a:t>72</a:t>
            </a:fld>
            <a:endParaRPr kumimoji="0" lang="en-US" altLang="zh-TW" smtClean="0"/>
          </a:p>
        </p:txBody>
      </p:sp>
      <p:sp>
        <p:nvSpPr>
          <p:cNvPr id="44036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BDAFAAC4-A62A-4EAB-9788-0A7C4B1056D7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44037" name="Text Box 2"/>
          <p:cNvSpPr txBox="1">
            <a:spLocks noChangeArrowheads="1"/>
          </p:cNvSpPr>
          <p:nvPr/>
        </p:nvSpPr>
        <p:spPr bwMode="auto">
          <a:xfrm>
            <a:off x="2855913" y="211138"/>
            <a:ext cx="2813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Arduino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程式流程控制</a:t>
            </a:r>
          </a:p>
        </p:txBody>
      </p:sp>
      <p:sp>
        <p:nvSpPr>
          <p:cNvPr id="44038" name="Rectangle 3"/>
          <p:cNvSpPr>
            <a:spLocks noChangeArrowheads="1"/>
          </p:cNvSpPr>
          <p:nvPr/>
        </p:nvSpPr>
        <p:spPr bwMode="auto">
          <a:xfrm>
            <a:off x="623888" y="745963"/>
            <a:ext cx="3634954" cy="7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0708" tIns="76176" bIns="3808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 smtClean="0"/>
              <a:t>條件</a:t>
            </a:r>
            <a:r>
              <a:rPr lang="zh-TW" altLang="en-US" dirty="0"/>
              <a:t>控制指令</a:t>
            </a:r>
            <a:r>
              <a:rPr lang="en-US" altLang="zh-TW" dirty="0">
                <a:latin typeface="Arial" charset="0"/>
              </a:rPr>
              <a:t>—</a:t>
            </a:r>
            <a:r>
              <a:rPr lang="en-US" altLang="zh-TW" dirty="0"/>
              <a:t>if-else</a:t>
            </a:r>
            <a:r>
              <a:rPr lang="zh-TW" altLang="en-US" dirty="0"/>
              <a:t>敘述</a:t>
            </a:r>
          </a:p>
          <a:p>
            <a:endParaRPr lang="zh-TW" altLang="en-US" sz="2400" dirty="0">
              <a:latin typeface="Times New Roman" pitchFamily="18" charset="0"/>
            </a:endParaRPr>
          </a:p>
        </p:txBody>
      </p:sp>
      <p:pic>
        <p:nvPicPr>
          <p:cNvPr id="440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79500"/>
            <a:ext cx="6513513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792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45059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52229E59-8AB1-451A-A47D-34566BB5B481}" type="slidenum">
              <a:rPr kumimoji="0" lang="zh-TW" altLang="en-US" smtClean="0"/>
              <a:pPr/>
              <a:t>73</a:t>
            </a:fld>
            <a:endParaRPr kumimoji="0" lang="en-US" altLang="zh-TW" smtClean="0"/>
          </a:p>
        </p:txBody>
      </p:sp>
      <p:sp>
        <p:nvSpPr>
          <p:cNvPr id="45060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A910805A-1E93-4672-8BB7-651ABE770F45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45061" name="Text Box 2"/>
          <p:cNvSpPr txBox="1">
            <a:spLocks noChangeArrowheads="1"/>
          </p:cNvSpPr>
          <p:nvPr/>
        </p:nvSpPr>
        <p:spPr bwMode="auto">
          <a:xfrm>
            <a:off x="2855913" y="211138"/>
            <a:ext cx="2813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Arduino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程式流程控制</a:t>
            </a:r>
          </a:p>
        </p:txBody>
      </p:sp>
      <p:sp>
        <p:nvSpPr>
          <p:cNvPr id="45062" name="Rectangle 3"/>
          <p:cNvSpPr>
            <a:spLocks noChangeArrowheads="1"/>
          </p:cNvSpPr>
          <p:nvPr/>
        </p:nvSpPr>
        <p:spPr bwMode="auto">
          <a:xfrm>
            <a:off x="623888" y="745963"/>
            <a:ext cx="4147915" cy="7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0708" tIns="76176" bIns="3808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 smtClean="0"/>
              <a:t>條件</a:t>
            </a:r>
            <a:r>
              <a:rPr lang="zh-TW" altLang="en-US" dirty="0"/>
              <a:t>控制指令</a:t>
            </a:r>
            <a:r>
              <a:rPr lang="en-US" altLang="zh-TW" dirty="0">
                <a:latin typeface="Arial" charset="0"/>
              </a:rPr>
              <a:t>—</a:t>
            </a:r>
            <a:r>
              <a:rPr lang="zh-TW" altLang="en-US" dirty="0"/>
              <a:t>巢狀</a:t>
            </a:r>
            <a:r>
              <a:rPr lang="en-US" altLang="zh-TW" dirty="0"/>
              <a:t>if-else</a:t>
            </a:r>
            <a:r>
              <a:rPr lang="zh-TW" altLang="en-US" dirty="0"/>
              <a:t>敘述</a:t>
            </a:r>
          </a:p>
          <a:p>
            <a:endParaRPr lang="zh-TW" altLang="en-US" sz="2400" dirty="0">
              <a:latin typeface="Times New Roman" pitchFamily="18" charset="0"/>
            </a:endParaRPr>
          </a:p>
        </p:txBody>
      </p:sp>
      <p:pic>
        <p:nvPicPr>
          <p:cNvPr id="450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79500"/>
            <a:ext cx="6481763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8816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4608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5A80F679-F04A-41EA-8217-953C57BF22AB}" type="slidenum">
              <a:rPr kumimoji="0" lang="zh-TW" altLang="en-US" smtClean="0"/>
              <a:pPr/>
              <a:t>74</a:t>
            </a:fld>
            <a:endParaRPr kumimoji="0" lang="en-US" altLang="zh-TW" smtClean="0"/>
          </a:p>
        </p:txBody>
      </p:sp>
      <p:sp>
        <p:nvSpPr>
          <p:cNvPr id="46084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1D51ADCA-A1BD-47DE-9E08-E66BF2D696D1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46085" name="Text Box 2"/>
          <p:cNvSpPr txBox="1">
            <a:spLocks noChangeArrowheads="1"/>
          </p:cNvSpPr>
          <p:nvPr/>
        </p:nvSpPr>
        <p:spPr bwMode="auto">
          <a:xfrm>
            <a:off x="2855913" y="211138"/>
            <a:ext cx="2813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Arduino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程式流程控制</a:t>
            </a:r>
          </a:p>
        </p:txBody>
      </p:sp>
      <p:sp>
        <p:nvSpPr>
          <p:cNvPr id="46086" name="Rectangle 3"/>
          <p:cNvSpPr>
            <a:spLocks noChangeArrowheads="1"/>
          </p:cNvSpPr>
          <p:nvPr/>
        </p:nvSpPr>
        <p:spPr bwMode="auto">
          <a:xfrm>
            <a:off x="623888" y="745963"/>
            <a:ext cx="4147915" cy="7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0708" tIns="76176" bIns="3808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 smtClean="0"/>
              <a:t>條件</a:t>
            </a:r>
            <a:r>
              <a:rPr lang="zh-TW" altLang="en-US" dirty="0"/>
              <a:t>控制指令</a:t>
            </a:r>
            <a:r>
              <a:rPr lang="en-US" altLang="zh-TW" dirty="0">
                <a:latin typeface="Arial" charset="0"/>
              </a:rPr>
              <a:t>—</a:t>
            </a:r>
            <a:r>
              <a:rPr lang="zh-TW" altLang="en-US" dirty="0"/>
              <a:t>巢狀</a:t>
            </a:r>
            <a:r>
              <a:rPr lang="en-US" altLang="zh-TW" dirty="0"/>
              <a:t>if-else</a:t>
            </a:r>
            <a:r>
              <a:rPr lang="zh-TW" altLang="en-US" dirty="0"/>
              <a:t>敘述</a:t>
            </a:r>
          </a:p>
          <a:p>
            <a:endParaRPr lang="zh-TW" altLang="en-US" sz="2400" dirty="0">
              <a:latin typeface="Times New Roman" pitchFamily="18" charset="0"/>
            </a:endParaRPr>
          </a:p>
        </p:txBody>
      </p:sp>
      <p:pic>
        <p:nvPicPr>
          <p:cNvPr id="460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39020"/>
            <a:ext cx="6513513" cy="63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838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47107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203BB935-1EF3-45FE-8AD6-DCD60E6C3883}" type="slidenum">
              <a:rPr kumimoji="0" lang="zh-TW" altLang="en-US" smtClean="0"/>
              <a:pPr/>
              <a:t>75</a:t>
            </a:fld>
            <a:endParaRPr kumimoji="0" lang="en-US" altLang="zh-TW" smtClean="0"/>
          </a:p>
        </p:txBody>
      </p:sp>
      <p:sp>
        <p:nvSpPr>
          <p:cNvPr id="47108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9C227069-EDF2-46A4-A7B2-35147A92F3B1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47109" name="Text Box 2"/>
          <p:cNvSpPr txBox="1">
            <a:spLocks noChangeArrowheads="1"/>
          </p:cNvSpPr>
          <p:nvPr/>
        </p:nvSpPr>
        <p:spPr bwMode="auto">
          <a:xfrm>
            <a:off x="2855913" y="211138"/>
            <a:ext cx="2813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Arduino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程式流程控制</a:t>
            </a:r>
          </a:p>
        </p:txBody>
      </p:sp>
      <p:sp>
        <p:nvSpPr>
          <p:cNvPr id="47110" name="Rectangle 3"/>
          <p:cNvSpPr>
            <a:spLocks noChangeArrowheads="1"/>
          </p:cNvSpPr>
          <p:nvPr/>
        </p:nvSpPr>
        <p:spPr bwMode="auto">
          <a:xfrm>
            <a:off x="623888" y="745963"/>
            <a:ext cx="3912274" cy="7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0708" tIns="76176" bIns="3808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 smtClean="0"/>
              <a:t>條件</a:t>
            </a:r>
            <a:r>
              <a:rPr lang="zh-TW" altLang="en-US" dirty="0"/>
              <a:t>控制指令</a:t>
            </a:r>
            <a:r>
              <a:rPr lang="en-US" altLang="zh-TW" dirty="0">
                <a:latin typeface="Arial" charset="0"/>
              </a:rPr>
              <a:t>—</a:t>
            </a:r>
            <a:r>
              <a:rPr lang="en-US" altLang="zh-TW" dirty="0"/>
              <a:t>if-else-if</a:t>
            </a:r>
            <a:r>
              <a:rPr lang="zh-TW" altLang="en-US" dirty="0"/>
              <a:t>敘述</a:t>
            </a:r>
          </a:p>
          <a:p>
            <a:endParaRPr lang="zh-TW" altLang="en-US" sz="2400" dirty="0">
              <a:latin typeface="Times New Roman" pitchFamily="18" charset="0"/>
            </a:endParaRPr>
          </a:p>
        </p:txBody>
      </p:sp>
      <p:pic>
        <p:nvPicPr>
          <p:cNvPr id="471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79500"/>
            <a:ext cx="5672138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739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48131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720CB45C-4E79-4C05-94F7-DAABE0B60008}" type="slidenum">
              <a:rPr kumimoji="0" lang="zh-TW" altLang="en-US" smtClean="0"/>
              <a:pPr/>
              <a:t>76</a:t>
            </a:fld>
            <a:endParaRPr kumimoji="0" lang="en-US" altLang="zh-TW" smtClean="0"/>
          </a:p>
        </p:txBody>
      </p:sp>
      <p:sp>
        <p:nvSpPr>
          <p:cNvPr id="48132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586BD331-1C44-45B2-82AD-E1461331688A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48133" name="Text Box 2"/>
          <p:cNvSpPr txBox="1">
            <a:spLocks noChangeArrowheads="1"/>
          </p:cNvSpPr>
          <p:nvPr/>
        </p:nvSpPr>
        <p:spPr bwMode="auto">
          <a:xfrm>
            <a:off x="2855913" y="211138"/>
            <a:ext cx="2813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Arduino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程式流程控制</a:t>
            </a:r>
          </a:p>
        </p:txBody>
      </p:sp>
      <p:sp>
        <p:nvSpPr>
          <p:cNvPr id="48134" name="Rectangle 3"/>
          <p:cNvSpPr>
            <a:spLocks noChangeArrowheads="1"/>
          </p:cNvSpPr>
          <p:nvPr/>
        </p:nvSpPr>
        <p:spPr bwMode="auto">
          <a:xfrm>
            <a:off x="623888" y="745963"/>
            <a:ext cx="3912274" cy="7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0708" tIns="76176" bIns="3808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 smtClean="0"/>
              <a:t>條件</a:t>
            </a:r>
            <a:r>
              <a:rPr lang="zh-TW" altLang="en-US" dirty="0"/>
              <a:t>控制指令</a:t>
            </a:r>
            <a:r>
              <a:rPr lang="en-US" altLang="zh-TW" dirty="0">
                <a:latin typeface="Arial" charset="0"/>
              </a:rPr>
              <a:t>—</a:t>
            </a:r>
            <a:r>
              <a:rPr lang="en-US" altLang="zh-TW" dirty="0"/>
              <a:t>if-else-if</a:t>
            </a:r>
            <a:r>
              <a:rPr lang="zh-TW" altLang="en-US" dirty="0"/>
              <a:t>敘述</a:t>
            </a:r>
          </a:p>
          <a:p>
            <a:endParaRPr lang="zh-TW" altLang="en-US" sz="2400" dirty="0">
              <a:latin typeface="Times New Roman" pitchFamily="18" charset="0"/>
            </a:endParaRPr>
          </a:p>
        </p:txBody>
      </p:sp>
      <p:pic>
        <p:nvPicPr>
          <p:cNvPr id="4813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15206"/>
            <a:ext cx="6481763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406" y="5457640"/>
            <a:ext cx="6513512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9016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4915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32CC9AC3-4FD3-49D5-8C4D-DFCCB00DBEE6}" type="slidenum">
              <a:rPr kumimoji="0" lang="zh-TW" altLang="en-US" smtClean="0"/>
              <a:pPr/>
              <a:t>77</a:t>
            </a:fld>
            <a:endParaRPr kumimoji="0" lang="en-US" altLang="zh-TW" smtClean="0"/>
          </a:p>
        </p:txBody>
      </p:sp>
      <p:sp>
        <p:nvSpPr>
          <p:cNvPr id="49156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195A3091-D8DD-495B-9154-9F944C9DA77F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49157" name="Text Box 2"/>
          <p:cNvSpPr txBox="1">
            <a:spLocks noChangeArrowheads="1"/>
          </p:cNvSpPr>
          <p:nvPr/>
        </p:nvSpPr>
        <p:spPr bwMode="auto">
          <a:xfrm>
            <a:off x="2855913" y="211138"/>
            <a:ext cx="2813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Arduino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程式流程控制</a:t>
            </a:r>
          </a:p>
        </p:txBody>
      </p:sp>
      <p:sp>
        <p:nvSpPr>
          <p:cNvPr id="49158" name="Rectangle 3"/>
          <p:cNvSpPr>
            <a:spLocks noChangeArrowheads="1"/>
          </p:cNvSpPr>
          <p:nvPr/>
        </p:nvSpPr>
        <p:spPr bwMode="auto">
          <a:xfrm>
            <a:off x="623888" y="745963"/>
            <a:ext cx="4354575" cy="7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0708" tIns="76176" bIns="3808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 smtClean="0"/>
              <a:t>條件</a:t>
            </a:r>
            <a:r>
              <a:rPr lang="zh-TW" altLang="en-US" dirty="0"/>
              <a:t>控制指令</a:t>
            </a:r>
            <a:r>
              <a:rPr lang="en-US" altLang="zh-TW" dirty="0">
                <a:latin typeface="Arial" charset="0"/>
              </a:rPr>
              <a:t>—</a:t>
            </a:r>
            <a:r>
              <a:rPr lang="en-US" altLang="zh-TW" dirty="0"/>
              <a:t>switch-case</a:t>
            </a:r>
            <a:r>
              <a:rPr lang="zh-TW" altLang="en-US" dirty="0"/>
              <a:t>敘述</a:t>
            </a:r>
          </a:p>
          <a:p>
            <a:endParaRPr lang="zh-TW" altLang="en-US" sz="2400" dirty="0">
              <a:latin typeface="Times New Roman" pitchFamily="18" charset="0"/>
            </a:endParaRPr>
          </a:p>
        </p:txBody>
      </p:sp>
      <p:pic>
        <p:nvPicPr>
          <p:cNvPr id="4915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293813"/>
            <a:ext cx="6481763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6252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50179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D81CC7DA-6D40-474D-8D75-E8238D41BE92}" type="slidenum">
              <a:rPr kumimoji="0" lang="zh-TW" altLang="en-US" smtClean="0"/>
              <a:pPr/>
              <a:t>78</a:t>
            </a:fld>
            <a:endParaRPr kumimoji="0" lang="en-US" altLang="zh-TW" smtClean="0"/>
          </a:p>
        </p:txBody>
      </p:sp>
      <p:sp>
        <p:nvSpPr>
          <p:cNvPr id="50180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38C7A5F1-8ED9-4D09-A067-98C42F25F314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50181" name="Text Box 2"/>
          <p:cNvSpPr txBox="1">
            <a:spLocks noChangeArrowheads="1"/>
          </p:cNvSpPr>
          <p:nvPr/>
        </p:nvSpPr>
        <p:spPr bwMode="auto">
          <a:xfrm>
            <a:off x="2855913" y="211138"/>
            <a:ext cx="2813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Arduino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程式流程控制</a:t>
            </a:r>
          </a:p>
        </p:txBody>
      </p:sp>
      <p:sp>
        <p:nvSpPr>
          <p:cNvPr id="50182" name="Rectangle 3"/>
          <p:cNvSpPr>
            <a:spLocks noChangeArrowheads="1"/>
          </p:cNvSpPr>
          <p:nvPr/>
        </p:nvSpPr>
        <p:spPr bwMode="auto">
          <a:xfrm>
            <a:off x="623888" y="745963"/>
            <a:ext cx="4354575" cy="7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0708" tIns="76176" bIns="3808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 smtClean="0"/>
              <a:t>條件</a:t>
            </a:r>
            <a:r>
              <a:rPr lang="zh-TW" altLang="en-US" dirty="0"/>
              <a:t>控制指令</a:t>
            </a:r>
            <a:r>
              <a:rPr lang="en-US" altLang="zh-TW" dirty="0">
                <a:latin typeface="Arial" charset="0"/>
              </a:rPr>
              <a:t>—</a:t>
            </a:r>
            <a:r>
              <a:rPr lang="en-US" altLang="zh-TW" dirty="0"/>
              <a:t>switch-case</a:t>
            </a:r>
            <a:r>
              <a:rPr lang="zh-TW" altLang="en-US" dirty="0"/>
              <a:t>敘述</a:t>
            </a:r>
          </a:p>
          <a:p>
            <a:endParaRPr lang="zh-TW" altLang="en-US" sz="2400" dirty="0">
              <a:latin typeface="Times New Roman" pitchFamily="18" charset="0"/>
            </a:endParaRPr>
          </a:p>
        </p:txBody>
      </p:sp>
      <p:pic>
        <p:nvPicPr>
          <p:cNvPr id="501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79500"/>
            <a:ext cx="6481763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1549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5120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6F1305F6-FBB0-43F9-96D2-9D1C827C47E4}" type="slidenum">
              <a:rPr kumimoji="0" lang="zh-TW" altLang="en-US" smtClean="0"/>
              <a:pPr/>
              <a:t>79</a:t>
            </a:fld>
            <a:endParaRPr kumimoji="0" lang="en-US" altLang="zh-TW" smtClean="0"/>
          </a:p>
        </p:txBody>
      </p:sp>
      <p:sp>
        <p:nvSpPr>
          <p:cNvPr id="51204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72D44D33-6EF2-475D-8D7F-2317BA65F343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51205" name="Text Box 2"/>
          <p:cNvSpPr txBox="1">
            <a:spLocks noChangeArrowheads="1"/>
          </p:cNvSpPr>
          <p:nvPr/>
        </p:nvSpPr>
        <p:spPr bwMode="auto">
          <a:xfrm>
            <a:off x="2855913" y="211138"/>
            <a:ext cx="2813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Arduino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程式流程控制</a:t>
            </a:r>
          </a:p>
        </p:txBody>
      </p:sp>
      <p:sp>
        <p:nvSpPr>
          <p:cNvPr id="51206" name="Rectangle 3"/>
          <p:cNvSpPr>
            <a:spLocks noChangeArrowheads="1"/>
          </p:cNvSpPr>
          <p:nvPr/>
        </p:nvSpPr>
        <p:spPr bwMode="auto">
          <a:xfrm>
            <a:off x="623888" y="745963"/>
            <a:ext cx="4354575" cy="7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0708" tIns="76176" bIns="3808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 smtClean="0"/>
              <a:t>條件</a:t>
            </a:r>
            <a:r>
              <a:rPr lang="zh-TW" altLang="en-US" dirty="0"/>
              <a:t>控制指令</a:t>
            </a:r>
            <a:r>
              <a:rPr lang="en-US" altLang="zh-TW" dirty="0">
                <a:latin typeface="Arial" charset="0"/>
              </a:rPr>
              <a:t>—</a:t>
            </a:r>
            <a:r>
              <a:rPr lang="en-US" altLang="zh-TW" dirty="0"/>
              <a:t>switch-case</a:t>
            </a:r>
            <a:r>
              <a:rPr lang="zh-TW" altLang="en-US" dirty="0"/>
              <a:t>敘述</a:t>
            </a:r>
          </a:p>
          <a:p>
            <a:endParaRPr lang="zh-TW" altLang="en-US" sz="2400" dirty="0">
              <a:latin typeface="Times New Roman" pitchFamily="18" charset="0"/>
            </a:endParaRPr>
          </a:p>
        </p:txBody>
      </p:sp>
      <p:pic>
        <p:nvPicPr>
          <p:cNvPr id="5120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79500"/>
            <a:ext cx="6481763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1861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2C3411C-9092-465A-8C4D-247E963927A1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51203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D35B6F-9E0B-4E83-AC40-D5B4E69F5A4D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742950" indent="-742950" algn="ctr">
              <a:defRPr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解開壓縮檔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2890"/>
            <a:ext cx="8712584" cy="48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62717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52227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E2DBEBA1-22E8-4126-AA54-465E97964812}" type="slidenum">
              <a:rPr kumimoji="0" lang="zh-TW" altLang="en-US" smtClean="0"/>
              <a:pPr/>
              <a:t>80</a:t>
            </a:fld>
            <a:endParaRPr kumimoji="0" lang="en-US" altLang="zh-TW" smtClean="0"/>
          </a:p>
        </p:txBody>
      </p:sp>
      <p:sp>
        <p:nvSpPr>
          <p:cNvPr id="52228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DC70728C-9A52-4F03-B62C-93039915785B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52229" name="Text Box 2"/>
          <p:cNvSpPr txBox="1">
            <a:spLocks noChangeArrowheads="1"/>
          </p:cNvSpPr>
          <p:nvPr/>
        </p:nvSpPr>
        <p:spPr bwMode="auto">
          <a:xfrm>
            <a:off x="2855913" y="211138"/>
            <a:ext cx="2813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Arduino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程式流程控制</a:t>
            </a:r>
          </a:p>
        </p:txBody>
      </p:sp>
      <p:sp>
        <p:nvSpPr>
          <p:cNvPr id="52230" name="Rectangle 3"/>
          <p:cNvSpPr>
            <a:spLocks noChangeArrowheads="1"/>
          </p:cNvSpPr>
          <p:nvPr/>
        </p:nvSpPr>
        <p:spPr bwMode="auto">
          <a:xfrm>
            <a:off x="623888" y="652816"/>
            <a:ext cx="4354575" cy="42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0708" tIns="76176" bIns="3808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 smtClean="0"/>
              <a:t>條件</a:t>
            </a:r>
            <a:r>
              <a:rPr lang="zh-TW" altLang="en-US" dirty="0"/>
              <a:t>控制指令</a:t>
            </a:r>
            <a:r>
              <a:rPr lang="en-US" altLang="zh-TW" dirty="0">
                <a:latin typeface="Arial" charset="0"/>
              </a:rPr>
              <a:t>—</a:t>
            </a:r>
            <a:r>
              <a:rPr lang="en-US" altLang="zh-TW" dirty="0"/>
              <a:t>switch-case</a:t>
            </a:r>
            <a:r>
              <a:rPr lang="zh-TW" altLang="en-US" dirty="0"/>
              <a:t>敘述</a:t>
            </a:r>
            <a:endParaRPr lang="zh-TW" altLang="en-US" sz="2400" dirty="0">
              <a:latin typeface="Times New Roman" pitchFamily="18" charset="0"/>
            </a:endParaRPr>
          </a:p>
        </p:txBody>
      </p:sp>
      <p:pic>
        <p:nvPicPr>
          <p:cNvPr id="522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75972"/>
            <a:ext cx="542925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9475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53251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3932405B-AAB8-4A5E-BA7B-290DA6D4DF9D}" type="slidenum">
              <a:rPr kumimoji="0" lang="zh-TW" altLang="en-US" smtClean="0"/>
              <a:pPr/>
              <a:t>81</a:t>
            </a:fld>
            <a:endParaRPr kumimoji="0" lang="en-US" altLang="zh-TW" smtClean="0"/>
          </a:p>
        </p:txBody>
      </p:sp>
      <p:sp>
        <p:nvSpPr>
          <p:cNvPr id="53252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F2A882F4-9EBF-4DF0-955D-CB71A0DAF1C0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53253" name="Text Box 2"/>
          <p:cNvSpPr txBox="1">
            <a:spLocks noChangeArrowheads="1"/>
          </p:cNvSpPr>
          <p:nvPr/>
        </p:nvSpPr>
        <p:spPr bwMode="auto">
          <a:xfrm>
            <a:off x="2855913" y="211138"/>
            <a:ext cx="2813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Arduino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程式流程控制</a:t>
            </a:r>
          </a:p>
        </p:txBody>
      </p:sp>
      <p:sp>
        <p:nvSpPr>
          <p:cNvPr id="53254" name="Rectangle 3"/>
          <p:cNvSpPr>
            <a:spLocks noChangeArrowheads="1"/>
          </p:cNvSpPr>
          <p:nvPr/>
        </p:nvSpPr>
        <p:spPr bwMode="auto">
          <a:xfrm>
            <a:off x="623888" y="748066"/>
            <a:ext cx="3684520" cy="42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0708" tIns="76176" bIns="3808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 smtClean="0"/>
              <a:t>無條件</a:t>
            </a:r>
            <a:r>
              <a:rPr lang="zh-TW" altLang="en-US" dirty="0"/>
              <a:t>跳躍指令</a:t>
            </a:r>
            <a:r>
              <a:rPr lang="en-US" altLang="zh-TW" dirty="0">
                <a:latin typeface="Arial" charset="0"/>
              </a:rPr>
              <a:t>—</a:t>
            </a:r>
            <a:r>
              <a:rPr lang="en-US" altLang="zh-TW" dirty="0" err="1"/>
              <a:t>goto</a:t>
            </a:r>
            <a:r>
              <a:rPr lang="zh-TW" altLang="en-US" dirty="0"/>
              <a:t>敘述</a:t>
            </a:r>
            <a:endParaRPr lang="zh-TW" altLang="en-US" sz="2400" dirty="0">
              <a:latin typeface="Times New Roman" pitchFamily="18" charset="0"/>
            </a:endParaRPr>
          </a:p>
        </p:txBody>
      </p:sp>
      <p:pic>
        <p:nvPicPr>
          <p:cNvPr id="5325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03002"/>
            <a:ext cx="6513513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1996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5427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07AEA686-9DF7-4ACB-AE54-60E9429A40A0}" type="slidenum">
              <a:rPr kumimoji="0" lang="zh-TW" altLang="en-US" smtClean="0"/>
              <a:pPr/>
              <a:t>82</a:t>
            </a:fld>
            <a:endParaRPr kumimoji="0" lang="en-US" altLang="zh-TW" smtClean="0"/>
          </a:p>
        </p:txBody>
      </p:sp>
      <p:sp>
        <p:nvSpPr>
          <p:cNvPr id="54276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FCBCB7DD-37BC-4920-9F7D-1011E52D4735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54277" name="Text Box 2"/>
          <p:cNvSpPr txBox="1">
            <a:spLocks noChangeArrowheads="1"/>
          </p:cNvSpPr>
          <p:nvPr/>
        </p:nvSpPr>
        <p:spPr bwMode="auto">
          <a:xfrm>
            <a:off x="3130550" y="211138"/>
            <a:ext cx="20521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函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式</a:t>
            </a:r>
            <a:r>
              <a:rPr lang="en-US" altLang="zh-TW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(function)</a:t>
            </a:r>
            <a:endParaRPr lang="zh-TW" altLang="en-US" b="1" dirty="0">
              <a:solidFill>
                <a:srgbClr val="0033CC"/>
              </a:solidFill>
              <a:latin typeface="Arial Black" pitchFamily="34" charset="0"/>
              <a:ea typeface="GungsuhChe" pitchFamily="49" charset="-127"/>
            </a:endParaRPr>
          </a:p>
        </p:txBody>
      </p:sp>
      <p:sp>
        <p:nvSpPr>
          <p:cNvPr id="54278" name="Rectangle 3"/>
          <p:cNvSpPr>
            <a:spLocks noChangeArrowheads="1"/>
          </p:cNvSpPr>
          <p:nvPr/>
        </p:nvSpPr>
        <p:spPr bwMode="auto">
          <a:xfrm>
            <a:off x="623888" y="719491"/>
            <a:ext cx="1573364" cy="42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0708" tIns="76176" bIns="3808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 smtClean="0"/>
              <a:t>函</a:t>
            </a:r>
            <a:r>
              <a:rPr lang="zh-TW" altLang="en-US" dirty="0"/>
              <a:t>式原型</a:t>
            </a:r>
            <a:endParaRPr lang="zh-TW" altLang="en-US" sz="2400" dirty="0">
              <a:latin typeface="Times New Roman" pitchFamily="18" charset="0"/>
            </a:endParaRPr>
          </a:p>
        </p:txBody>
      </p:sp>
      <p:pic>
        <p:nvPicPr>
          <p:cNvPr id="5427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196975"/>
            <a:ext cx="6481763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250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55299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F6E3DF3B-098C-445C-92D2-483357E25310}" type="slidenum">
              <a:rPr kumimoji="0" lang="zh-TW" altLang="en-US" smtClean="0"/>
              <a:pPr/>
              <a:t>83</a:t>
            </a:fld>
            <a:endParaRPr kumimoji="0" lang="en-US" altLang="zh-TW" smtClean="0"/>
          </a:p>
        </p:txBody>
      </p:sp>
      <p:sp>
        <p:nvSpPr>
          <p:cNvPr id="55300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1551CF0F-84BE-46BE-A31F-F0C820679171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55301" name="Text Box 2"/>
          <p:cNvSpPr txBox="1">
            <a:spLocks noChangeArrowheads="1"/>
          </p:cNvSpPr>
          <p:nvPr/>
        </p:nvSpPr>
        <p:spPr bwMode="auto">
          <a:xfrm>
            <a:off x="3130550" y="211138"/>
            <a:ext cx="20521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函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式</a:t>
            </a:r>
            <a:r>
              <a:rPr lang="en-US" altLang="zh-TW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(function)</a:t>
            </a:r>
            <a:endParaRPr lang="zh-TW" altLang="en-US" b="1" dirty="0">
              <a:solidFill>
                <a:srgbClr val="0033CC"/>
              </a:solidFill>
              <a:latin typeface="Arial Black" pitchFamily="34" charset="0"/>
              <a:ea typeface="GungsuhChe" pitchFamily="49" charset="-127"/>
            </a:endParaRPr>
          </a:p>
        </p:txBody>
      </p:sp>
      <p:sp>
        <p:nvSpPr>
          <p:cNvPr id="55302" name="Rectangle 3"/>
          <p:cNvSpPr>
            <a:spLocks noChangeArrowheads="1"/>
          </p:cNvSpPr>
          <p:nvPr/>
        </p:nvSpPr>
        <p:spPr bwMode="auto">
          <a:xfrm>
            <a:off x="623888" y="719491"/>
            <a:ext cx="1573364" cy="42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0708" tIns="76176" bIns="3808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 smtClean="0"/>
              <a:t>函</a:t>
            </a:r>
            <a:r>
              <a:rPr lang="zh-TW" altLang="en-US" dirty="0"/>
              <a:t>式原型</a:t>
            </a:r>
            <a:endParaRPr lang="zh-TW" altLang="en-US" sz="2400" dirty="0">
              <a:latin typeface="Times New Roman" pitchFamily="18" charset="0"/>
            </a:endParaRPr>
          </a:p>
        </p:txBody>
      </p:sp>
      <p:pic>
        <p:nvPicPr>
          <p:cNvPr id="553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989013"/>
            <a:ext cx="6513513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1774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5632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2A1EB554-B655-45B0-9288-20212162989E}" type="slidenum">
              <a:rPr kumimoji="0" lang="zh-TW" altLang="en-US" smtClean="0"/>
              <a:pPr/>
              <a:t>84</a:t>
            </a:fld>
            <a:endParaRPr kumimoji="0" lang="en-US" altLang="zh-TW" smtClean="0"/>
          </a:p>
        </p:txBody>
      </p:sp>
      <p:sp>
        <p:nvSpPr>
          <p:cNvPr id="56324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FAD34B39-758D-4502-9BE9-BAD92C996EEE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56325" name="Text Box 2"/>
          <p:cNvSpPr txBox="1">
            <a:spLocks noChangeArrowheads="1"/>
          </p:cNvSpPr>
          <p:nvPr/>
        </p:nvSpPr>
        <p:spPr bwMode="auto">
          <a:xfrm>
            <a:off x="3419475" y="211138"/>
            <a:ext cx="16392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陣列</a:t>
            </a:r>
            <a:r>
              <a:rPr lang="en-US" altLang="zh-TW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(array)</a:t>
            </a:r>
          </a:p>
        </p:txBody>
      </p:sp>
      <p:pic>
        <p:nvPicPr>
          <p:cNvPr id="563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79500"/>
            <a:ext cx="648176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8807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57347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A05BC745-B430-4067-845D-918F0374D250}" type="slidenum">
              <a:rPr kumimoji="0" lang="zh-TW" altLang="en-US" smtClean="0"/>
              <a:pPr/>
              <a:t>85</a:t>
            </a:fld>
            <a:endParaRPr kumimoji="0" lang="en-US" altLang="zh-TW" smtClean="0"/>
          </a:p>
        </p:txBody>
      </p:sp>
      <p:sp>
        <p:nvSpPr>
          <p:cNvPr id="57348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26698C19-8008-4A24-B08A-05ABF29C80BA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57349" name="Text Box 2"/>
          <p:cNvSpPr txBox="1">
            <a:spLocks noChangeArrowheads="1"/>
          </p:cNvSpPr>
          <p:nvPr/>
        </p:nvSpPr>
        <p:spPr bwMode="auto">
          <a:xfrm>
            <a:off x="3419475" y="211138"/>
            <a:ext cx="16392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陣列</a:t>
            </a:r>
            <a:r>
              <a:rPr lang="en-US" altLang="zh-TW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(array)</a:t>
            </a:r>
          </a:p>
        </p:txBody>
      </p:sp>
      <p:sp>
        <p:nvSpPr>
          <p:cNvPr id="57350" name="Rectangle 3"/>
          <p:cNvSpPr>
            <a:spLocks noChangeArrowheads="1"/>
          </p:cNvSpPr>
          <p:nvPr/>
        </p:nvSpPr>
        <p:spPr bwMode="auto">
          <a:xfrm>
            <a:off x="623888" y="719491"/>
            <a:ext cx="1573364" cy="42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0708" tIns="76176" bIns="3808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 smtClean="0"/>
              <a:t>一</a:t>
            </a:r>
            <a:r>
              <a:rPr lang="zh-TW" altLang="en-US" dirty="0"/>
              <a:t>維陣列</a:t>
            </a:r>
            <a:endParaRPr lang="zh-TW" altLang="en-US" sz="2400" dirty="0">
              <a:latin typeface="Times New Roman" pitchFamily="18" charset="0"/>
            </a:endParaRPr>
          </a:p>
        </p:txBody>
      </p:sp>
      <p:pic>
        <p:nvPicPr>
          <p:cNvPr id="573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196975"/>
            <a:ext cx="6513513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0744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58371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1C9F07D2-9256-42B3-BE5C-2F996EE00721}" type="slidenum">
              <a:rPr kumimoji="0" lang="zh-TW" altLang="en-US" smtClean="0"/>
              <a:pPr/>
              <a:t>86</a:t>
            </a:fld>
            <a:endParaRPr kumimoji="0" lang="en-US" altLang="zh-TW" smtClean="0"/>
          </a:p>
        </p:txBody>
      </p:sp>
      <p:sp>
        <p:nvSpPr>
          <p:cNvPr id="58372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EE020F3B-34FC-430F-BDF2-769CA56D26D9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58373" name="Text Box 2"/>
          <p:cNvSpPr txBox="1">
            <a:spLocks noChangeArrowheads="1"/>
          </p:cNvSpPr>
          <p:nvPr/>
        </p:nvSpPr>
        <p:spPr bwMode="auto">
          <a:xfrm>
            <a:off x="3419475" y="211138"/>
            <a:ext cx="16392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陣列</a:t>
            </a:r>
            <a:r>
              <a:rPr lang="en-US" altLang="zh-TW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(array)</a:t>
            </a:r>
          </a:p>
        </p:txBody>
      </p:sp>
      <p:sp>
        <p:nvSpPr>
          <p:cNvPr id="58374" name="Rectangle 3"/>
          <p:cNvSpPr>
            <a:spLocks noChangeArrowheads="1"/>
          </p:cNvSpPr>
          <p:nvPr/>
        </p:nvSpPr>
        <p:spPr bwMode="auto">
          <a:xfrm>
            <a:off x="623888" y="719491"/>
            <a:ext cx="1573364" cy="42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0708" tIns="76176" bIns="3808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 smtClean="0"/>
              <a:t>二</a:t>
            </a:r>
            <a:r>
              <a:rPr lang="zh-TW" altLang="en-US" dirty="0"/>
              <a:t>維陣列</a:t>
            </a:r>
            <a:endParaRPr lang="zh-TW" altLang="en-US" sz="2400" dirty="0">
              <a:latin typeface="Times New Roman" pitchFamily="18" charset="0"/>
            </a:endParaRPr>
          </a:p>
        </p:txBody>
      </p:sp>
      <p:pic>
        <p:nvPicPr>
          <p:cNvPr id="583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44524"/>
            <a:ext cx="651351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3735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5939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83CA43D3-1560-4C7C-85DE-C61689593F83}" type="slidenum">
              <a:rPr kumimoji="0" lang="zh-TW" altLang="en-US" smtClean="0"/>
              <a:pPr/>
              <a:t>87</a:t>
            </a:fld>
            <a:endParaRPr kumimoji="0" lang="en-US" altLang="zh-TW" smtClean="0"/>
          </a:p>
        </p:txBody>
      </p:sp>
      <p:sp>
        <p:nvSpPr>
          <p:cNvPr id="59396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FC8B70F8-8278-456F-8C39-50F6F070732B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59397" name="Text Box 2"/>
          <p:cNvSpPr txBox="1">
            <a:spLocks noChangeArrowheads="1"/>
          </p:cNvSpPr>
          <p:nvPr/>
        </p:nvSpPr>
        <p:spPr bwMode="auto">
          <a:xfrm>
            <a:off x="3419475" y="211138"/>
            <a:ext cx="16392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陣列</a:t>
            </a:r>
            <a:r>
              <a:rPr lang="en-US" altLang="zh-TW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(array)</a:t>
            </a:r>
          </a:p>
        </p:txBody>
      </p:sp>
      <p:sp>
        <p:nvSpPr>
          <p:cNvPr id="59398" name="Rectangle 3"/>
          <p:cNvSpPr>
            <a:spLocks noChangeArrowheads="1"/>
          </p:cNvSpPr>
          <p:nvPr/>
        </p:nvSpPr>
        <p:spPr bwMode="auto">
          <a:xfrm>
            <a:off x="623888" y="719491"/>
            <a:ext cx="2086325" cy="42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0708" tIns="76176" bIns="3808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 smtClean="0"/>
              <a:t>以</a:t>
            </a:r>
            <a:r>
              <a:rPr lang="zh-TW" altLang="en-US" dirty="0"/>
              <a:t>陣列傳引數</a:t>
            </a:r>
            <a:endParaRPr lang="zh-TW" altLang="en-US" sz="2400" dirty="0">
              <a:latin typeface="Times New Roman" pitchFamily="18" charset="0"/>
            </a:endParaRPr>
          </a:p>
        </p:txBody>
      </p:sp>
      <p:sp>
        <p:nvSpPr>
          <p:cNvPr id="59399" name="Rectangle 5"/>
          <p:cNvSpPr>
            <a:spLocks noChangeArrowheads="1"/>
          </p:cNvSpPr>
          <p:nvPr/>
        </p:nvSpPr>
        <p:spPr bwMode="auto">
          <a:xfrm>
            <a:off x="3289300" y="811213"/>
            <a:ext cx="50403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Char char="p"/>
            </a:pPr>
            <a:r>
              <a:rPr lang="zh-TW" altLang="en-US" sz="1400">
                <a:solidFill>
                  <a:srgbClr val="000000"/>
                </a:solidFill>
              </a:rPr>
              <a:t>當傳遞陣列給函式時，並不會將此陣列複製一份給函式，只是傳遞陣列的位址給函式，函式再利用這個位址與註標去存取原來在主函式中的陣列。</a:t>
            </a:r>
          </a:p>
        </p:txBody>
      </p:sp>
      <p:pic>
        <p:nvPicPr>
          <p:cNvPr id="5940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31069"/>
            <a:ext cx="6513513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2593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60419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15F44334-6F46-43CA-8E7E-6E80AF52EA49}" type="slidenum">
              <a:rPr kumimoji="0" lang="zh-TW" altLang="en-US" smtClean="0"/>
              <a:pPr/>
              <a:t>88</a:t>
            </a:fld>
            <a:endParaRPr kumimoji="0" lang="en-US" altLang="zh-TW" smtClean="0"/>
          </a:p>
        </p:txBody>
      </p:sp>
      <p:sp>
        <p:nvSpPr>
          <p:cNvPr id="60420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58001F45-3D2E-481A-915C-76F36A3CBDAF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60421" name="Text Box 2"/>
          <p:cNvSpPr txBox="1">
            <a:spLocks noChangeArrowheads="1"/>
          </p:cNvSpPr>
          <p:nvPr/>
        </p:nvSpPr>
        <p:spPr bwMode="auto">
          <a:xfrm>
            <a:off x="3563938" y="21113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前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置命令</a:t>
            </a:r>
            <a:endParaRPr lang="en-US" altLang="zh-TW" b="1" dirty="0">
              <a:solidFill>
                <a:srgbClr val="0033CC"/>
              </a:solidFill>
              <a:latin typeface="Arial Black" pitchFamily="34" charset="0"/>
              <a:ea typeface="GungsuhChe" pitchFamily="49" charset="-127"/>
            </a:endParaRPr>
          </a:p>
        </p:txBody>
      </p:sp>
      <p:sp>
        <p:nvSpPr>
          <p:cNvPr id="60422" name="Rectangle 3"/>
          <p:cNvSpPr>
            <a:spLocks noChangeArrowheads="1"/>
          </p:cNvSpPr>
          <p:nvPr/>
        </p:nvSpPr>
        <p:spPr bwMode="auto">
          <a:xfrm>
            <a:off x="623888" y="719491"/>
            <a:ext cx="2693864" cy="42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0708" tIns="76176" bIns="3808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#</a:t>
            </a:r>
            <a:r>
              <a:rPr lang="en-US" altLang="zh-TW" dirty="0"/>
              <a:t>include</a:t>
            </a:r>
            <a:r>
              <a:rPr lang="zh-TW" altLang="en-US" dirty="0"/>
              <a:t>前置命令</a:t>
            </a:r>
            <a:endParaRPr lang="zh-TW" altLang="en-US" sz="2400" dirty="0">
              <a:latin typeface="Times New Roman" pitchFamily="18" charset="0"/>
            </a:endParaRPr>
          </a:p>
        </p:txBody>
      </p:sp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79500"/>
            <a:ext cx="5400675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6444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Arduino語言基礎</a:t>
            </a:r>
            <a:endParaRPr kumimoji="0" lang="en-US" altLang="zh-TW" dirty="0" smtClean="0"/>
          </a:p>
        </p:txBody>
      </p:sp>
      <p:sp>
        <p:nvSpPr>
          <p:cNvPr id="6144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943FAC62-5BE8-49E0-A361-2D68BC575CC5}" type="slidenum">
              <a:rPr kumimoji="0" lang="zh-TW" altLang="en-US" smtClean="0"/>
              <a:pPr/>
              <a:t>89</a:t>
            </a:fld>
            <a:endParaRPr kumimoji="0" lang="en-US" altLang="zh-TW" smtClean="0"/>
          </a:p>
        </p:txBody>
      </p:sp>
      <p:sp>
        <p:nvSpPr>
          <p:cNvPr id="61444" name="日期版面配置區 3"/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fld id="{02A0BE45-112E-443F-B62F-43C51878BB42}" type="datetime1">
              <a:rPr kumimoji="0" lang="zh-TW" altLang="en-US" smtClean="0"/>
              <a:pPr/>
              <a:t>2016/9/23</a:t>
            </a:fld>
            <a:endParaRPr kumimoji="0" lang="en-US" altLang="zh-TW" smtClean="0"/>
          </a:p>
        </p:txBody>
      </p:sp>
      <p:sp>
        <p:nvSpPr>
          <p:cNvPr id="61445" name="Text Box 2"/>
          <p:cNvSpPr txBox="1">
            <a:spLocks noChangeArrowheads="1"/>
          </p:cNvSpPr>
          <p:nvPr/>
        </p:nvSpPr>
        <p:spPr bwMode="auto">
          <a:xfrm>
            <a:off x="3563938" y="211138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b="1" dirty="0" smtClean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前</a:t>
            </a:r>
            <a:r>
              <a:rPr lang="zh-TW" altLang="en-US" b="1" dirty="0">
                <a:solidFill>
                  <a:srgbClr val="0033CC"/>
                </a:solidFill>
                <a:latin typeface="Arial Black" pitchFamily="34" charset="0"/>
                <a:ea typeface="GungsuhChe" pitchFamily="49" charset="-127"/>
              </a:rPr>
              <a:t>置命令</a:t>
            </a:r>
            <a:endParaRPr lang="en-US" altLang="zh-TW" b="1" dirty="0">
              <a:solidFill>
                <a:srgbClr val="0033CC"/>
              </a:solidFill>
              <a:latin typeface="Arial Black" pitchFamily="34" charset="0"/>
              <a:ea typeface="GungsuhChe" pitchFamily="49" charset="-127"/>
            </a:endParaRPr>
          </a:p>
        </p:txBody>
      </p:sp>
      <p:sp>
        <p:nvSpPr>
          <p:cNvPr id="61446" name="Rectangle 3"/>
          <p:cNvSpPr>
            <a:spLocks noChangeArrowheads="1"/>
          </p:cNvSpPr>
          <p:nvPr/>
        </p:nvSpPr>
        <p:spPr bwMode="auto">
          <a:xfrm>
            <a:off x="623888" y="719491"/>
            <a:ext cx="2570432" cy="42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0708" tIns="76176" bIns="38088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#</a:t>
            </a:r>
            <a:r>
              <a:rPr lang="en-US" altLang="zh-TW" dirty="0"/>
              <a:t>define</a:t>
            </a:r>
            <a:r>
              <a:rPr lang="zh-TW" altLang="en-US" dirty="0"/>
              <a:t>前置命令</a:t>
            </a:r>
            <a:endParaRPr lang="zh-TW" altLang="en-US" sz="2400" dirty="0">
              <a:latin typeface="Times New Roman" pitchFamily="18" charset="0"/>
            </a:endParaRPr>
          </a:p>
        </p:txBody>
      </p:sp>
      <p:pic>
        <p:nvPicPr>
          <p:cNvPr id="614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258888"/>
            <a:ext cx="6513513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1217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2C3411C-9092-465A-8C4D-247E963927A1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51203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D35B6F-9E0B-4E83-AC40-D5B4E69F5A4D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742950" indent="-742950" algn="ctr">
              <a:defRPr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解到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D:\arduino-1.6.7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507288" cy="478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62544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投影片編號版面配置區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3A45C09-253E-4F64-AEE7-A9CA1EA8D13D}" type="slidenum">
              <a:rPr kumimoji="0" lang="en-US" altLang="zh-TW" sz="1200" smtClean="0">
                <a:latin typeface="Arial Black" pitchFamily="34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90</a:t>
            </a:fld>
            <a:endParaRPr kumimoji="0" lang="en-US" altLang="zh-TW" sz="1200" smtClean="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29027" name="日期版面配置區 6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B13FF84-ADBA-48D0-9535-44653F0C1D77}" type="datetime1">
              <a:rPr kumimoji="0" lang="zh-TW" altLang="en-US" sz="1200" smtClean="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2016/9/23</a:t>
            </a:fld>
            <a:endParaRPr kumimoji="0" lang="en-US" altLang="zh-TW" sz="1200" smtClean="0">
              <a:latin typeface="Arial" charset="0"/>
              <a:ea typeface="新細明體" pitchFamily="18" charset="-120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42950" indent="-742950" algn="ctr">
              <a:defRPr/>
            </a:pP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Q  &amp;  A</a:t>
            </a:r>
            <a:endParaRPr lang="zh-TW" altLang="zh-TW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9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27313" y="3068638"/>
            <a:ext cx="4038600" cy="19446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0070C0"/>
                </a:solidFill>
                <a:latin typeface="標楷體" pitchFamily="65" charset="-120"/>
              </a:rPr>
              <a:t>感謝聆聽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0070C0"/>
                </a:solidFill>
                <a:latin typeface="標楷體" pitchFamily="65" charset="-120"/>
              </a:rPr>
              <a:t>恭請指教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zh-TW" sz="4000" smtClean="0"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732120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Pixel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知識管理教學中心 母片</Template>
  <TotalTime>8817</TotalTime>
  <Words>2235</Words>
  <Application>Microsoft Office PowerPoint</Application>
  <PresentationFormat>如螢幕大小 (4:3)</PresentationFormat>
  <Paragraphs>493</Paragraphs>
  <Slides>90</Slides>
  <Notes>43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90</vt:i4>
      </vt:variant>
    </vt:vector>
  </HeadingPairs>
  <TitlesOfParts>
    <vt:vector size="93" baseType="lpstr">
      <vt:lpstr>Pixel</vt:lpstr>
      <vt:lpstr>Document</vt:lpstr>
      <vt:lpstr>文件</vt:lpstr>
      <vt:lpstr>Ameba 8195AM 開發版介紹</vt:lpstr>
      <vt:lpstr> 大 綱</vt:lpstr>
      <vt:lpstr>Ameba 8195AM</vt:lpstr>
      <vt:lpstr>PowerPoint 簡報</vt:lpstr>
      <vt:lpstr>開發工具</vt:lpstr>
      <vt:lpstr>軟體下載</vt:lpstr>
      <vt:lpstr>找1.6.7版本</vt:lpstr>
      <vt:lpstr>解開壓縮檔</vt:lpstr>
      <vt:lpstr>解到D:\arduino-1.6.7</vt:lpstr>
      <vt:lpstr>開啟Arduino</vt:lpstr>
      <vt:lpstr>安裝Ameba 開發版</vt:lpstr>
      <vt:lpstr>安裝Ameba 開發版</vt:lpstr>
      <vt:lpstr>安裝Ameba 開發版</vt:lpstr>
      <vt:lpstr>安裝Ameba 開發版-開啟Board Manager</vt:lpstr>
      <vt:lpstr>安裝Ameba 開發版-開啟Board Manager</vt:lpstr>
      <vt:lpstr>安裝Ameba 開發版-拉到最下面</vt:lpstr>
      <vt:lpstr>安裝Ameba 開發版Version 1.0.8 </vt:lpstr>
      <vt:lpstr>安裝Ameba 開發版</vt:lpstr>
      <vt:lpstr>安裝Ameba 開發版-安裝完成</vt:lpstr>
      <vt:lpstr>安裝Ameba 函式庫</vt:lpstr>
      <vt:lpstr>安裝Ameba 函式庫</vt:lpstr>
      <vt:lpstr>安裝Ameba 函式庫-切換函式庫目錄</vt:lpstr>
      <vt:lpstr>安裝Ameba 函式庫-切換函式庫目錄</vt:lpstr>
      <vt:lpstr>安裝Ameba 函式庫-切換函式庫目錄</vt:lpstr>
      <vt:lpstr>安裝Ameba 函式庫-切換函式庫目錄</vt:lpstr>
      <vt:lpstr>安裝Ameba 函式庫-選擇開發版</vt:lpstr>
      <vt:lpstr>安裝Ameba 函式庫-選擇Amaba開發版</vt:lpstr>
      <vt:lpstr>安裝Ameba 函式庫-檢核開發版正確否</vt:lpstr>
      <vt:lpstr>安裝Ameba 函式庫-切換通訊埠</vt:lpstr>
      <vt:lpstr>安裝Ameba 函式庫-檢核通訊埠正確否</vt:lpstr>
      <vt:lpstr>完成Ameba 開發環境</vt:lpstr>
      <vt:lpstr>Arduino 程式介紹</vt:lpstr>
      <vt:lpstr>Arduino 程式架構</vt:lpstr>
      <vt:lpstr>Arduino程式的介面</vt:lpstr>
      <vt:lpstr>PowerPoint 簡報</vt:lpstr>
      <vt:lpstr>PowerPoint 簡報</vt:lpstr>
      <vt:lpstr>PowerPoint 簡報</vt:lpstr>
      <vt:lpstr>Arduino程式架構</vt:lpstr>
      <vt:lpstr>PowerPoint 簡報</vt:lpstr>
      <vt:lpstr>PowerPoint 簡報</vt:lpstr>
      <vt:lpstr>PowerPoint 簡報</vt:lpstr>
      <vt:lpstr>Arduino語法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Q  &amp; 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Ameba 8195AM</dc:title>
  <dc:subject>~談資管學生未來發展方向~</dc:subject>
  <dc:creator>曹永忠</dc:creator>
  <dc:description>資訊與設計之整合_x000d_
~談資管學生未來發展方向~_x000d_
_x000d_
報告者：蔡英德_x000d_
靜宜大學資訊傳播工程學系_x000d_
教授暨主任秘書_x000d_
日期：102年3月29日</dc:description>
  <cp:lastModifiedBy>user</cp:lastModifiedBy>
  <cp:revision>696</cp:revision>
  <cp:lastPrinted>2016-05-25T11:54:26Z</cp:lastPrinted>
  <dcterms:created xsi:type="dcterms:W3CDTF">2003-11-29T08:49:29Z</dcterms:created>
  <dcterms:modified xsi:type="dcterms:W3CDTF">2016-09-22T18:13:59Z</dcterms:modified>
</cp:coreProperties>
</file>