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90"/>
  </p:notesMasterIdLst>
  <p:handoutMasterIdLst>
    <p:handoutMasterId r:id="rId91"/>
  </p:handoutMasterIdLst>
  <p:sldIdLst>
    <p:sldId id="329" r:id="rId2"/>
    <p:sldId id="331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463" r:id="rId34"/>
    <p:sldId id="464" r:id="rId35"/>
    <p:sldId id="465" r:id="rId36"/>
    <p:sldId id="466" r:id="rId37"/>
    <p:sldId id="467" r:id="rId38"/>
    <p:sldId id="468" r:id="rId39"/>
    <p:sldId id="469" r:id="rId40"/>
    <p:sldId id="470" r:id="rId41"/>
    <p:sldId id="471" r:id="rId42"/>
    <p:sldId id="472" r:id="rId43"/>
    <p:sldId id="473" r:id="rId44"/>
    <p:sldId id="474" r:id="rId45"/>
    <p:sldId id="475" r:id="rId46"/>
    <p:sldId id="476" r:id="rId47"/>
    <p:sldId id="477" r:id="rId48"/>
    <p:sldId id="478" r:id="rId49"/>
    <p:sldId id="479" r:id="rId50"/>
    <p:sldId id="480" r:id="rId51"/>
    <p:sldId id="481" r:id="rId52"/>
    <p:sldId id="482" r:id="rId53"/>
    <p:sldId id="483" r:id="rId54"/>
    <p:sldId id="484" r:id="rId55"/>
    <p:sldId id="485" r:id="rId56"/>
    <p:sldId id="486" r:id="rId57"/>
    <p:sldId id="487" r:id="rId58"/>
    <p:sldId id="488" r:id="rId59"/>
    <p:sldId id="489" r:id="rId60"/>
    <p:sldId id="490" r:id="rId61"/>
    <p:sldId id="491" r:id="rId62"/>
    <p:sldId id="492" r:id="rId63"/>
    <p:sldId id="493" r:id="rId64"/>
    <p:sldId id="494" r:id="rId65"/>
    <p:sldId id="495" r:id="rId66"/>
    <p:sldId id="496" r:id="rId67"/>
    <p:sldId id="497" r:id="rId68"/>
    <p:sldId id="498" r:id="rId69"/>
    <p:sldId id="499" r:id="rId70"/>
    <p:sldId id="500" r:id="rId71"/>
    <p:sldId id="501" r:id="rId72"/>
    <p:sldId id="502" r:id="rId73"/>
    <p:sldId id="532" r:id="rId74"/>
    <p:sldId id="503" r:id="rId75"/>
    <p:sldId id="504" r:id="rId76"/>
    <p:sldId id="505" r:id="rId77"/>
    <p:sldId id="506" r:id="rId78"/>
    <p:sldId id="507" r:id="rId79"/>
    <p:sldId id="508" r:id="rId80"/>
    <p:sldId id="509" r:id="rId81"/>
    <p:sldId id="510" r:id="rId82"/>
    <p:sldId id="511" r:id="rId83"/>
    <p:sldId id="512" r:id="rId84"/>
    <p:sldId id="513" r:id="rId85"/>
    <p:sldId id="514" r:id="rId86"/>
    <p:sldId id="515" r:id="rId87"/>
    <p:sldId id="516" r:id="rId88"/>
    <p:sldId id="531" r:id="rId89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000"/>
    <a:srgbClr val="8CDC56"/>
    <a:srgbClr val="0000CC"/>
    <a:srgbClr val="6600CC"/>
    <a:srgbClr val="FF00FF"/>
    <a:srgbClr val="008000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339" autoAdjust="0"/>
    <p:restoredTop sz="97043" autoAdjust="0"/>
  </p:normalViewPr>
  <p:slideViewPr>
    <p:cSldViewPr>
      <p:cViewPr varScale="1">
        <p:scale>
          <a:sx n="72" d="100"/>
          <a:sy n="72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80" y="-7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27.xml"/><Relationship Id="rId18" Type="http://schemas.openxmlformats.org/officeDocument/2006/relationships/slide" Target="slides/slide35.xml"/><Relationship Id="rId26" Type="http://schemas.openxmlformats.org/officeDocument/2006/relationships/slide" Target="slides/slide44.xml"/><Relationship Id="rId39" Type="http://schemas.openxmlformats.org/officeDocument/2006/relationships/slide" Target="slides/slide60.xml"/><Relationship Id="rId21" Type="http://schemas.openxmlformats.org/officeDocument/2006/relationships/slide" Target="slides/slide38.xml"/><Relationship Id="rId34" Type="http://schemas.openxmlformats.org/officeDocument/2006/relationships/slide" Target="slides/slide54.xml"/><Relationship Id="rId42" Type="http://schemas.openxmlformats.org/officeDocument/2006/relationships/slide" Target="slides/slide63.xml"/><Relationship Id="rId47" Type="http://schemas.openxmlformats.org/officeDocument/2006/relationships/slide" Target="slides/slide70.xml"/><Relationship Id="rId50" Type="http://schemas.openxmlformats.org/officeDocument/2006/relationships/slide" Target="slides/slide74.xml"/><Relationship Id="rId55" Type="http://schemas.openxmlformats.org/officeDocument/2006/relationships/slide" Target="slides/slide81.xml"/><Relationship Id="rId7" Type="http://schemas.openxmlformats.org/officeDocument/2006/relationships/slide" Target="slides/slide19.xml"/><Relationship Id="rId2" Type="http://schemas.openxmlformats.org/officeDocument/2006/relationships/slide" Target="slides/slide2.xml"/><Relationship Id="rId16" Type="http://schemas.openxmlformats.org/officeDocument/2006/relationships/slide" Target="slides/slide32.xml"/><Relationship Id="rId29" Type="http://schemas.openxmlformats.org/officeDocument/2006/relationships/slide" Target="slides/slide48.xml"/><Relationship Id="rId11" Type="http://schemas.openxmlformats.org/officeDocument/2006/relationships/slide" Target="slides/slide25.xml"/><Relationship Id="rId24" Type="http://schemas.openxmlformats.org/officeDocument/2006/relationships/slide" Target="slides/slide42.xml"/><Relationship Id="rId32" Type="http://schemas.openxmlformats.org/officeDocument/2006/relationships/slide" Target="slides/slide51.xml"/><Relationship Id="rId37" Type="http://schemas.openxmlformats.org/officeDocument/2006/relationships/slide" Target="slides/slide57.xml"/><Relationship Id="rId40" Type="http://schemas.openxmlformats.org/officeDocument/2006/relationships/slide" Target="slides/slide61.xml"/><Relationship Id="rId45" Type="http://schemas.openxmlformats.org/officeDocument/2006/relationships/slide" Target="slides/slide67.xml"/><Relationship Id="rId53" Type="http://schemas.openxmlformats.org/officeDocument/2006/relationships/slide" Target="slides/slide78.xml"/><Relationship Id="rId58" Type="http://schemas.openxmlformats.org/officeDocument/2006/relationships/slide" Target="slides/slide84.xml"/><Relationship Id="rId5" Type="http://schemas.openxmlformats.org/officeDocument/2006/relationships/slide" Target="slides/slide17.xml"/><Relationship Id="rId61" Type="http://schemas.openxmlformats.org/officeDocument/2006/relationships/slide" Target="slides/slide87.xml"/><Relationship Id="rId19" Type="http://schemas.openxmlformats.org/officeDocument/2006/relationships/slide" Target="slides/slide36.xml"/><Relationship Id="rId14" Type="http://schemas.openxmlformats.org/officeDocument/2006/relationships/slide" Target="slides/slide29.xml"/><Relationship Id="rId22" Type="http://schemas.openxmlformats.org/officeDocument/2006/relationships/slide" Target="slides/slide39.xml"/><Relationship Id="rId27" Type="http://schemas.openxmlformats.org/officeDocument/2006/relationships/slide" Target="slides/slide45.xml"/><Relationship Id="rId30" Type="http://schemas.openxmlformats.org/officeDocument/2006/relationships/slide" Target="slides/slide49.xml"/><Relationship Id="rId35" Type="http://schemas.openxmlformats.org/officeDocument/2006/relationships/slide" Target="slides/slide55.xml"/><Relationship Id="rId43" Type="http://schemas.openxmlformats.org/officeDocument/2006/relationships/slide" Target="slides/slide65.xml"/><Relationship Id="rId48" Type="http://schemas.openxmlformats.org/officeDocument/2006/relationships/slide" Target="slides/slide72.xml"/><Relationship Id="rId56" Type="http://schemas.openxmlformats.org/officeDocument/2006/relationships/slide" Target="slides/slide82.xml"/><Relationship Id="rId8" Type="http://schemas.openxmlformats.org/officeDocument/2006/relationships/slide" Target="slides/slide20.xml"/><Relationship Id="rId51" Type="http://schemas.openxmlformats.org/officeDocument/2006/relationships/slide" Target="slides/slide76.xml"/><Relationship Id="rId3" Type="http://schemas.openxmlformats.org/officeDocument/2006/relationships/slide" Target="slides/slide15.xml"/><Relationship Id="rId12" Type="http://schemas.openxmlformats.org/officeDocument/2006/relationships/slide" Target="slides/slide26.xml"/><Relationship Id="rId17" Type="http://schemas.openxmlformats.org/officeDocument/2006/relationships/slide" Target="slides/slide33.xml"/><Relationship Id="rId25" Type="http://schemas.openxmlformats.org/officeDocument/2006/relationships/slide" Target="slides/slide43.xml"/><Relationship Id="rId33" Type="http://schemas.openxmlformats.org/officeDocument/2006/relationships/slide" Target="slides/slide53.xml"/><Relationship Id="rId38" Type="http://schemas.openxmlformats.org/officeDocument/2006/relationships/slide" Target="slides/slide58.xml"/><Relationship Id="rId46" Type="http://schemas.openxmlformats.org/officeDocument/2006/relationships/slide" Target="slides/slide69.xml"/><Relationship Id="rId59" Type="http://schemas.openxmlformats.org/officeDocument/2006/relationships/slide" Target="slides/slide85.xml"/><Relationship Id="rId20" Type="http://schemas.openxmlformats.org/officeDocument/2006/relationships/slide" Target="slides/slide37.xml"/><Relationship Id="rId41" Type="http://schemas.openxmlformats.org/officeDocument/2006/relationships/slide" Target="slides/slide62.xml"/><Relationship Id="rId54" Type="http://schemas.openxmlformats.org/officeDocument/2006/relationships/slide" Target="slides/slide79.xml"/><Relationship Id="rId1" Type="http://schemas.openxmlformats.org/officeDocument/2006/relationships/slide" Target="slides/slide1.xml"/><Relationship Id="rId6" Type="http://schemas.openxmlformats.org/officeDocument/2006/relationships/slide" Target="slides/slide18.xml"/><Relationship Id="rId15" Type="http://schemas.openxmlformats.org/officeDocument/2006/relationships/slide" Target="slides/slide30.xml"/><Relationship Id="rId23" Type="http://schemas.openxmlformats.org/officeDocument/2006/relationships/slide" Target="slides/slide41.xml"/><Relationship Id="rId28" Type="http://schemas.openxmlformats.org/officeDocument/2006/relationships/slide" Target="slides/slide47.xml"/><Relationship Id="rId36" Type="http://schemas.openxmlformats.org/officeDocument/2006/relationships/slide" Target="slides/slide56.xml"/><Relationship Id="rId49" Type="http://schemas.openxmlformats.org/officeDocument/2006/relationships/slide" Target="slides/slide73.xml"/><Relationship Id="rId57" Type="http://schemas.openxmlformats.org/officeDocument/2006/relationships/slide" Target="slides/slide83.xml"/><Relationship Id="rId10" Type="http://schemas.openxmlformats.org/officeDocument/2006/relationships/slide" Target="slides/slide23.xml"/><Relationship Id="rId31" Type="http://schemas.openxmlformats.org/officeDocument/2006/relationships/slide" Target="slides/slide50.xml"/><Relationship Id="rId44" Type="http://schemas.openxmlformats.org/officeDocument/2006/relationships/slide" Target="slides/slide66.xml"/><Relationship Id="rId52" Type="http://schemas.openxmlformats.org/officeDocument/2006/relationships/slide" Target="slides/slide77.xml"/><Relationship Id="rId60" Type="http://schemas.openxmlformats.org/officeDocument/2006/relationships/slide" Target="slides/slide86.xml"/><Relationship Id="rId4" Type="http://schemas.openxmlformats.org/officeDocument/2006/relationships/slide" Target="slides/slide16.xml"/><Relationship Id="rId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21" y="0"/>
            <a:ext cx="3075479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09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21" y="9722309"/>
            <a:ext cx="3075479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71F5F0-8F32-4F42-99C0-EB282D3B4C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5196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2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5480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0673"/>
            <a:ext cx="3075480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F472B6A-44DB-4E2A-9CCE-F0FEF6F820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8275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3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EA50352-89CD-4D12-8FAE-BDDC37CC7E2F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920062-6BC9-4E47-9A3F-0893C02234BB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06DBD2-83C5-43A6-A9B7-F5F0022685FA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13ECE7-30F4-4602-BD91-392C5F2C6243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6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11F7AD-C4C2-4807-96BA-73A7574F8565}" type="slidenum">
              <a:rPr lang="en-US" altLang="zh-TW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96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53CA650-D5B9-4E1F-BD6F-D8C12C26E3D8}" type="slidenum">
              <a:rPr lang="en-US" altLang="zh-TW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06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22F8BD-4ABE-4E74-A11F-765B7DE30201}" type="slidenum">
              <a:rPr lang="en-US" altLang="zh-TW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16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0AB30FE-A3E9-474D-924B-5DB5B20DD23A}" type="slidenum">
              <a:rPr lang="en-US" altLang="zh-TW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26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8876F8-CB63-49D3-B1B1-6F5A0BA11EA6}" type="slidenum">
              <a:rPr lang="en-US" altLang="zh-TW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37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01A5D9B-00F7-4A99-8E49-FC26DDEC5C6D}" type="slidenum">
              <a:rPr lang="en-US" altLang="zh-TW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4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4E6EC46-33BA-41A6-8F9C-AC5ED9013FC5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6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B6B169B-BAE0-40B3-A0AC-D32EF0125CC1}" type="slidenum">
              <a:rPr lang="en-US" altLang="zh-TW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12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C052CA8-232E-4FA3-A23F-5CF68DD54934}" type="slidenum">
              <a:rPr lang="en-US" altLang="zh-TW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906A3D-0D3E-4DFD-9BC8-4CE821E7188C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80F15B-38BB-420F-85DE-C423093858EA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68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69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62E862-FF44-4BF3-9CB9-E1C217EC3BF8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71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75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D32EAE-45A0-4A0E-961C-973D56EC9305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80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81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82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83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84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85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86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87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88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0AA901-D1CF-4751-BC83-DA98BDF5A059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rgbClr val="717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rgbClr val="717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</p:grpSp>
      </p:grpSp>
      <p:sp>
        <p:nvSpPr>
          <p:cNvPr id="2459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59DC0-D26E-4A27-BA8E-EC5CE29B721C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0658-0BCF-4BCF-9480-3262751EE8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2290" name="Picture 2" descr="D:\永忠研究\應徵教師\國立金門大學\NQU_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68" y="0"/>
            <a:ext cx="2574132" cy="37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38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F505-369C-4EAC-AAC0-D89CFDEABC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FC2E-A1FC-4AEA-B713-85A64300EE80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1849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257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257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7E414-1AE7-41CD-8CBF-C5A001D5D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802C6-0797-47B4-8440-790C83916A50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2502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FD106-BCD8-487F-8B38-1BC9981443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B9461-15CA-4FCF-AB5A-D0D9AA859AA3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0119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5EA17-47AA-406A-A27C-E396796AD9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FE5-E0AA-4241-819C-34A2E6E60D89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3191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底圖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3500"/>
            <a:ext cx="9144000" cy="546100"/>
            <a:chOff x="0" y="0"/>
            <a:chExt cx="5760" cy="3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D5A7-9673-40FC-A8BD-3915090A80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2014/10/22</a:t>
            </a:r>
          </a:p>
        </p:txBody>
      </p:sp>
      <p:pic>
        <p:nvPicPr>
          <p:cNvPr id="19" name="Picture 2" descr="D:\永忠研究\應徵教師\國立金門大學\NQU_LOG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68" y="0"/>
            <a:ext cx="2574132" cy="37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021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FFF00-363B-4DD5-B6BC-0BCD5B31E8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5572D-18CA-4DD7-9371-F81FC9053860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96397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D91B-6B88-4718-9364-3BEB837FA2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67DB7-D19E-4C0B-A1CE-C4CC951A69D1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589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2A2C7-989C-4006-B0D9-D940E7D1A3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B9776-EDE5-4861-91CA-163B329D74E9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5260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2407-CBD6-4F77-8279-7CB6BBF6CD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44CD2-6495-474E-84B0-342788D61090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5394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B8352-9521-40DC-8779-D21A03EFF3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829FB-DC40-468D-92C7-4350B4707421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3029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9CC7-1245-4B0E-A52B-824FC31BC9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82D92-2333-42FE-B2EF-BAF71D8D8BF2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125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52496-ADD1-47A4-A569-F5E61FFD91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4959D-839D-4B51-B477-990830BBE59E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1410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底圖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 Black" pitchFamily="34" charset="0"/>
              </a:defRPr>
            </a:lvl1pPr>
          </a:lstStyle>
          <a:p>
            <a:pPr>
              <a:defRPr/>
            </a:pPr>
            <a:fld id="{9BBBD39A-4CDD-4E0F-9E04-983A28B2C2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0" y="63500"/>
            <a:ext cx="9144000" cy="546100"/>
            <a:chOff x="0" y="0"/>
            <a:chExt cx="5760" cy="344"/>
          </a:xfrm>
        </p:grpSpPr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3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4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4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356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AF9D84FC-A634-4707-8276-1E3C315C0554}" type="datetime1">
              <a:rPr lang="zh-TW" altLang="en-US"/>
              <a:pPr>
                <a:defRPr/>
              </a:pPr>
              <a:t>2016/10/19</a:t>
            </a:fld>
            <a:endParaRPr lang="en-US" altLang="zh-TW"/>
          </a:p>
        </p:txBody>
      </p:sp>
      <p:pic>
        <p:nvPicPr>
          <p:cNvPr id="18" name="Picture 2" descr="D:\永忠研究\應徵教師\國立金門大學\NQU_LOGO.jp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68" y="0"/>
            <a:ext cx="2574132" cy="37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kumimoji="1"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420888"/>
            <a:ext cx="7077546" cy="1524000"/>
          </a:xfrm>
        </p:spPr>
        <p:txBody>
          <a:bodyPr/>
          <a:lstStyle/>
          <a:p>
            <a:pPr algn="ctr"/>
            <a:r>
              <a:rPr lang="en-US" altLang="zh-TW" sz="4000" dirty="0" smtClean="0"/>
              <a:t>Ameba 8195AM</a:t>
            </a:r>
            <a:br>
              <a:rPr lang="en-US" altLang="zh-TW" sz="4000" dirty="0" smtClean="0"/>
            </a:br>
            <a:r>
              <a:rPr lang="zh-TW" altLang="en-US" sz="4000" dirty="0" smtClean="0"/>
              <a:t>網路程式開發基本介紹</a:t>
            </a:r>
            <a:endParaRPr lang="zh-TW" altLang="zh-TW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460875"/>
            <a:ext cx="8667750" cy="2016125"/>
          </a:xfrm>
        </p:spPr>
        <p:txBody>
          <a:bodyPr/>
          <a:lstStyle/>
          <a:p>
            <a:pPr algn="ctr" eaLnBrk="1" hangingPunct="1"/>
            <a:r>
              <a:rPr lang="zh-TW" altLang="en-US" sz="2200" dirty="0" smtClean="0"/>
              <a:t>講師：曹永忠</a:t>
            </a:r>
          </a:p>
          <a:p>
            <a:pPr algn="ctr" eaLnBrk="1" hangingPunct="1"/>
            <a:r>
              <a:rPr lang="zh-TW" altLang="en-US" sz="2200" dirty="0" smtClean="0"/>
              <a:t>國立金門大學</a:t>
            </a:r>
            <a:endParaRPr lang="en-US" altLang="zh-TW" sz="2200" dirty="0" smtClean="0"/>
          </a:p>
          <a:p>
            <a:pPr algn="ctr" eaLnBrk="1" hangingPunct="1"/>
            <a:r>
              <a:rPr lang="zh-TW" altLang="en-US" sz="2200" dirty="0" smtClean="0"/>
              <a:t>日期：</a:t>
            </a:r>
            <a:r>
              <a:rPr lang="en-US" altLang="zh-TW" sz="2200" dirty="0" smtClean="0"/>
              <a:t>105</a:t>
            </a:r>
            <a:r>
              <a:rPr lang="zh-TW" altLang="en-US" sz="2200" dirty="0" smtClean="0"/>
              <a:t>學年度第一學期</a:t>
            </a:r>
            <a:endParaRPr lang="en-US" altLang="zh-TW" sz="2200" dirty="0" smtClean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500063"/>
            <a:ext cx="8229600" cy="5824537"/>
          </a:xfrm>
          <a:prstGeom prst="rect">
            <a:avLst/>
          </a:prstGeom>
        </p:spPr>
        <p:txBody>
          <a:bodyPr/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執行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Loop():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為程式的主要內容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這程式內容會一直重複被執行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EX: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Loop()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{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……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88661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500063"/>
            <a:ext cx="8229600" cy="5824537"/>
          </a:xfrm>
          <a:prstGeom prst="rect">
            <a:avLst/>
          </a:prstGeom>
        </p:spPr>
        <p:txBody>
          <a:bodyPr/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四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函式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pinMode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(7,INPUT)				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設定為輸入模式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digitalWrite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(8,HIGH)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數位腳專用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設定輸出高電位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digitalRead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(7)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數位腳專用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讀出腳位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的值並指定給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變數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63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28625" y="500063"/>
            <a:ext cx="8229600" cy="5824537"/>
          </a:xfrm>
          <a:prstGeom prst="rect">
            <a:avLst/>
          </a:prstGeom>
        </p:spPr>
        <p:txBody>
          <a:bodyPr/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4.analogWrite(9,128)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數位訊號專用所設計的函式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	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 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將擁有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PWM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的數位腳位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				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設定輸出電位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2.5V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對應值大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約為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128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analogRead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(0)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類比腳專用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	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讀出腳位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的值並指定給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變數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且</a:t>
            </a:r>
            <a:r>
              <a:rPr lang="en-US" altLang="zh-TW" sz="2800" dirty="0" err="1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analogRead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可讀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取範圍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0(0V)~1023(5V))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/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/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3561643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0514D6A-727F-4CD4-90DB-5DAF696D05A3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752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14F955F-A3E4-484D-B634-B6699922A0D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系統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40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啟動開發環境</a:t>
            </a:r>
          </a:p>
        </p:txBody>
      </p:sp>
    </p:spTree>
    <p:extLst>
      <p:ext uri="{BB962C8B-B14F-4D97-AF65-F5344CB8AC3E}">
        <p14:creationId xmlns:p14="http://schemas.microsoft.com/office/powerpoint/2010/main" val="417962219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059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EA15293-F6F7-48D9-9DF9-073DFD323F68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059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0334338-245B-4D6C-B110-CC0DDF84A70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7" y="1515730"/>
            <a:ext cx="8824342" cy="49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971600" y="2235763"/>
            <a:ext cx="5328592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979712" y="4509120"/>
            <a:ext cx="187220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964642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啟動程式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1619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A0786EB-E4CE-4CE0-908E-6255CC2584D3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1620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A41D39A-1105-4802-BA67-58BB5F85FB4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5024"/>
            <a:ext cx="7754566" cy="43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73527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選擇開發版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2643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8BAE9-92B9-4332-B03F-1BE10437F66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44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A25D131-05B5-45EE-A23E-36760491E7F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88081" cy="44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291408" y="2852936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2799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確定通訊埠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3667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C374333-210F-48BE-A5DE-6E92057D343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3668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51F560B-C4FA-4C9E-A126-868D3A4A577F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1004"/>
            <a:ext cx="8784976" cy="493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421433" y="4001038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862375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選擇通訊埠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4691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B870C25-5BEA-4057-90C3-F867E17E8B60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4692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4477007-30F6-4E3D-B336-30FC76C7DC7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2" y="1736675"/>
            <a:ext cx="8016158" cy="45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843808" y="3135187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62154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A8252A-407C-493E-9E8B-C0ED9C4BEC9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117A3A1-89B1-4A4B-9F47-BE5F66AD6C64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 dirty="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715250" cy="5111750"/>
          </a:xfrm>
        </p:spPr>
        <p:txBody>
          <a:bodyPr/>
          <a:lstStyle/>
          <a:p>
            <a:pPr marL="609600" indent="-609600" algn="just" eaLnBrk="1" hangingPunct="1">
              <a:spcBef>
                <a:spcPct val="0"/>
              </a:spcBef>
            </a:pPr>
            <a:r>
              <a:rPr lang="zh-TW" altLang="en-US" sz="2000" dirty="0" smtClean="0"/>
              <a:t>前言</a:t>
            </a:r>
          </a:p>
          <a:p>
            <a:pPr marL="609600" indent="-609600" algn="just" eaLnBrk="1" hangingPunct="1">
              <a:spcBef>
                <a:spcPct val="0"/>
              </a:spcBef>
            </a:pPr>
            <a:r>
              <a:rPr lang="zh-TW" altLang="zh-TW" sz="2000" dirty="0" smtClean="0"/>
              <a:t>空氣盒子產品</a:t>
            </a:r>
            <a:endParaRPr lang="en-US" altLang="zh-TW" sz="2000" dirty="0" smtClean="0"/>
          </a:p>
          <a:p>
            <a:pPr marL="609600" indent="-609600">
              <a:spcBef>
                <a:spcPts val="600"/>
              </a:spcBef>
            </a:pPr>
            <a:r>
              <a:rPr lang="en-US" altLang="zh-TW" sz="2000" b="1" dirty="0" smtClean="0">
                <a:solidFill>
                  <a:schemeClr val="accent5">
                    <a:lumMod val="50000"/>
                  </a:schemeClr>
                </a:solidFill>
              </a:rPr>
              <a:t>Arduino 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</a:rPr>
              <a:t>程式</a:t>
            </a: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介紹</a:t>
            </a:r>
            <a:endParaRPr lang="en-US" altLang="zh-TW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009650" lvl="1" indent="-609600">
              <a:spcBef>
                <a:spcPts val="600"/>
              </a:spcBef>
            </a:pPr>
            <a:r>
              <a:rPr lang="en-US" altLang="zh-TW" sz="2000" dirty="0"/>
              <a:t>Arduino</a:t>
            </a:r>
            <a:r>
              <a:rPr lang="zh-TW" altLang="en-US" sz="2000" dirty="0"/>
              <a:t> </a:t>
            </a:r>
            <a:r>
              <a:rPr lang="zh-TW" altLang="en-US" sz="2000" dirty="0" smtClean="0"/>
              <a:t>程式介面</a:t>
            </a:r>
            <a:endParaRPr lang="en-US" altLang="zh-TW" sz="2000" dirty="0" smtClean="0"/>
          </a:p>
          <a:p>
            <a:pPr marL="1009650" lvl="1" indent="-609600">
              <a:spcBef>
                <a:spcPts val="600"/>
              </a:spcBef>
            </a:pPr>
            <a:r>
              <a:rPr lang="en-US" altLang="zh-TW" sz="2000" dirty="0" smtClean="0"/>
              <a:t>Arduino</a:t>
            </a:r>
            <a:r>
              <a:rPr lang="zh-TW" altLang="en-US" sz="2000" dirty="0" smtClean="0"/>
              <a:t>架構</a:t>
            </a:r>
            <a:endParaRPr lang="en-US" altLang="zh-TW" sz="2000" dirty="0" smtClean="0"/>
          </a:p>
          <a:p>
            <a:pPr marL="609600" indent="-609600"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E56700"/>
                </a:solidFill>
              </a:rPr>
              <a:t>程式開發</a:t>
            </a:r>
            <a:endParaRPr lang="en-US" altLang="zh-TW" sz="2000" b="1" dirty="0" smtClean="0">
              <a:solidFill>
                <a:srgbClr val="E56700"/>
              </a:solidFill>
            </a:endParaRPr>
          </a:p>
          <a:p>
            <a:pPr marL="1009650" lvl="1" indent="-609600">
              <a:spcBef>
                <a:spcPts val="600"/>
              </a:spcBef>
            </a:pPr>
            <a:r>
              <a:rPr lang="zh-TW" altLang="en-US" sz="2000" dirty="0"/>
              <a:t>啟動開發環境</a:t>
            </a:r>
            <a:endParaRPr lang="en-US" altLang="zh-TW" sz="2000" b="1" dirty="0" smtClean="0">
              <a:solidFill>
                <a:srgbClr val="E56700"/>
              </a:solidFill>
            </a:endParaRPr>
          </a:p>
          <a:p>
            <a:pPr marL="609600" indent="-609600"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E56700"/>
                </a:solidFill>
              </a:rPr>
              <a:t>空氣盒子程式</a:t>
            </a:r>
            <a:r>
              <a:rPr lang="zh-TW" altLang="en-US" sz="2000" b="1" dirty="0">
                <a:solidFill>
                  <a:srgbClr val="E56700"/>
                </a:solidFill>
              </a:rPr>
              <a:t>開發</a:t>
            </a:r>
            <a:endParaRPr lang="en-US" altLang="zh-TW" sz="2000" b="1" dirty="0">
              <a:solidFill>
                <a:srgbClr val="E56700"/>
              </a:solidFill>
            </a:endParaRPr>
          </a:p>
          <a:p>
            <a:pPr marL="609600" indent="-609600">
              <a:spcBef>
                <a:spcPts val="600"/>
              </a:spcBef>
            </a:pPr>
            <a:r>
              <a:rPr lang="en-US" altLang="zh-TW" sz="2000" b="1" dirty="0" smtClean="0">
                <a:solidFill>
                  <a:srgbClr val="E56700"/>
                </a:solidFill>
              </a:rPr>
              <a:t>Q&amp;A</a:t>
            </a:r>
            <a:endParaRPr lang="zh-TW" altLang="en-US" sz="2000" b="1" dirty="0" smtClean="0">
              <a:solidFill>
                <a:srgbClr val="E56700"/>
              </a:solidFill>
            </a:endParaRPr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關於作者</a:t>
            </a:r>
            <a:endParaRPr kumimoji="0"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參考資料</a:t>
            </a:r>
            <a:endParaRPr kumimoji="0"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endParaRPr kumimoji="0" lang="en-US" altLang="zh-TW" sz="2000" dirty="0" smtClean="0"/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大 綱</a:t>
            </a:r>
          </a:p>
        </p:txBody>
      </p:sp>
    </p:spTree>
    <p:extLst>
      <p:ext uri="{BB962C8B-B14F-4D97-AF65-F5344CB8AC3E}">
        <p14:creationId xmlns:p14="http://schemas.microsoft.com/office/powerpoint/2010/main" val="42881541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271609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讀取</a:t>
            </a:r>
            <a:r>
              <a:rPr lang="en-US" altLang="zh-TW" dirty="0" smtClean="0"/>
              <a:t>WIFI</a:t>
            </a:r>
            <a:r>
              <a:rPr lang="zh-TW" altLang="en-US" dirty="0" smtClean="0"/>
              <a:t> </a:t>
            </a:r>
            <a:r>
              <a:rPr lang="en-US" altLang="zh-TW" dirty="0" smtClean="0"/>
              <a:t>MAC</a:t>
            </a:r>
            <a:r>
              <a:rPr lang="zh-TW" altLang="en-US" dirty="0" smtClean="0"/>
              <a:t>資料</a:t>
            </a:r>
          </a:p>
        </p:txBody>
      </p:sp>
    </p:spTree>
    <p:extLst>
      <p:ext uri="{BB962C8B-B14F-4D97-AF65-F5344CB8AC3E}">
        <p14:creationId xmlns:p14="http://schemas.microsoft.com/office/powerpoint/2010/main" val="396521766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 smtClean="0"/>
              <a:t>CheckMac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28236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 smtClean="0"/>
              <a:t>CheckMac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GetWifiMac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取得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函數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顯示</a:t>
            </a:r>
            <a:r>
              <a:rPr lang="en-US" altLang="zh-TW" kern="0" dirty="0" smtClean="0">
                <a:latin typeface="標楷體" pitchFamily="65" charset="-120"/>
              </a:rPr>
              <a:t>WIFI</a:t>
            </a:r>
            <a:r>
              <a:rPr lang="zh-TW" altLang="en-US" kern="0" dirty="0" smtClean="0">
                <a:latin typeface="標楷體" pitchFamily="65" charset="-120"/>
              </a:rPr>
              <a:t>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WiFi.macAddress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en-US" altLang="zh-TW" kern="0" dirty="0">
                <a:latin typeface="標楷體" pitchFamily="65" charset="-120"/>
              </a:rPr>
              <a:t>MAC</a:t>
            </a:r>
            <a:r>
              <a:rPr lang="zh-TW" altLang="en-US" kern="0" dirty="0">
                <a:latin typeface="標楷體" pitchFamily="65" charset="-120"/>
              </a:rPr>
              <a:t>資料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print2HEX()	</a:t>
            </a:r>
            <a:r>
              <a:rPr lang="zh-TW" altLang="en-US" kern="0" dirty="0" smtClean="0">
                <a:latin typeface="標楷體" pitchFamily="65" charset="-120"/>
              </a:rPr>
              <a:t>轉換內容為十六進位碼</a:t>
            </a:r>
          </a:p>
        </p:txBody>
      </p:sp>
    </p:spTree>
    <p:extLst>
      <p:ext uri="{BB962C8B-B14F-4D97-AF65-F5344CB8AC3E}">
        <p14:creationId xmlns:p14="http://schemas.microsoft.com/office/powerpoint/2010/main" val="346879145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檢查</a:t>
            </a:r>
            <a:r>
              <a:rPr lang="en-US" altLang="zh-TW" dirty="0" smtClean="0"/>
              <a:t>AP</a:t>
            </a:r>
            <a:r>
              <a:rPr lang="zh-TW" altLang="en-US" dirty="0" smtClean="0"/>
              <a:t>是否連接的上</a:t>
            </a:r>
          </a:p>
        </p:txBody>
      </p:sp>
    </p:spTree>
    <p:extLst>
      <p:ext uri="{BB962C8B-B14F-4D97-AF65-F5344CB8AC3E}">
        <p14:creationId xmlns:p14="http://schemas.microsoft.com/office/powerpoint/2010/main" val="425300871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 smtClean="0"/>
              <a:t>CheckAP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36512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CheckAP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IPAddress</a:t>
            </a:r>
            <a:r>
              <a:rPr lang="en-US" altLang="zh-TW" kern="0" dirty="0">
                <a:latin typeface="標楷體" pitchFamily="65" charset="-120"/>
              </a:rPr>
              <a:t>  </a:t>
            </a:r>
            <a:r>
              <a:rPr lang="en-US" altLang="zh-TW" kern="0" dirty="0" err="1">
                <a:latin typeface="標楷體" pitchFamily="65" charset="-120"/>
              </a:rPr>
              <a:t>Meip</a:t>
            </a:r>
            <a:r>
              <a:rPr lang="en-US" altLang="zh-TW" kern="0" dirty="0">
                <a:latin typeface="標楷體" pitchFamily="65" charset="-120"/>
              </a:rPr>
              <a:t> ,</a:t>
            </a:r>
            <a:r>
              <a:rPr lang="en-US" altLang="zh-TW" kern="0" dirty="0" err="1">
                <a:latin typeface="標楷體" pitchFamily="65" charset="-120"/>
              </a:rPr>
              <a:t>Megateway</a:t>
            </a:r>
            <a:r>
              <a:rPr lang="en-US" altLang="zh-TW" kern="0" dirty="0">
                <a:latin typeface="標楷體" pitchFamily="65" charset="-120"/>
              </a:rPr>
              <a:t> ,</a:t>
            </a:r>
            <a:r>
              <a:rPr lang="en-US" altLang="zh-TW" kern="0" dirty="0" err="1">
                <a:latin typeface="標楷體" pitchFamily="65" charset="-120"/>
              </a:rPr>
              <a:t>Mesubnet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; </a:t>
            </a:r>
            <a:r>
              <a:rPr lang="zh-TW" altLang="en-US" kern="0" dirty="0" smtClean="0">
                <a:latin typeface="標楷體" pitchFamily="65" charset="-120"/>
              </a:rPr>
              <a:t>宣告</a:t>
            </a:r>
            <a:r>
              <a:rPr lang="en-US" altLang="zh-TW" kern="0" dirty="0" err="1" smtClean="0">
                <a:latin typeface="標楷體" pitchFamily="65" charset="-120"/>
              </a:rPr>
              <a:t>ip</a:t>
            </a:r>
            <a:r>
              <a:rPr lang="zh-TW" altLang="en-US" kern="0" dirty="0" smtClean="0">
                <a:latin typeface="標楷體" pitchFamily="65" charset="-120"/>
              </a:rPr>
              <a:t>、閘道器、子網路遮罩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status = WL_IDLE_STATUS</a:t>
            </a:r>
            <a:r>
              <a:rPr lang="en-US" altLang="zh-TW" kern="0" dirty="0" smtClean="0">
                <a:latin typeface="標楷體" pitchFamily="65" charset="-120"/>
              </a:rPr>
              <a:t>;	</a:t>
            </a:r>
            <a:r>
              <a:rPr lang="zh-TW" altLang="en-US" kern="0" dirty="0" smtClean="0">
                <a:latin typeface="標楷體" pitchFamily="65" charset="-120"/>
              </a:rPr>
              <a:t>連線網路狀態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GetWifiMac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取得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函數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ShowMac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	</a:t>
            </a:r>
            <a:r>
              <a:rPr lang="zh-TW" altLang="en-US" kern="0" dirty="0" smtClean="0">
                <a:latin typeface="標楷體" pitchFamily="65" charset="-120"/>
              </a:rPr>
              <a:t>秀出</a:t>
            </a:r>
            <a:r>
              <a:rPr lang="en-US" altLang="zh-TW" kern="0" dirty="0">
                <a:latin typeface="標楷體" pitchFamily="65" charset="-120"/>
              </a:rPr>
              <a:t>MAC</a:t>
            </a:r>
            <a:r>
              <a:rPr lang="zh-TW" altLang="en-US" kern="0" dirty="0">
                <a:latin typeface="標楷體" pitchFamily="65" charset="-120"/>
              </a:rPr>
              <a:t>資料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顯示</a:t>
            </a:r>
            <a:r>
              <a:rPr lang="en-US" altLang="zh-TW" kern="0" dirty="0" smtClean="0">
                <a:latin typeface="標楷體" pitchFamily="65" charset="-120"/>
              </a:rPr>
              <a:t>WIFI</a:t>
            </a:r>
            <a:r>
              <a:rPr lang="zh-TW" altLang="en-US" kern="0" dirty="0" smtClean="0">
                <a:latin typeface="標楷體" pitchFamily="65" charset="-120"/>
              </a:rPr>
              <a:t>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WiFi.macAddress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en-US" altLang="zh-TW" kern="0" dirty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initializeWiFi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進行連線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printWifiData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	</a:t>
            </a:r>
            <a:r>
              <a:rPr lang="zh-TW" altLang="en-US" kern="0" dirty="0" smtClean="0">
                <a:latin typeface="標楷體" pitchFamily="65" charset="-120"/>
              </a:rPr>
              <a:t>列印網路狀態資訊</a:t>
            </a:r>
          </a:p>
        </p:txBody>
      </p:sp>
    </p:spTree>
    <p:extLst>
      <p:ext uri="{BB962C8B-B14F-4D97-AF65-F5344CB8AC3E}">
        <p14:creationId xmlns:p14="http://schemas.microsoft.com/office/powerpoint/2010/main" val="3604230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CheckAP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status = </a:t>
            </a:r>
            <a:r>
              <a:rPr lang="en-US" altLang="zh-TW" kern="0" dirty="0" err="1"/>
              <a:t>WiFi.begin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 smtClean="0"/>
              <a:t>);		</a:t>
            </a:r>
            <a:r>
              <a:rPr lang="zh-TW" altLang="en-US" kern="0" dirty="0" smtClean="0"/>
              <a:t>不使用加密連</a:t>
            </a:r>
            <a:r>
              <a:rPr lang="en-US" altLang="zh-TW" kern="0" dirty="0" smtClean="0"/>
              <a:t>AP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status = </a:t>
            </a:r>
            <a:r>
              <a:rPr lang="en-US" altLang="zh-TW" kern="0" dirty="0" err="1">
                <a:latin typeface="標楷體" pitchFamily="65" charset="-120"/>
              </a:rPr>
              <a:t>WiFi.begin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ssid</a:t>
            </a:r>
            <a:r>
              <a:rPr lang="en-US" altLang="zh-TW" kern="0" dirty="0">
                <a:latin typeface="標楷體" pitchFamily="65" charset="-120"/>
              </a:rPr>
              <a:t>, pass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/>
              <a:t>使用加密連</a:t>
            </a:r>
            <a:r>
              <a:rPr lang="en-US" altLang="zh-TW" kern="0" dirty="0"/>
              <a:t>AP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status </a:t>
            </a:r>
            <a:r>
              <a:rPr lang="en-US" altLang="zh-TW" kern="0" dirty="0" smtClean="0">
                <a:latin typeface="標楷體" pitchFamily="65" charset="-120"/>
              </a:rPr>
              <a:t>== WL_CONNECTED 	</a:t>
            </a:r>
            <a:r>
              <a:rPr lang="zh-TW" altLang="en-US" kern="0" dirty="0" smtClean="0">
                <a:latin typeface="標楷體" pitchFamily="65" charset="-120"/>
              </a:rPr>
              <a:t>連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是否成功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連接成功狀態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Meip</a:t>
            </a:r>
            <a:r>
              <a:rPr lang="en-US" altLang="zh-TW" kern="0" dirty="0">
                <a:latin typeface="標楷體" pitchFamily="65" charset="-120"/>
              </a:rPr>
              <a:t> = </a:t>
            </a:r>
            <a:r>
              <a:rPr lang="en-US" altLang="zh-TW" kern="0" dirty="0" err="1">
                <a:latin typeface="標楷體" pitchFamily="65" charset="-120"/>
              </a:rPr>
              <a:t>WiFi.localIP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取得連線</a:t>
            </a:r>
            <a:r>
              <a:rPr lang="en-US" altLang="zh-TW" kern="0" dirty="0" smtClean="0">
                <a:latin typeface="標楷體" pitchFamily="65" charset="-120"/>
              </a:rPr>
              <a:t>IP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Megateway</a:t>
            </a:r>
            <a:r>
              <a:rPr lang="en-US" altLang="zh-TW" kern="0" dirty="0">
                <a:latin typeface="標楷體" pitchFamily="65" charset="-120"/>
              </a:rPr>
              <a:t> = </a:t>
            </a:r>
            <a:r>
              <a:rPr lang="en-US" altLang="zh-TW" kern="0" dirty="0" err="1">
                <a:latin typeface="標楷體" pitchFamily="65" charset="-120"/>
              </a:rPr>
              <a:t>WiFi.gatewayIP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>
                <a:latin typeface="標楷體" pitchFamily="65" charset="-120"/>
              </a:rPr>
              <a:t>取得</a:t>
            </a:r>
            <a:r>
              <a:rPr lang="zh-TW" altLang="en-US" kern="0" dirty="0" smtClean="0">
                <a:latin typeface="標楷體" pitchFamily="65" charset="-120"/>
              </a:rPr>
              <a:t>連線</a:t>
            </a:r>
            <a:r>
              <a:rPr lang="zh-TW" altLang="en-US" kern="0" dirty="0">
                <a:latin typeface="標楷體" pitchFamily="65" charset="-120"/>
              </a:rPr>
              <a:t>閘道</a:t>
            </a:r>
            <a:r>
              <a:rPr lang="zh-TW" altLang="en-US" kern="0" dirty="0" smtClean="0">
                <a:latin typeface="標楷體" pitchFamily="65" charset="-120"/>
              </a:rPr>
              <a:t>器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WiFi.subnetMask</a:t>
            </a:r>
            <a:r>
              <a:rPr lang="en-US" altLang="zh-TW" kern="0" dirty="0" smtClean="0">
                <a:latin typeface="標楷體" pitchFamily="65" charset="-120"/>
              </a:rPr>
              <a:t>();		</a:t>
            </a:r>
            <a:r>
              <a:rPr lang="zh-TW" altLang="en-US" kern="0" dirty="0">
                <a:latin typeface="標楷體" pitchFamily="65" charset="-120"/>
              </a:rPr>
              <a:t>取得</a:t>
            </a:r>
            <a:r>
              <a:rPr lang="zh-TW" altLang="en-US" kern="0" dirty="0" smtClean="0">
                <a:latin typeface="標楷體" pitchFamily="65" charset="-120"/>
              </a:rPr>
              <a:t>連線</a:t>
            </a:r>
            <a:r>
              <a:rPr lang="zh-TW" altLang="en-US" kern="0" dirty="0">
                <a:latin typeface="標楷體" pitchFamily="65" charset="-120"/>
              </a:rPr>
              <a:t>子網路遮罩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 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814743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ScanNetworks</a:t>
            </a:r>
            <a:r>
              <a:rPr lang="en-US" altLang="zh-TW" dirty="0" smtClean="0"/>
              <a:t>(</a:t>
            </a:r>
            <a:r>
              <a:rPr lang="zh-TW" altLang="en-US" dirty="0" smtClean="0"/>
              <a:t>掃描</a:t>
            </a:r>
            <a:r>
              <a:rPr lang="en-US" altLang="zh-TW" dirty="0" smtClean="0"/>
              <a:t>AP)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223216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/>
              <a:t>ScanNetworks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89857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D4711D9-3A14-4E54-AE28-C1C7ADAEAD13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7107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921B181-E71B-43D0-97F5-4CB3CAA67AE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81300"/>
            <a:ext cx="6324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Arduino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程式介紹</a:t>
            </a:r>
          </a:p>
        </p:txBody>
      </p:sp>
    </p:spTree>
    <p:extLst>
      <p:ext uri="{BB962C8B-B14F-4D97-AF65-F5344CB8AC3E}">
        <p14:creationId xmlns:p14="http://schemas.microsoft.com/office/powerpoint/2010/main" val="112214780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ScanNetworks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 == </a:t>
            </a:r>
            <a:r>
              <a:rPr lang="en-US" altLang="zh-TW" kern="0" dirty="0" smtClean="0">
                <a:latin typeface="標楷體" pitchFamily="65" charset="-120"/>
              </a:rPr>
              <a:t>WL_NO_SHIELD</a:t>
            </a:r>
            <a:r>
              <a:rPr lang="en-US" altLang="zh-TW" kern="0" dirty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檢查有網路供能否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WiFi.firmwareVersion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檢查網路韌體版本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listNetworks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	</a:t>
            </a:r>
            <a:r>
              <a:rPr lang="zh-TW" altLang="en-US" kern="0" dirty="0" smtClean="0">
                <a:latin typeface="標楷體" pitchFamily="65" charset="-120"/>
              </a:rPr>
              <a:t>列出可連接到的</a:t>
            </a:r>
            <a:r>
              <a:rPr lang="en-US" altLang="zh-TW" kern="0" dirty="0" smtClean="0">
                <a:latin typeface="標楷體" pitchFamily="65" charset="-120"/>
              </a:rPr>
              <a:t>AP(</a:t>
            </a:r>
            <a:r>
              <a:rPr lang="zh-TW" altLang="en-US" kern="0" dirty="0" smtClean="0">
                <a:latin typeface="標楷體" pitchFamily="65" charset="-120"/>
              </a:rPr>
              <a:t>自訂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WiFi.scanNetworks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zh-TW" altLang="en-US" kern="0" dirty="0">
                <a:latin typeface="標楷體" pitchFamily="65" charset="-120"/>
              </a:rPr>
              <a:t>可連接到的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並存入</a:t>
            </a:r>
            <a:r>
              <a:rPr lang="en-US" altLang="zh-TW" kern="0" dirty="0" smtClean="0">
                <a:latin typeface="標楷體" pitchFamily="65" charset="-120"/>
              </a:rPr>
              <a:t>(-1</a:t>
            </a:r>
            <a:r>
              <a:rPr lang="zh-TW" altLang="en-US" kern="0" dirty="0" smtClean="0">
                <a:latin typeface="標楷體" pitchFamily="65" charset="-120"/>
              </a:rPr>
              <a:t>為沒有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可連接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WiFi.SSID</a:t>
            </a:r>
            <a:r>
              <a:rPr lang="en-US" altLang="zh-TW" kern="0" dirty="0" smtClean="0">
                <a:latin typeface="標楷體" pitchFamily="65" charset="-120"/>
              </a:rPr>
              <a:t>(n) 	</a:t>
            </a:r>
            <a:r>
              <a:rPr lang="zh-TW" altLang="en-US" kern="0" dirty="0" smtClean="0">
                <a:latin typeface="標楷體" pitchFamily="65" charset="-120"/>
              </a:rPr>
              <a:t>可</a:t>
            </a:r>
            <a:r>
              <a:rPr lang="zh-TW" altLang="en-US" kern="0" dirty="0">
                <a:latin typeface="標楷體" pitchFamily="65" charset="-120"/>
              </a:rPr>
              <a:t>連接到的</a:t>
            </a:r>
            <a:r>
              <a:rPr lang="en-US" altLang="zh-TW" kern="0" dirty="0" smtClean="0">
                <a:latin typeface="標楷體" pitchFamily="65" charset="-120"/>
              </a:rPr>
              <a:t>AP(n)</a:t>
            </a:r>
            <a:r>
              <a:rPr lang="zh-TW" altLang="en-US" kern="0" dirty="0" smtClean="0">
                <a:latin typeface="標楷體" pitchFamily="65" charset="-120"/>
              </a:rPr>
              <a:t>的名字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WiFi.RSSI</a:t>
            </a:r>
            <a:r>
              <a:rPr lang="en-US" altLang="zh-TW" kern="0" dirty="0" smtClean="0">
                <a:latin typeface="標楷體" pitchFamily="65" charset="-120"/>
              </a:rPr>
              <a:t>(</a:t>
            </a:r>
            <a:r>
              <a:rPr lang="en-US" altLang="zh-TW" kern="0" dirty="0">
                <a:latin typeface="標楷體" pitchFamily="65" charset="-120"/>
              </a:rPr>
              <a:t>n</a:t>
            </a:r>
            <a:r>
              <a:rPr lang="en-US" altLang="zh-TW" kern="0" dirty="0" smtClean="0">
                <a:latin typeface="標楷體" pitchFamily="65" charset="-120"/>
              </a:rPr>
              <a:t>) 	</a:t>
            </a:r>
            <a:r>
              <a:rPr lang="zh-TW" altLang="en-US" kern="0" dirty="0">
                <a:latin typeface="標楷體" pitchFamily="65" charset="-120"/>
              </a:rPr>
              <a:t>可連接到的</a:t>
            </a:r>
            <a:r>
              <a:rPr lang="en-US" altLang="zh-TW" kern="0" dirty="0">
                <a:latin typeface="標楷體" pitchFamily="65" charset="-120"/>
              </a:rPr>
              <a:t>AP(n)</a:t>
            </a:r>
            <a:r>
              <a:rPr lang="zh-TW" altLang="en-US" kern="0" dirty="0" smtClean="0">
                <a:latin typeface="標楷體" pitchFamily="65" charset="-120"/>
              </a:rPr>
              <a:t>的</a:t>
            </a:r>
            <a:r>
              <a:rPr lang="en-US" altLang="zh-TW" kern="0" dirty="0" smtClean="0">
                <a:latin typeface="標楷體" pitchFamily="65" charset="-120"/>
              </a:rPr>
              <a:t>RSSI</a:t>
            </a: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WiFi.encryptionTypeEx</a:t>
            </a:r>
            <a:r>
              <a:rPr lang="en-US" altLang="zh-TW" kern="0" dirty="0" smtClean="0">
                <a:latin typeface="標楷體" pitchFamily="65" charset="-120"/>
              </a:rPr>
              <a:t>(n)</a:t>
            </a:r>
            <a:r>
              <a:rPr lang="zh-TW" altLang="en-US" kern="0" dirty="0">
                <a:latin typeface="標楷體" pitchFamily="65" charset="-120"/>
              </a:rPr>
              <a:t>可連接到的</a:t>
            </a:r>
            <a:r>
              <a:rPr lang="en-US" altLang="zh-TW" kern="0" dirty="0">
                <a:latin typeface="標楷體" pitchFamily="65" charset="-120"/>
              </a:rPr>
              <a:t>AP(n)</a:t>
            </a:r>
            <a:r>
              <a:rPr lang="zh-TW" altLang="en-US" kern="0" dirty="0" smtClean="0">
                <a:latin typeface="標楷體" pitchFamily="65" charset="-120"/>
              </a:rPr>
              <a:t>的</a:t>
            </a:r>
            <a:r>
              <a:rPr lang="zh-TW" altLang="en-US" kern="0" dirty="0">
                <a:latin typeface="標楷體" pitchFamily="65" charset="-120"/>
              </a:rPr>
              <a:t>加密方式</a:t>
            </a:r>
            <a:r>
              <a:rPr lang="en-US" altLang="zh-TW" kern="0" dirty="0" smtClean="0">
                <a:latin typeface="標楷體" pitchFamily="65" charset="-120"/>
              </a:rPr>
              <a:t>I 	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51196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WIFIAPMODE(</a:t>
            </a:r>
            <a:r>
              <a:rPr lang="zh-TW" altLang="en-US" dirty="0" smtClean="0"/>
              <a:t>啟動</a:t>
            </a:r>
            <a:r>
              <a:rPr lang="en-US" altLang="zh-TW" dirty="0" smtClean="0"/>
              <a:t>AP</a:t>
            </a:r>
            <a:r>
              <a:rPr lang="zh-TW" altLang="en-US" dirty="0" smtClean="0"/>
              <a:t>模式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553493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/>
              <a:t>WIFIAPMODE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24788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WIFIAPMODE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err="1"/>
              <a:t>WiFi.apbegin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/>
              <a:t>, pass, channel</a:t>
            </a:r>
            <a:r>
              <a:rPr lang="en-US" altLang="zh-TW" kern="0" dirty="0" smtClean="0"/>
              <a:t>);</a:t>
            </a:r>
            <a:r>
              <a:rPr lang="zh-TW" altLang="en-US" kern="0" dirty="0" smtClean="0"/>
              <a:t>  啟動</a:t>
            </a:r>
            <a:r>
              <a:rPr lang="en-US" altLang="zh-TW" kern="0" dirty="0" smtClean="0"/>
              <a:t>AP</a:t>
            </a:r>
            <a:r>
              <a:rPr lang="zh-TW" altLang="en-US" kern="0" dirty="0" smtClean="0"/>
              <a:t>模式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Ssid</a:t>
            </a:r>
            <a:r>
              <a:rPr lang="en-US" altLang="zh-TW" kern="0" dirty="0" err="1" smtClean="0">
                <a:latin typeface="標楷體" pitchFamily="65" charset="-120"/>
                <a:sym typeface="Wingdings" panose="05000000000000000000" pitchFamily="2" charset="2"/>
              </a:rPr>
              <a:t>AP</a:t>
            </a:r>
            <a:r>
              <a:rPr lang="zh-TW" altLang="en-US" kern="0" dirty="0" smtClean="0">
                <a:latin typeface="標楷體" pitchFamily="65" charset="-120"/>
                <a:sym typeface="Wingdings" panose="05000000000000000000" pitchFamily="2" charset="2"/>
              </a:rPr>
              <a:t>名字</a:t>
            </a:r>
            <a:endParaRPr lang="en-US" altLang="zh-TW" kern="0" dirty="0" smtClean="0">
              <a:latin typeface="標楷體" pitchFamily="65" charset="-120"/>
              <a:sym typeface="Wingdings" panose="05000000000000000000" pitchFamily="2" charset="2"/>
            </a:endParaRPr>
          </a:p>
          <a:p>
            <a:pPr lvl="1"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Pass</a:t>
            </a:r>
            <a:r>
              <a:rPr lang="en-US" altLang="zh-TW" kern="0" dirty="0" err="1" smtClean="0">
                <a:latin typeface="標楷體" pitchFamily="65" charset="-120"/>
                <a:sym typeface="Wingdings" panose="05000000000000000000" pitchFamily="2" charset="2"/>
              </a:rPr>
              <a:t>AP</a:t>
            </a:r>
            <a:r>
              <a:rPr lang="en-US" altLang="zh-TW" kern="0" dirty="0" smtClean="0">
                <a:latin typeface="標楷體" pitchFamily="65" charset="-120"/>
                <a:sym typeface="Wingdings" panose="05000000000000000000" pitchFamily="2" charset="2"/>
              </a:rPr>
              <a:t> </a:t>
            </a:r>
            <a:r>
              <a:rPr lang="zh-TW" altLang="en-US" kern="0" dirty="0" smtClean="0">
                <a:latin typeface="標楷體" pitchFamily="65" charset="-120"/>
                <a:sym typeface="Wingdings" panose="05000000000000000000" pitchFamily="2" charset="2"/>
              </a:rPr>
              <a:t>連線密碼</a:t>
            </a:r>
            <a:endParaRPr lang="en-US" altLang="zh-TW" kern="0" dirty="0" smtClean="0">
              <a:latin typeface="標楷體" pitchFamily="65" charset="-120"/>
              <a:sym typeface="Wingdings" panose="05000000000000000000" pitchFamily="2" charset="2"/>
            </a:endParaRPr>
          </a:p>
          <a:p>
            <a:pPr lvl="1"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Channel</a:t>
            </a:r>
            <a:r>
              <a:rPr lang="en-US" altLang="zh-TW" kern="0" dirty="0" err="1" smtClean="0">
                <a:latin typeface="標楷體" pitchFamily="65" charset="-120"/>
                <a:sym typeface="Wingdings" panose="05000000000000000000" pitchFamily="2" charset="2"/>
              </a:rPr>
              <a:t>AP</a:t>
            </a:r>
            <a:r>
              <a:rPr lang="en-US" altLang="zh-TW" kern="0" dirty="0" smtClean="0">
                <a:latin typeface="標楷體" pitchFamily="65" charset="-120"/>
                <a:sym typeface="Wingdings" panose="05000000000000000000" pitchFamily="2" charset="2"/>
              </a:rPr>
              <a:t> </a:t>
            </a:r>
            <a:r>
              <a:rPr lang="zh-TW" altLang="en-US" kern="0" dirty="0" smtClean="0">
                <a:latin typeface="標楷體" pitchFamily="65" charset="-120"/>
                <a:sym typeface="Wingdings" panose="05000000000000000000" pitchFamily="2" charset="2"/>
              </a:rPr>
              <a:t>連線通道</a:t>
            </a:r>
            <a:endParaRPr lang="en-US" altLang="zh-TW" kern="0" dirty="0" smtClean="0">
              <a:latin typeface="標楷體" pitchFamily="65" charset="-120"/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printWifiData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列印網路資訊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WiFi.BSSID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bssid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 smtClean="0">
                <a:latin typeface="標楷體" pitchFamily="65" charset="-120"/>
              </a:rPr>
              <a:t>列印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網路資訊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WiFi.encryptionType</a:t>
            </a:r>
            <a:r>
              <a:rPr lang="en-US" altLang="zh-TW" kern="0" dirty="0" smtClean="0">
                <a:latin typeface="標楷體" pitchFamily="65" charset="-120"/>
              </a:rPr>
              <a:t>();	AP</a:t>
            </a:r>
            <a:r>
              <a:rPr lang="zh-TW" altLang="en-US" kern="0" dirty="0" smtClean="0">
                <a:latin typeface="標楷體" pitchFamily="65" charset="-120"/>
              </a:rPr>
              <a:t>加密狀態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703701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4" y="2708275"/>
            <a:ext cx="7381875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/>
              <a:t>WebServerControlRelay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使用</a:t>
            </a:r>
            <a:r>
              <a:rPr lang="en-US" altLang="zh-TW" dirty="0" smtClean="0"/>
              <a:t>Client</a:t>
            </a:r>
            <a:r>
              <a:rPr lang="zh-TW" altLang="en-US" dirty="0" smtClean="0"/>
              <a:t>模式建立網頁伺服器</a:t>
            </a:r>
          </a:p>
        </p:txBody>
      </p:sp>
    </p:spTree>
    <p:extLst>
      <p:ext uri="{BB962C8B-B14F-4D97-AF65-F5344CB8AC3E}">
        <p14:creationId xmlns:p14="http://schemas.microsoft.com/office/powerpoint/2010/main" val="205927439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WebServerControlRelay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9262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2290" name="Picture 2" descr="繼電器連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1586"/>
            <a:ext cx="6624736" cy="478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06947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WebServerControlRelay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WiFiServer</a:t>
            </a:r>
            <a:r>
              <a:rPr lang="en-US" altLang="zh-TW" kern="0" dirty="0">
                <a:latin typeface="標楷體" pitchFamily="65" charset="-120"/>
              </a:rPr>
              <a:t> server(80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 啟動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  <a:r>
              <a:rPr lang="zh-TW" altLang="en-US" kern="0" dirty="0" smtClean="0">
                <a:latin typeface="標楷體" pitchFamily="65" charset="-120"/>
              </a:rPr>
              <a:t>進行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/>
              <a:t>status = </a:t>
            </a:r>
            <a:r>
              <a:rPr lang="en-US" altLang="zh-TW" kern="0" dirty="0" err="1"/>
              <a:t>WiFi.begin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/>
              <a:t>);		</a:t>
            </a:r>
            <a:r>
              <a:rPr lang="zh-TW" altLang="en-US" kern="0" dirty="0"/>
              <a:t>不使用加密連</a:t>
            </a:r>
            <a:r>
              <a:rPr lang="en-US" altLang="zh-TW" kern="0" dirty="0"/>
              <a:t>AP</a:t>
            </a: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status </a:t>
            </a:r>
            <a:r>
              <a:rPr lang="en-US" altLang="zh-TW" kern="0" dirty="0">
                <a:latin typeface="標楷體" pitchFamily="65" charset="-120"/>
              </a:rPr>
              <a:t>= </a:t>
            </a:r>
            <a:r>
              <a:rPr lang="en-US" altLang="zh-TW" kern="0" dirty="0" err="1">
                <a:latin typeface="標楷體" pitchFamily="65" charset="-120"/>
              </a:rPr>
              <a:t>WiFi.begin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ssid</a:t>
            </a:r>
            <a:r>
              <a:rPr lang="en-US" altLang="zh-TW" kern="0" dirty="0">
                <a:latin typeface="標楷體" pitchFamily="65" charset="-120"/>
              </a:rPr>
              <a:t>, pass);	</a:t>
            </a:r>
            <a:r>
              <a:rPr lang="zh-TW" altLang="en-US" kern="0" dirty="0"/>
              <a:t>使用加密連</a:t>
            </a:r>
            <a:r>
              <a:rPr lang="en-US" altLang="zh-TW" kern="0" dirty="0" smtClean="0"/>
              <a:t>AP</a:t>
            </a:r>
          </a:p>
          <a:p>
            <a:pPr>
              <a:defRPr/>
            </a:pPr>
            <a:r>
              <a:rPr lang="en-US" altLang="zh-TW" kern="0" dirty="0" err="1" smtClean="0"/>
              <a:t>server.begin</a:t>
            </a:r>
            <a:r>
              <a:rPr lang="en-US" altLang="zh-TW" kern="0" dirty="0"/>
              <a:t>(); </a:t>
            </a:r>
            <a:r>
              <a:rPr lang="en-US" altLang="zh-TW" kern="0" dirty="0" smtClean="0"/>
              <a:t>	</a:t>
            </a:r>
            <a:r>
              <a:rPr lang="zh-TW" altLang="en-US" kern="0" dirty="0" smtClean="0"/>
              <a:t>開始</a:t>
            </a:r>
            <a:r>
              <a:rPr lang="zh-TW" altLang="en-US" kern="0" dirty="0">
                <a:latin typeface="標楷體" pitchFamily="65" charset="-120"/>
              </a:rPr>
              <a:t>啟動</a:t>
            </a:r>
            <a:r>
              <a:rPr lang="en-US" altLang="zh-TW" kern="0" dirty="0">
                <a:latin typeface="標楷體" pitchFamily="65" charset="-120"/>
              </a:rPr>
              <a:t>PORT </a:t>
            </a:r>
            <a:r>
              <a:rPr lang="en-US" altLang="zh-TW" kern="0" dirty="0" smtClean="0">
                <a:latin typeface="標楷體" pitchFamily="65" charset="-120"/>
              </a:rPr>
              <a:t>80</a:t>
            </a:r>
            <a:r>
              <a:rPr lang="zh-TW" altLang="en-US" kern="0" dirty="0" smtClean="0">
                <a:latin typeface="標楷體" pitchFamily="65" charset="-120"/>
              </a:rPr>
              <a:t> 傾聽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printWifiStatus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>
                <a:latin typeface="標楷體" pitchFamily="65" charset="-120"/>
              </a:rPr>
              <a:t>列印網路資訊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WiFiClient</a:t>
            </a:r>
            <a:r>
              <a:rPr lang="en-US" altLang="zh-TW" kern="0" dirty="0">
                <a:latin typeface="標楷體" pitchFamily="65" charset="-120"/>
              </a:rPr>
              <a:t> client = </a:t>
            </a:r>
            <a:r>
              <a:rPr lang="en-US" altLang="zh-TW" kern="0" dirty="0" err="1">
                <a:latin typeface="標楷體" pitchFamily="65" charset="-120"/>
              </a:rPr>
              <a:t>server.available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有人連接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client.connected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有用戶連接中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client.available</a:t>
            </a:r>
            <a:r>
              <a:rPr lang="en-US" altLang="zh-TW" kern="0" dirty="0" smtClean="0">
                <a:latin typeface="標楷體" pitchFamily="65" charset="-120"/>
              </a:rPr>
              <a:t>()	</a:t>
            </a:r>
            <a:r>
              <a:rPr lang="zh-TW" altLang="en-US" kern="0" dirty="0" smtClean="0">
                <a:latin typeface="標楷體" pitchFamily="65" charset="-120"/>
              </a:rPr>
              <a:t>用戶送資料進來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083674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WebServerControlRelay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char c = </a:t>
            </a:r>
            <a:r>
              <a:rPr lang="en-US" altLang="zh-TW" kern="0" dirty="0" err="1"/>
              <a:t>client.read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讀出用戶送的資料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一個位元組</a:t>
            </a:r>
            <a:r>
              <a:rPr lang="en-US" altLang="zh-TW" kern="0" dirty="0" smtClean="0"/>
              <a:t>)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client.println</a:t>
            </a:r>
            <a:r>
              <a:rPr lang="en-US" altLang="zh-TW" kern="0" dirty="0" smtClean="0">
                <a:latin typeface="標楷體" pitchFamily="65" charset="-120"/>
              </a:rPr>
              <a:t>(“HTTP/1.1 </a:t>
            </a:r>
            <a:r>
              <a:rPr lang="en-US" altLang="zh-TW" kern="0" dirty="0">
                <a:latin typeface="標楷體" pitchFamily="65" charset="-120"/>
              </a:rPr>
              <a:t>200 </a:t>
            </a:r>
            <a:r>
              <a:rPr lang="en-US" altLang="zh-TW" kern="0" dirty="0" smtClean="0">
                <a:latin typeface="標楷體" pitchFamily="65" charset="-120"/>
              </a:rPr>
              <a:t>OK”);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….</a:t>
            </a:r>
            <a:r>
              <a:rPr lang="zh-TW" altLang="en-US" kern="0" dirty="0" smtClean="0">
                <a:latin typeface="標楷體" pitchFamily="65" charset="-120"/>
              </a:rPr>
              <a:t>  送給用戶端一段</a:t>
            </a:r>
            <a:r>
              <a:rPr lang="en-US" altLang="zh-TW" kern="0" dirty="0" smtClean="0">
                <a:latin typeface="標楷體" pitchFamily="65" charset="-120"/>
              </a:rPr>
              <a:t>HTML</a:t>
            </a:r>
            <a:r>
              <a:rPr lang="zh-TW" altLang="en-US" kern="0" dirty="0" smtClean="0">
                <a:latin typeface="標楷體" pitchFamily="65" charset="-120"/>
              </a:rPr>
              <a:t>碼，用瀏覽器方能顯示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 smtClean="0">
                <a:latin typeface="標楷體" pitchFamily="65" charset="-120"/>
              </a:rPr>
              <a:t>(“GET </a:t>
            </a:r>
            <a:r>
              <a:rPr lang="en-US" altLang="zh-TW" kern="0" dirty="0">
                <a:latin typeface="標楷體" pitchFamily="65" charset="-120"/>
              </a:rPr>
              <a:t>/</a:t>
            </a:r>
            <a:r>
              <a:rPr lang="en-US" altLang="zh-TW" kern="0" dirty="0" smtClean="0">
                <a:latin typeface="標楷體" pitchFamily="65" charset="-120"/>
              </a:rPr>
              <a:t>H”)</a:t>
            </a:r>
            <a:r>
              <a:rPr lang="zh-TW" altLang="en-US" kern="0" dirty="0" smtClean="0">
                <a:latin typeface="標楷體" pitchFamily="65" charset="-120"/>
              </a:rPr>
              <a:t>  判斷是否用</a:t>
            </a:r>
            <a:r>
              <a:rPr lang="en-US" altLang="zh-TW" kern="0" dirty="0" smtClean="0">
                <a:latin typeface="標楷體" pitchFamily="65" charset="-120"/>
              </a:rPr>
              <a:t>/H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>
                <a:latin typeface="標楷體" pitchFamily="65" charset="-120"/>
              </a:rPr>
              <a:t>(“GET </a:t>
            </a:r>
            <a:r>
              <a:rPr lang="en-US" altLang="zh-TW" kern="0" dirty="0" smtClean="0">
                <a:latin typeface="標楷體" pitchFamily="65" charset="-120"/>
              </a:rPr>
              <a:t>/L”)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zh-TW" altLang="en-US" kern="0" dirty="0">
                <a:latin typeface="標楷體" pitchFamily="65" charset="-120"/>
              </a:rPr>
              <a:t>判斷是否用</a:t>
            </a:r>
            <a:r>
              <a:rPr lang="en-US" altLang="zh-TW" kern="0" dirty="0" smtClean="0">
                <a:latin typeface="標楷體" pitchFamily="65" charset="-120"/>
              </a:rPr>
              <a:t>/L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client.stop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與用戶連線停止傳輸資料 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069596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>
                <a:solidFill>
                  <a:srgbClr val="E56700"/>
                </a:solidFill>
              </a:rPr>
              <a:t>網頁</a:t>
            </a:r>
            <a:r>
              <a:rPr lang="zh-TW" altLang="en-US" b="1" dirty="0" smtClean="0">
                <a:solidFill>
                  <a:srgbClr val="E56700"/>
                </a:solidFill>
              </a:rPr>
              <a:t>畫面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3314" name="Picture 2" descr="透過網頁控制繼電器模組測試程式結果畫面-網頁畫面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1" y="1412775"/>
            <a:ext cx="8586712" cy="48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75638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2893FC4-6197-43AE-9E2E-DFC9AE70A91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222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41F51B7-98D3-4E2F-9500-91BCD59AED60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Arduino</a:t>
            </a:r>
            <a:r>
              <a:rPr lang="zh-TW" altLang="en-US" dirty="0" smtClean="0"/>
              <a:t> </a:t>
            </a:r>
            <a:r>
              <a:rPr lang="zh-TW" altLang="en-US" dirty="0"/>
              <a:t>程式架構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775357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4" y="2708275"/>
            <a:ext cx="7381875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/>
              <a:t>APMODEControlRelay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使用</a:t>
            </a:r>
            <a:r>
              <a:rPr lang="en-US" altLang="zh-TW" dirty="0" smtClean="0"/>
              <a:t>AP</a:t>
            </a:r>
            <a:r>
              <a:rPr lang="zh-TW" altLang="en-US" dirty="0" smtClean="0"/>
              <a:t>模式建立網頁伺服器</a:t>
            </a:r>
          </a:p>
        </p:txBody>
      </p:sp>
    </p:spTree>
    <p:extLst>
      <p:ext uri="{BB962C8B-B14F-4D97-AF65-F5344CB8AC3E}">
        <p14:creationId xmlns:p14="http://schemas.microsoft.com/office/powerpoint/2010/main" val="193250286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APMODEControlRelay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544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5362" name="Picture 2" descr="繼電器連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6" y="1288653"/>
            <a:ext cx="7354760" cy="530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4181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APMODEControlRelay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WiFiServer</a:t>
            </a:r>
            <a:r>
              <a:rPr lang="en-US" altLang="zh-TW" kern="0" dirty="0">
                <a:latin typeface="標楷體" pitchFamily="65" charset="-120"/>
              </a:rPr>
              <a:t> server(80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 啟動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  <a:r>
              <a:rPr lang="zh-TW" altLang="en-US" kern="0" dirty="0" smtClean="0">
                <a:latin typeface="標楷體" pitchFamily="65" charset="-120"/>
              </a:rPr>
              <a:t>進行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/>
              <a:t>status = </a:t>
            </a:r>
            <a:r>
              <a:rPr lang="en-US" altLang="zh-TW" kern="0" dirty="0" err="1"/>
              <a:t>WiFi.begin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/>
              <a:t>);		</a:t>
            </a:r>
            <a:r>
              <a:rPr lang="zh-TW" altLang="en-US" kern="0" dirty="0"/>
              <a:t>不使用加密連</a:t>
            </a:r>
            <a:r>
              <a:rPr lang="en-US" altLang="zh-TW" kern="0" dirty="0"/>
              <a:t>AP</a:t>
            </a: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status </a:t>
            </a:r>
            <a:r>
              <a:rPr lang="en-US" altLang="zh-TW" kern="0" dirty="0">
                <a:latin typeface="標楷體" pitchFamily="65" charset="-120"/>
              </a:rPr>
              <a:t>= </a:t>
            </a:r>
            <a:r>
              <a:rPr lang="en-US" altLang="zh-TW" kern="0" dirty="0" err="1">
                <a:latin typeface="標楷體" pitchFamily="65" charset="-120"/>
              </a:rPr>
              <a:t>WiFi.begin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ssid</a:t>
            </a:r>
            <a:r>
              <a:rPr lang="en-US" altLang="zh-TW" kern="0" dirty="0">
                <a:latin typeface="標楷體" pitchFamily="65" charset="-120"/>
              </a:rPr>
              <a:t>, pass);	</a:t>
            </a:r>
            <a:r>
              <a:rPr lang="zh-TW" altLang="en-US" kern="0" dirty="0"/>
              <a:t>使用加密連</a:t>
            </a:r>
            <a:r>
              <a:rPr lang="en-US" altLang="zh-TW" kern="0" dirty="0" smtClean="0"/>
              <a:t>AP</a:t>
            </a:r>
          </a:p>
          <a:p>
            <a:pPr>
              <a:defRPr/>
            </a:pPr>
            <a:r>
              <a:rPr lang="en-US" altLang="zh-TW" kern="0" dirty="0" err="1" smtClean="0"/>
              <a:t>server.begin</a:t>
            </a:r>
            <a:r>
              <a:rPr lang="en-US" altLang="zh-TW" kern="0" dirty="0"/>
              <a:t>(); </a:t>
            </a:r>
            <a:r>
              <a:rPr lang="en-US" altLang="zh-TW" kern="0" dirty="0" smtClean="0"/>
              <a:t>	</a:t>
            </a:r>
            <a:r>
              <a:rPr lang="zh-TW" altLang="en-US" kern="0" dirty="0" smtClean="0"/>
              <a:t>開始</a:t>
            </a:r>
            <a:r>
              <a:rPr lang="zh-TW" altLang="en-US" kern="0" dirty="0">
                <a:latin typeface="標楷體" pitchFamily="65" charset="-120"/>
              </a:rPr>
              <a:t>啟動</a:t>
            </a:r>
            <a:r>
              <a:rPr lang="en-US" altLang="zh-TW" kern="0" dirty="0">
                <a:latin typeface="標楷體" pitchFamily="65" charset="-120"/>
              </a:rPr>
              <a:t>PORT </a:t>
            </a:r>
            <a:r>
              <a:rPr lang="en-US" altLang="zh-TW" kern="0" dirty="0" smtClean="0">
                <a:latin typeface="標楷體" pitchFamily="65" charset="-120"/>
              </a:rPr>
              <a:t>80</a:t>
            </a:r>
            <a:r>
              <a:rPr lang="zh-TW" altLang="en-US" kern="0" dirty="0" smtClean="0">
                <a:latin typeface="標楷體" pitchFamily="65" charset="-120"/>
              </a:rPr>
              <a:t> 傾聽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printWifiStatus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>
                <a:latin typeface="標楷體" pitchFamily="65" charset="-120"/>
              </a:rPr>
              <a:t>列印網路資訊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WiFiClient</a:t>
            </a:r>
            <a:r>
              <a:rPr lang="en-US" altLang="zh-TW" kern="0" dirty="0">
                <a:latin typeface="標楷體" pitchFamily="65" charset="-120"/>
              </a:rPr>
              <a:t> client = </a:t>
            </a:r>
            <a:r>
              <a:rPr lang="en-US" altLang="zh-TW" kern="0" dirty="0" err="1">
                <a:latin typeface="標楷體" pitchFamily="65" charset="-120"/>
              </a:rPr>
              <a:t>server.available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有人連接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client.connected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有用戶連接中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client.available</a:t>
            </a:r>
            <a:r>
              <a:rPr lang="en-US" altLang="zh-TW" kern="0" dirty="0" smtClean="0">
                <a:latin typeface="標楷體" pitchFamily="65" charset="-120"/>
              </a:rPr>
              <a:t>()	</a:t>
            </a:r>
            <a:r>
              <a:rPr lang="zh-TW" altLang="en-US" kern="0" dirty="0" smtClean="0">
                <a:latin typeface="標楷體" pitchFamily="65" charset="-120"/>
              </a:rPr>
              <a:t>用戶送資料進來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12361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APMODEControlRelay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char c = </a:t>
            </a:r>
            <a:r>
              <a:rPr lang="en-US" altLang="zh-TW" kern="0" dirty="0" err="1"/>
              <a:t>client.read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讀出用戶送的資料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一個位元組</a:t>
            </a:r>
            <a:r>
              <a:rPr lang="en-US" altLang="zh-TW" kern="0" dirty="0" smtClean="0"/>
              <a:t>)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client.println</a:t>
            </a:r>
            <a:r>
              <a:rPr lang="en-US" altLang="zh-TW" kern="0" dirty="0" smtClean="0">
                <a:latin typeface="標楷體" pitchFamily="65" charset="-120"/>
              </a:rPr>
              <a:t>(“HTTP/1.1 </a:t>
            </a:r>
            <a:r>
              <a:rPr lang="en-US" altLang="zh-TW" kern="0" dirty="0">
                <a:latin typeface="標楷體" pitchFamily="65" charset="-120"/>
              </a:rPr>
              <a:t>200 </a:t>
            </a:r>
            <a:r>
              <a:rPr lang="en-US" altLang="zh-TW" kern="0" dirty="0" smtClean="0">
                <a:latin typeface="標楷體" pitchFamily="65" charset="-120"/>
              </a:rPr>
              <a:t>OK”);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….</a:t>
            </a:r>
            <a:r>
              <a:rPr lang="zh-TW" altLang="en-US" kern="0" dirty="0" smtClean="0">
                <a:latin typeface="標楷體" pitchFamily="65" charset="-120"/>
              </a:rPr>
              <a:t>  送給用戶端一段</a:t>
            </a:r>
            <a:r>
              <a:rPr lang="en-US" altLang="zh-TW" kern="0" dirty="0" smtClean="0">
                <a:latin typeface="標楷體" pitchFamily="65" charset="-120"/>
              </a:rPr>
              <a:t>HTML</a:t>
            </a:r>
            <a:r>
              <a:rPr lang="zh-TW" altLang="en-US" kern="0" dirty="0" smtClean="0">
                <a:latin typeface="標楷體" pitchFamily="65" charset="-120"/>
              </a:rPr>
              <a:t>碼，用瀏覽器方能顯示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 smtClean="0">
                <a:latin typeface="標楷體" pitchFamily="65" charset="-120"/>
              </a:rPr>
              <a:t>(“GET </a:t>
            </a:r>
            <a:r>
              <a:rPr lang="en-US" altLang="zh-TW" kern="0" dirty="0">
                <a:latin typeface="標楷體" pitchFamily="65" charset="-120"/>
              </a:rPr>
              <a:t>/</a:t>
            </a:r>
            <a:r>
              <a:rPr lang="en-US" altLang="zh-TW" kern="0" dirty="0" smtClean="0">
                <a:latin typeface="標楷體" pitchFamily="65" charset="-120"/>
              </a:rPr>
              <a:t>H”)</a:t>
            </a:r>
            <a:r>
              <a:rPr lang="zh-TW" altLang="en-US" kern="0" dirty="0" smtClean="0">
                <a:latin typeface="標楷體" pitchFamily="65" charset="-120"/>
              </a:rPr>
              <a:t>  判斷是否用</a:t>
            </a:r>
            <a:r>
              <a:rPr lang="en-US" altLang="zh-TW" kern="0" dirty="0" smtClean="0">
                <a:latin typeface="標楷體" pitchFamily="65" charset="-120"/>
              </a:rPr>
              <a:t>/H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>
                <a:latin typeface="標楷體" pitchFamily="65" charset="-120"/>
              </a:rPr>
              <a:t>(“GET </a:t>
            </a:r>
            <a:r>
              <a:rPr lang="en-US" altLang="zh-TW" kern="0" dirty="0" smtClean="0">
                <a:latin typeface="標楷體" pitchFamily="65" charset="-120"/>
              </a:rPr>
              <a:t>/L”)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zh-TW" altLang="en-US" kern="0" dirty="0">
                <a:latin typeface="標楷體" pitchFamily="65" charset="-120"/>
              </a:rPr>
              <a:t>判斷是否用</a:t>
            </a:r>
            <a:r>
              <a:rPr lang="en-US" altLang="zh-TW" kern="0" dirty="0" smtClean="0">
                <a:latin typeface="標楷體" pitchFamily="65" charset="-120"/>
              </a:rPr>
              <a:t>/L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client.stop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與用戶連線停止傳輸資料 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56095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>
                <a:solidFill>
                  <a:srgbClr val="E56700"/>
                </a:solidFill>
              </a:rPr>
              <a:t>網頁</a:t>
            </a:r>
            <a:r>
              <a:rPr lang="zh-TW" altLang="en-US" b="1" dirty="0" smtClean="0">
                <a:solidFill>
                  <a:srgbClr val="E56700"/>
                </a:solidFill>
              </a:rPr>
              <a:t>畫面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6386" name="Picture 2" descr="透過熱點模式控制繼電器模組測試程式結果畫面-網頁畫面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0386"/>
            <a:ext cx="8819748" cy="496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180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Set_RTC_Data</a:t>
            </a:r>
            <a:r>
              <a:rPr lang="en-US" altLang="zh-TW" dirty="0" smtClean="0"/>
              <a:t>(</a:t>
            </a:r>
            <a:r>
              <a:rPr lang="zh-TW" altLang="en-US" dirty="0" smtClean="0"/>
              <a:t>設定</a:t>
            </a:r>
            <a:r>
              <a:rPr lang="en-US" altLang="zh-TW" dirty="0" smtClean="0"/>
              <a:t>RTC</a:t>
            </a:r>
            <a:r>
              <a:rPr lang="zh-TW" altLang="en-US" dirty="0" smtClean="0"/>
              <a:t>時間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27633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Set_RTC_Data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100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7410" name="Picture 2" descr="Tiny RTC I2C 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8" y="1792830"/>
            <a:ext cx="755609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3544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8434" name="Picture 2" descr="阿米巴連DS1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0259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93848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pPr algn="ctr"/>
            <a:r>
              <a:rPr lang="en-US" altLang="zh-TW" sz="60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60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程式的介面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8575"/>
            <a:ext cx="4114800" cy="49371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500313" y="1785938"/>
            <a:ext cx="1285875" cy="357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5" name="直線單箭頭接點 4"/>
          <p:cNvCxnSpPr>
            <a:stCxn id="4" idx="1"/>
          </p:cNvCxnSpPr>
          <p:nvPr/>
        </p:nvCxnSpPr>
        <p:spPr>
          <a:xfrm rot="10800000" flipV="1">
            <a:off x="1571625" y="1963738"/>
            <a:ext cx="928688" cy="1079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文字方塊 7"/>
          <p:cNvSpPr txBox="1">
            <a:spLocks noChangeArrowheads="1"/>
          </p:cNvSpPr>
          <p:nvPr/>
        </p:nvSpPr>
        <p:spPr bwMode="auto">
          <a:xfrm>
            <a:off x="709613" y="1787525"/>
            <a:ext cx="862012" cy="1784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功能表</a:t>
            </a:r>
          </a:p>
        </p:txBody>
      </p:sp>
    </p:spTree>
    <p:extLst>
      <p:ext uri="{BB962C8B-B14F-4D97-AF65-F5344CB8AC3E}">
        <p14:creationId xmlns:p14="http://schemas.microsoft.com/office/powerpoint/2010/main" val="2660140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Set_RTC_Data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Wire.h</a:t>
            </a:r>
            <a:r>
              <a:rPr lang="en-US" altLang="zh-TW" kern="0" dirty="0"/>
              <a:t>&gt;   </a:t>
            </a:r>
            <a:r>
              <a:rPr lang="en-US" altLang="zh-TW" kern="0" dirty="0" smtClean="0"/>
              <a:t>	I2C</a:t>
            </a:r>
            <a:r>
              <a:rPr lang="zh-TW" altLang="en-US" kern="0" dirty="0" smtClean="0"/>
              <a:t>通訊用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/>
              <a:t>#include </a:t>
            </a:r>
            <a:r>
              <a:rPr lang="en-US" altLang="zh-TW" kern="0" dirty="0" smtClean="0"/>
              <a:t>“</a:t>
            </a:r>
            <a:r>
              <a:rPr lang="en-US" altLang="zh-TW" kern="0" dirty="0" err="1" smtClean="0"/>
              <a:t>RTClib.h</a:t>
            </a:r>
            <a:r>
              <a:rPr lang="en-US" altLang="zh-TW" kern="0" dirty="0" smtClean="0"/>
              <a:t>“	DS1307 </a:t>
            </a:r>
            <a:r>
              <a:rPr lang="zh-TW" altLang="en-US" kern="0" dirty="0" smtClean="0"/>
              <a:t>時鐘模組用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RTC_DS1307 RTC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宣告時鐘物件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initRTC</a:t>
            </a:r>
            <a:r>
              <a:rPr lang="en-US" altLang="zh-TW" kern="0" dirty="0"/>
              <a:t>() 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啟動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自訂</a:t>
            </a:r>
            <a:r>
              <a:rPr lang="en-US" altLang="zh-TW" kern="0" dirty="0" smtClean="0"/>
              <a:t>)</a:t>
            </a:r>
          </a:p>
          <a:p>
            <a:pPr lvl="1">
              <a:defRPr/>
            </a:pPr>
            <a:r>
              <a:rPr lang="en-US" altLang="zh-TW" kern="0" dirty="0" err="1"/>
              <a:t>Wire.begin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開始</a:t>
            </a:r>
            <a:r>
              <a:rPr lang="en-US" altLang="zh-TW" kern="0" dirty="0" smtClean="0"/>
              <a:t>I2C</a:t>
            </a:r>
            <a:r>
              <a:rPr lang="zh-TW" altLang="en-US" kern="0" dirty="0" smtClean="0"/>
              <a:t>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RTC.begin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開始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RTC.isrunning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時鐘物件順利啟動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RTC.adjust</a:t>
            </a:r>
            <a:r>
              <a:rPr lang="en-US" altLang="zh-TW" kern="0" dirty="0"/>
              <a:t>(</a:t>
            </a:r>
            <a:r>
              <a:rPr lang="en-US" altLang="zh-TW" kern="0" dirty="0" err="1"/>
              <a:t>DateTime</a:t>
            </a:r>
            <a:r>
              <a:rPr lang="en-US" altLang="zh-TW" kern="0" dirty="0"/>
              <a:t>(</a:t>
            </a:r>
            <a:r>
              <a:rPr lang="en-US" altLang="zh-TW" kern="0" dirty="0" err="1"/>
              <a:t>mYear,mMonth,mDay,mHour,mMinute,mSecond</a:t>
            </a:r>
            <a:r>
              <a:rPr lang="en-US" altLang="zh-TW" kern="0" dirty="0" smtClean="0"/>
              <a:t>));</a:t>
            </a:r>
            <a:r>
              <a:rPr lang="zh-TW" altLang="en-US" kern="0" dirty="0" smtClean="0"/>
              <a:t>   調整設定</a:t>
            </a:r>
            <a:r>
              <a:rPr lang="en-US" altLang="zh-TW" kern="0" dirty="0"/>
              <a:t>DS1307 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模組時間內容</a:t>
            </a:r>
            <a:endParaRPr lang="en-US" altLang="zh-TW" kern="0" dirty="0" smtClean="0"/>
          </a:p>
          <a:p>
            <a:pPr marL="457200" lvl="1" indent="0">
              <a:buNone/>
              <a:defRPr/>
            </a:pPr>
            <a:r>
              <a:rPr lang="en-US" altLang="zh-TW" kern="0" dirty="0"/>
              <a:t>	</a:t>
            </a:r>
          </a:p>
          <a:p>
            <a:pPr lvl="1">
              <a:defRPr/>
            </a:pPr>
            <a:endParaRPr lang="en-US" altLang="zh-TW" kern="0" dirty="0"/>
          </a:p>
          <a:p>
            <a:pPr>
              <a:defRPr/>
            </a:pPr>
            <a:endParaRPr lang="en-US" altLang="zh-TW" kern="0" dirty="0" smtClean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662506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9458" name="Picture 2" descr="RTC DS1307 時鐘模組測試程式一執行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2" y="1340768"/>
            <a:ext cx="7997349" cy="49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06040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/>
              <a:t>ReadTime</a:t>
            </a:r>
            <a:r>
              <a:rPr lang="en-US" altLang="zh-TW" dirty="0" smtClean="0"/>
              <a:t>(</a:t>
            </a:r>
            <a:r>
              <a:rPr lang="zh-TW" altLang="en-US" dirty="0" smtClean="0"/>
              <a:t>讀取</a:t>
            </a:r>
            <a:r>
              <a:rPr lang="en-US" altLang="zh-TW" dirty="0" smtClean="0"/>
              <a:t>RTC</a:t>
            </a:r>
            <a:r>
              <a:rPr lang="zh-TW" altLang="en-US" dirty="0" smtClean="0"/>
              <a:t>時間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639746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ReadTime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09200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7410" name="Picture 2" descr="Tiny RTC I2C 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8" y="1792830"/>
            <a:ext cx="755609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65517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8434" name="Picture 2" descr="阿米巴連DS1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0259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54204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ReadTime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Wire.h</a:t>
            </a:r>
            <a:r>
              <a:rPr lang="en-US" altLang="zh-TW" kern="0" dirty="0"/>
              <a:t>&gt;   </a:t>
            </a:r>
            <a:r>
              <a:rPr lang="en-US" altLang="zh-TW" kern="0" dirty="0" smtClean="0"/>
              <a:t>	I2C</a:t>
            </a:r>
            <a:r>
              <a:rPr lang="zh-TW" altLang="en-US" kern="0" dirty="0" smtClean="0"/>
              <a:t>通訊用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/>
              <a:t>#include </a:t>
            </a:r>
            <a:r>
              <a:rPr lang="en-US" altLang="zh-TW" kern="0" dirty="0" smtClean="0"/>
              <a:t>“</a:t>
            </a:r>
            <a:r>
              <a:rPr lang="en-US" altLang="zh-TW" kern="0" dirty="0" err="1" smtClean="0"/>
              <a:t>RTClib.h</a:t>
            </a:r>
            <a:r>
              <a:rPr lang="en-US" altLang="zh-TW" kern="0" dirty="0" smtClean="0"/>
              <a:t>“	DS1307 </a:t>
            </a:r>
            <a:r>
              <a:rPr lang="zh-TW" altLang="en-US" kern="0" dirty="0" smtClean="0"/>
              <a:t>時鐘模組用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RTC_DS1307 RTC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宣告時鐘物件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initRTC</a:t>
            </a:r>
            <a:r>
              <a:rPr lang="en-US" altLang="zh-TW" kern="0" dirty="0"/>
              <a:t>() 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啟動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自訂</a:t>
            </a:r>
            <a:r>
              <a:rPr lang="en-US" altLang="zh-TW" kern="0" dirty="0" smtClean="0"/>
              <a:t>)</a:t>
            </a:r>
          </a:p>
          <a:p>
            <a:pPr lvl="1">
              <a:defRPr/>
            </a:pPr>
            <a:r>
              <a:rPr lang="en-US" altLang="zh-TW" kern="0" dirty="0" err="1"/>
              <a:t>Wire.begin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開始</a:t>
            </a:r>
            <a:r>
              <a:rPr lang="en-US" altLang="zh-TW" kern="0" dirty="0" smtClean="0"/>
              <a:t>I2C</a:t>
            </a:r>
            <a:r>
              <a:rPr lang="zh-TW" altLang="en-US" kern="0" dirty="0" smtClean="0"/>
              <a:t>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RTC.begin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開始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RTC.isrunning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時鐘物件順利啟動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ShowDateTime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顯示</a:t>
            </a:r>
            <a:r>
              <a:rPr lang="en-US" altLang="zh-TW" kern="0" dirty="0" smtClean="0"/>
              <a:t>DS1307 </a:t>
            </a:r>
            <a:r>
              <a:rPr lang="zh-TW" altLang="en-US" kern="0" dirty="0" smtClean="0"/>
              <a:t>時鐘內容</a:t>
            </a:r>
            <a:r>
              <a:rPr lang="en-US" altLang="zh-TW" kern="0" dirty="0"/>
              <a:t>(</a:t>
            </a:r>
            <a:r>
              <a:rPr lang="zh-TW" altLang="en-US" kern="0" dirty="0"/>
              <a:t>自訂</a:t>
            </a:r>
            <a:r>
              <a:rPr lang="en-US" altLang="zh-TW" kern="0" dirty="0"/>
              <a:t>)</a:t>
            </a:r>
          </a:p>
          <a:p>
            <a:pPr marL="457200" lvl="1" indent="0">
              <a:buNone/>
              <a:defRPr/>
            </a:pPr>
            <a:r>
              <a:rPr lang="en-US" altLang="zh-TW" kern="0" dirty="0"/>
              <a:t>	</a:t>
            </a:r>
          </a:p>
          <a:p>
            <a:pPr lvl="1">
              <a:defRPr/>
            </a:pPr>
            <a:endParaRPr lang="en-US" altLang="zh-TW" kern="0" dirty="0"/>
          </a:p>
          <a:p>
            <a:pPr>
              <a:defRPr/>
            </a:pPr>
            <a:endParaRPr lang="en-US" altLang="zh-TW" kern="0" dirty="0" smtClean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917675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ReadTime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err="1" smtClean="0"/>
              <a:t>DateTime</a:t>
            </a:r>
            <a:r>
              <a:rPr lang="en-US" altLang="zh-TW" kern="0" dirty="0" smtClean="0"/>
              <a:t> </a:t>
            </a:r>
            <a:r>
              <a:rPr lang="en-US" altLang="zh-TW" kern="0" dirty="0"/>
              <a:t>now = </a:t>
            </a:r>
            <a:r>
              <a:rPr lang="en-US" altLang="zh-TW" kern="0" dirty="0" err="1"/>
              <a:t>RTC.now</a:t>
            </a:r>
            <a:r>
              <a:rPr lang="en-US" altLang="zh-TW" kern="0" dirty="0"/>
              <a:t>(); </a:t>
            </a:r>
            <a:r>
              <a:rPr lang="zh-TW" altLang="en-US" kern="0" dirty="0" smtClean="0"/>
              <a:t>  取得</a:t>
            </a:r>
            <a:r>
              <a:rPr lang="en-US" altLang="zh-TW" kern="0" dirty="0" smtClean="0"/>
              <a:t>RTC</a:t>
            </a:r>
            <a:r>
              <a:rPr lang="zh-TW" altLang="en-US" kern="0" dirty="0" smtClean="0"/>
              <a:t>時鐘物件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now.hour</a:t>
            </a:r>
            <a:r>
              <a:rPr lang="en-US" altLang="zh-TW" kern="0" dirty="0"/>
              <a:t>()	</a:t>
            </a:r>
            <a:r>
              <a:rPr lang="zh-TW" altLang="en-US" kern="0" dirty="0"/>
              <a:t>取得小時</a:t>
            </a:r>
            <a:endParaRPr lang="en-US" altLang="zh-TW" kern="0" dirty="0"/>
          </a:p>
          <a:p>
            <a:pPr lvl="1">
              <a:defRPr/>
            </a:pPr>
            <a:r>
              <a:rPr lang="en-US" altLang="zh-TW" kern="0" dirty="0" err="1"/>
              <a:t>now.minute</a:t>
            </a:r>
            <a:r>
              <a:rPr lang="en-US" altLang="zh-TW" kern="0" dirty="0"/>
              <a:t>()	</a:t>
            </a:r>
            <a:r>
              <a:rPr lang="zh-TW" altLang="en-US" kern="0" dirty="0" smtClean="0"/>
              <a:t>取得分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now.second</a:t>
            </a:r>
            <a:r>
              <a:rPr lang="en-US" altLang="zh-TW" kern="0" dirty="0"/>
              <a:t>()	</a:t>
            </a:r>
            <a:r>
              <a:rPr lang="zh-TW" altLang="en-US" kern="0" dirty="0" smtClean="0"/>
              <a:t>取得秒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now.year</a:t>
            </a:r>
            <a:r>
              <a:rPr lang="en-US" altLang="zh-TW" kern="0" dirty="0" smtClean="0"/>
              <a:t>()	</a:t>
            </a:r>
            <a:r>
              <a:rPr lang="zh-TW" altLang="en-US" kern="0" dirty="0" smtClean="0"/>
              <a:t>取得年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now.month</a:t>
            </a:r>
            <a:r>
              <a:rPr lang="en-US" altLang="zh-TW" kern="0" dirty="0" smtClean="0"/>
              <a:t>()	</a:t>
            </a:r>
            <a:r>
              <a:rPr lang="zh-TW" altLang="en-US" kern="0" dirty="0" smtClean="0"/>
              <a:t>取得月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now.day</a:t>
            </a:r>
            <a:r>
              <a:rPr lang="en-US" altLang="zh-TW" kern="0" dirty="0" smtClean="0"/>
              <a:t>()	</a:t>
            </a:r>
            <a:r>
              <a:rPr lang="zh-TW" altLang="en-US" kern="0" dirty="0" smtClean="0"/>
              <a:t>取得日</a:t>
            </a:r>
            <a:endParaRPr lang="en-US" altLang="zh-TW" kern="0" dirty="0"/>
          </a:p>
          <a:p>
            <a:pPr lvl="1">
              <a:defRPr/>
            </a:pPr>
            <a:endParaRPr lang="en-US" altLang="zh-TW" kern="0" dirty="0" smtClean="0"/>
          </a:p>
          <a:p>
            <a:pPr marL="457200" lvl="1" indent="0">
              <a:buNone/>
              <a:defRPr/>
            </a:pPr>
            <a:r>
              <a:rPr lang="en-US" altLang="zh-TW" kern="0" dirty="0"/>
              <a:t>	</a:t>
            </a:r>
          </a:p>
          <a:p>
            <a:pPr lvl="1">
              <a:defRPr/>
            </a:pPr>
            <a:endParaRPr lang="en-US" altLang="zh-TW" kern="0" dirty="0"/>
          </a:p>
          <a:p>
            <a:pPr>
              <a:defRPr/>
            </a:pPr>
            <a:endParaRPr lang="en-US" altLang="zh-TW" kern="0" dirty="0" smtClean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610772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20482" name="Picture 2" descr="RTC DS1307 時鐘模組測試程式二執行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8615849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98786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UdpNtpClient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讀取網路時間資料</a:t>
            </a:r>
          </a:p>
        </p:txBody>
      </p:sp>
    </p:spTree>
    <p:extLst>
      <p:ext uri="{BB962C8B-B14F-4D97-AF65-F5344CB8AC3E}">
        <p14:creationId xmlns:p14="http://schemas.microsoft.com/office/powerpoint/2010/main" val="80602005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214563"/>
            <a:ext cx="7599362" cy="1428750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071563" y="3214688"/>
            <a:ext cx="357187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500188" y="3214688"/>
            <a:ext cx="357187" cy="4286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28813" y="3214688"/>
            <a:ext cx="357187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357438" y="3214688"/>
            <a:ext cx="347662" cy="4286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786063" y="3214688"/>
            <a:ext cx="357187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344" name="文字方塊 17"/>
          <p:cNvSpPr txBox="1">
            <a:spLocks noChangeArrowheads="1"/>
          </p:cNvSpPr>
          <p:nvPr/>
        </p:nvSpPr>
        <p:spPr bwMode="auto">
          <a:xfrm>
            <a:off x="0" y="4197350"/>
            <a:ext cx="3929063" cy="14462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同等於</a:t>
            </a:r>
            <a:r>
              <a:rPr kumimoji="0" lang="en-US" altLang="zh-TW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r>
              <a:rPr kumimoji="0" lang="zh-TW" altLang="en-US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語言的</a:t>
            </a:r>
            <a:r>
              <a:rPr kumimoji="0" lang="en-US" altLang="zh-TW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Rebuild All</a:t>
            </a:r>
          </a:p>
        </p:txBody>
      </p:sp>
      <p:cxnSp>
        <p:nvCxnSpPr>
          <p:cNvPr id="21" name="直線單箭頭接點 20"/>
          <p:cNvCxnSpPr>
            <a:stCxn id="7" idx="0"/>
          </p:cNvCxnSpPr>
          <p:nvPr/>
        </p:nvCxnSpPr>
        <p:spPr>
          <a:xfrm rot="5400000" flipH="1" flipV="1">
            <a:off x="910431" y="2410620"/>
            <a:ext cx="1571625" cy="3651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文字方塊 23"/>
          <p:cNvSpPr txBox="1">
            <a:spLocks noChangeArrowheads="1"/>
          </p:cNvSpPr>
          <p:nvPr/>
        </p:nvSpPr>
        <p:spPr bwMode="auto">
          <a:xfrm>
            <a:off x="214313" y="285750"/>
            <a:ext cx="3570287" cy="144621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將程式燒入到</a:t>
            </a:r>
            <a:endParaRPr kumimoji="0" lang="en-US" altLang="zh-TW" sz="44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kumimoji="0" lang="en-US" altLang="zh-TW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endParaRPr kumimoji="0" lang="zh-TW" altLang="en-US" sz="44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347" name="文字方塊 28"/>
          <p:cNvSpPr txBox="1">
            <a:spLocks noChangeArrowheads="1"/>
          </p:cNvSpPr>
          <p:nvPr/>
        </p:nvSpPr>
        <p:spPr bwMode="auto">
          <a:xfrm>
            <a:off x="4049713" y="5078413"/>
            <a:ext cx="2236787" cy="7080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開新檔案</a:t>
            </a:r>
          </a:p>
        </p:txBody>
      </p:sp>
      <p:cxnSp>
        <p:nvCxnSpPr>
          <p:cNvPr id="31" name="直線單箭頭接點 30"/>
          <p:cNvCxnSpPr>
            <a:stCxn id="9" idx="0"/>
            <a:endCxn id="14349" idx="2"/>
          </p:cNvCxnSpPr>
          <p:nvPr/>
        </p:nvCxnSpPr>
        <p:spPr>
          <a:xfrm rot="5400000" flipH="1" flipV="1">
            <a:off x="2940844" y="661194"/>
            <a:ext cx="2143125" cy="29638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9" name="文字方塊 32"/>
          <p:cNvSpPr txBox="1">
            <a:spLocks noChangeArrowheads="1"/>
          </p:cNvSpPr>
          <p:nvPr/>
        </p:nvSpPr>
        <p:spPr bwMode="auto">
          <a:xfrm>
            <a:off x="4273550" y="301625"/>
            <a:ext cx="2441575" cy="76993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開啟舊檔</a:t>
            </a:r>
          </a:p>
        </p:txBody>
      </p:sp>
      <p:sp>
        <p:nvSpPr>
          <p:cNvPr id="14350" name="文字方塊 36"/>
          <p:cNvSpPr txBox="1">
            <a:spLocks noChangeArrowheads="1"/>
          </p:cNvSpPr>
          <p:nvPr/>
        </p:nvSpPr>
        <p:spPr bwMode="auto">
          <a:xfrm>
            <a:off x="6429375" y="4714875"/>
            <a:ext cx="2108200" cy="1323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儲存檔案</a:t>
            </a:r>
          </a:p>
        </p:txBody>
      </p:sp>
      <p:sp>
        <p:nvSpPr>
          <p:cNvPr id="44" name="矩形 43"/>
          <p:cNvSpPr/>
          <p:nvPr/>
        </p:nvSpPr>
        <p:spPr>
          <a:xfrm>
            <a:off x="7858125" y="3214688"/>
            <a:ext cx="357188" cy="4286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352" name="文字方塊 45"/>
          <p:cNvSpPr txBox="1">
            <a:spLocks noChangeArrowheads="1"/>
          </p:cNvSpPr>
          <p:nvPr/>
        </p:nvSpPr>
        <p:spPr bwMode="auto">
          <a:xfrm>
            <a:off x="7072313" y="285750"/>
            <a:ext cx="1878012" cy="76993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回傳值</a:t>
            </a:r>
          </a:p>
        </p:txBody>
      </p:sp>
      <p:cxnSp>
        <p:nvCxnSpPr>
          <p:cNvPr id="48" name="直線單箭頭接點 47"/>
          <p:cNvCxnSpPr>
            <a:stCxn id="44" idx="0"/>
            <a:endCxn id="14352" idx="2"/>
          </p:cNvCxnSpPr>
          <p:nvPr/>
        </p:nvCxnSpPr>
        <p:spPr>
          <a:xfrm rot="16200000" flipV="1">
            <a:off x="6944519" y="2121694"/>
            <a:ext cx="2159000" cy="2698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肘形接點 42"/>
          <p:cNvCxnSpPr/>
          <p:nvPr/>
        </p:nvCxnSpPr>
        <p:spPr>
          <a:xfrm rot="16200000" flipH="1">
            <a:off x="1231901" y="3697287"/>
            <a:ext cx="500062" cy="392113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圖案 57"/>
          <p:cNvCxnSpPr>
            <a:stCxn id="8" idx="2"/>
            <a:endCxn id="14347" idx="0"/>
          </p:cNvCxnSpPr>
          <p:nvPr/>
        </p:nvCxnSpPr>
        <p:spPr>
          <a:xfrm rot="16200000" flipH="1">
            <a:off x="2920207" y="2829719"/>
            <a:ext cx="1435100" cy="3062287"/>
          </a:xfrm>
          <a:prstGeom prst="bentConnector3">
            <a:avLst>
              <a:gd name="adj1" fmla="val 22845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56" name="群組 79"/>
          <p:cNvGrpSpPr>
            <a:grpSpLocks/>
          </p:cNvGrpSpPr>
          <p:nvPr/>
        </p:nvGrpSpPr>
        <p:grpSpPr bwMode="auto">
          <a:xfrm>
            <a:off x="3143250" y="3429000"/>
            <a:ext cx="4214813" cy="1287463"/>
            <a:chOff x="3143240" y="3429000"/>
            <a:chExt cx="4214842" cy="1286678"/>
          </a:xfrm>
        </p:grpSpPr>
        <p:cxnSp>
          <p:nvCxnSpPr>
            <p:cNvPr id="72" name="直線接點 71"/>
            <p:cNvCxnSpPr>
              <a:stCxn id="10" idx="3"/>
            </p:cNvCxnSpPr>
            <p:nvPr/>
          </p:nvCxnSpPr>
          <p:spPr>
            <a:xfrm>
              <a:off x="3143240" y="3429000"/>
              <a:ext cx="328614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 rot="5400000">
              <a:off x="5965327" y="3893061"/>
              <a:ext cx="9281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>
              <a:off x="6429388" y="4357122"/>
              <a:ext cx="9286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單箭頭接點 77"/>
            <p:cNvCxnSpPr/>
            <p:nvPr/>
          </p:nvCxnSpPr>
          <p:spPr>
            <a:xfrm rot="5400000">
              <a:off x="7178009" y="4535606"/>
              <a:ext cx="358556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7933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/>
              <a:t>UdpNtpClient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09803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UdpNtpClient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PubSubClient.h</a:t>
            </a:r>
            <a:r>
              <a:rPr lang="en-US" altLang="zh-TW" kern="0" dirty="0" smtClean="0"/>
              <a:t>&gt;</a:t>
            </a:r>
            <a:r>
              <a:rPr lang="zh-TW" altLang="en-US" kern="0" dirty="0"/>
              <a:t>使用</a:t>
            </a:r>
            <a:r>
              <a:rPr lang="zh-TW" altLang="en-US" kern="0" dirty="0" smtClean="0"/>
              <a:t>網路</a:t>
            </a:r>
            <a:r>
              <a:rPr lang="en-US" altLang="zh-TW" kern="0" dirty="0" smtClean="0"/>
              <a:t>UDP</a:t>
            </a:r>
            <a:r>
              <a:rPr lang="zh-TW" altLang="en-US" kern="0" dirty="0" smtClean="0"/>
              <a:t>必要</a:t>
            </a:r>
            <a:r>
              <a:rPr lang="zh-TW" altLang="en-US" kern="0" dirty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/>
              <a:t>#</a:t>
            </a:r>
            <a:r>
              <a:rPr lang="en-US" altLang="zh-TW" kern="0" dirty="0"/>
              <a:t>include &lt;</a:t>
            </a:r>
            <a:r>
              <a:rPr lang="en-US" altLang="zh-TW" kern="0" dirty="0" err="1"/>
              <a:t>WiFiUdp.h</a:t>
            </a:r>
            <a:r>
              <a:rPr lang="en-US" altLang="zh-TW" kern="0" dirty="0" smtClean="0"/>
              <a:t>&gt;</a:t>
            </a:r>
            <a:r>
              <a:rPr lang="zh-TW" altLang="en-US" kern="0" dirty="0"/>
              <a:t>使用網路</a:t>
            </a:r>
            <a:r>
              <a:rPr lang="en-US" altLang="zh-TW" kern="0" dirty="0"/>
              <a:t>UDP</a:t>
            </a:r>
            <a:r>
              <a:rPr lang="zh-TW" altLang="en-US" kern="0" dirty="0"/>
              <a:t>必要函數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const</a:t>
            </a:r>
            <a:r>
              <a:rPr lang="en-US" altLang="zh-TW" kern="0" dirty="0">
                <a:latin typeface="標楷體" pitchFamily="65" charset="-120"/>
              </a:rPr>
              <a:t> char </a:t>
            </a:r>
            <a:r>
              <a:rPr lang="en-US" altLang="zh-TW" kern="0" dirty="0" err="1">
                <a:latin typeface="標楷體" pitchFamily="65" charset="-120"/>
              </a:rPr>
              <a:t>ntpServer</a:t>
            </a:r>
            <a:r>
              <a:rPr lang="en-US" altLang="zh-TW" kern="0" dirty="0">
                <a:latin typeface="標楷體" pitchFamily="65" charset="-120"/>
              </a:rPr>
              <a:t>[] = </a:t>
            </a:r>
            <a:r>
              <a:rPr lang="en-US" altLang="zh-TW" kern="0" dirty="0" smtClean="0">
                <a:latin typeface="標楷體" pitchFamily="65" charset="-120"/>
              </a:rPr>
              <a:t>“pool.ntp.org”;</a:t>
            </a:r>
            <a:r>
              <a:rPr lang="zh-TW" altLang="en-US" kern="0" dirty="0" smtClean="0">
                <a:latin typeface="標楷體" pitchFamily="65" charset="-120"/>
              </a:rPr>
              <a:t> 網路時間伺服器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initializeWiFi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   啟動網路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ShowNTPDateTime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  取得</a:t>
            </a:r>
            <a:r>
              <a:rPr lang="zh-TW" altLang="en-US" kern="0" dirty="0">
                <a:latin typeface="標楷體" pitchFamily="65" charset="-120"/>
              </a:rPr>
              <a:t>網路</a:t>
            </a:r>
            <a:r>
              <a:rPr lang="zh-TW" altLang="en-US" kern="0" dirty="0" smtClean="0">
                <a:latin typeface="標楷體" pitchFamily="65" charset="-120"/>
              </a:rPr>
              <a:t>時間並顯示</a:t>
            </a:r>
            <a:endParaRPr lang="en-US" altLang="zh-TW" kern="0" dirty="0" smtClean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retrieveNtpTime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>
                <a:latin typeface="標楷體" pitchFamily="65" charset="-120"/>
              </a:rPr>
              <a:t>取得網路</a:t>
            </a:r>
            <a:r>
              <a:rPr lang="zh-TW" altLang="en-US" kern="0" dirty="0" smtClean="0">
                <a:latin typeface="標楷體" pitchFamily="65" charset="-120"/>
              </a:rPr>
              <a:t>時間</a:t>
            </a:r>
            <a:endParaRPr lang="en-US" altLang="zh-TW" kern="0" dirty="0" smtClean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getCurrentTime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epoch+timeZoneOffset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NDPyear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NDPmonth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NDPday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NDPhour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NDPminute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NDPsecond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將網路時間存入變數</a:t>
            </a:r>
          </a:p>
        </p:txBody>
      </p:sp>
    </p:spTree>
    <p:extLst>
      <p:ext uri="{BB962C8B-B14F-4D97-AF65-F5344CB8AC3E}">
        <p14:creationId xmlns:p14="http://schemas.microsoft.com/office/powerpoint/2010/main" val="211007554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UdpNtpClient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 </a:t>
            </a:r>
            <a:r>
              <a:rPr lang="en-US" altLang="zh-TW" kern="0" dirty="0" err="1"/>
              <a:t>Udp.beginPacket</a:t>
            </a:r>
            <a:r>
              <a:rPr lang="en-US" altLang="zh-TW" kern="0" dirty="0"/>
              <a:t>(</a:t>
            </a:r>
            <a:r>
              <a:rPr lang="en-US" altLang="zh-TW" kern="0" dirty="0" err="1"/>
              <a:t>ntpServer</a:t>
            </a:r>
            <a:r>
              <a:rPr lang="en-US" altLang="zh-TW" kern="0" dirty="0"/>
              <a:t>, 123</a:t>
            </a:r>
            <a:r>
              <a:rPr lang="en-US" altLang="zh-TW" kern="0" dirty="0" smtClean="0"/>
              <a:t>)</a:t>
            </a:r>
            <a:r>
              <a:rPr lang="zh-TW" altLang="en-US" kern="0" dirty="0" smtClean="0"/>
              <a:t>   與網路伺服器通訊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Udp.write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nptSendPacket</a:t>
            </a:r>
            <a:r>
              <a:rPr lang="en-US" altLang="zh-TW" kern="0" dirty="0">
                <a:latin typeface="標楷體" pitchFamily="65" charset="-120"/>
              </a:rPr>
              <a:t>, NTP_PACKET_SIZE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告訴</a:t>
            </a:r>
            <a:r>
              <a:rPr lang="zh-TW" altLang="en-US" kern="0" dirty="0"/>
              <a:t>網路</a:t>
            </a:r>
            <a:r>
              <a:rPr lang="zh-TW" altLang="en-US" kern="0" dirty="0" smtClean="0"/>
              <a:t>伺服器</a:t>
            </a:r>
            <a:r>
              <a:rPr lang="zh-TW" altLang="en-US" kern="0" dirty="0"/>
              <a:t>要取得</a:t>
            </a:r>
            <a:r>
              <a:rPr lang="zh-TW" altLang="en-US" kern="0" dirty="0" smtClean="0"/>
              <a:t>時間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Udp.endPacket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 結束通訊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Udp.parsePacket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得到</a:t>
            </a:r>
            <a:r>
              <a:rPr lang="zh-TW" altLang="en-US" kern="0" dirty="0"/>
              <a:t>網路</a:t>
            </a:r>
            <a:r>
              <a:rPr lang="zh-TW" altLang="en-US" kern="0" dirty="0" smtClean="0"/>
              <a:t>伺服器傳送時間資料通知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Udp.read</a:t>
            </a:r>
            <a:r>
              <a:rPr lang="en-US" altLang="zh-TW" kern="0" dirty="0"/>
              <a:t>(</a:t>
            </a:r>
            <a:r>
              <a:rPr lang="en-US" altLang="zh-TW" kern="0" dirty="0" err="1"/>
              <a:t>ntpRecvBuffer</a:t>
            </a:r>
            <a:r>
              <a:rPr lang="en-US" altLang="zh-TW" kern="0" dirty="0"/>
              <a:t>, NTP_PACKET_SIZE</a:t>
            </a:r>
            <a:r>
              <a:rPr lang="en-US" altLang="zh-TW" kern="0" dirty="0" smtClean="0"/>
              <a:t>)</a:t>
            </a:r>
            <a:r>
              <a:rPr lang="zh-TW" altLang="en-US" kern="0" dirty="0" smtClean="0"/>
              <a:t> 讀取網路</a:t>
            </a:r>
            <a:r>
              <a:rPr lang="zh-TW" altLang="en-US" kern="0" dirty="0"/>
              <a:t>伺服器傳送時間</a:t>
            </a:r>
            <a:r>
              <a:rPr lang="zh-TW" altLang="en-US" kern="0" dirty="0" smtClean="0"/>
              <a:t>資料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epoch = secsSince1900 - </a:t>
            </a:r>
            <a:r>
              <a:rPr lang="en-US" altLang="zh-TW" kern="0" dirty="0" err="1"/>
              <a:t>seventyYears</a:t>
            </a:r>
            <a:r>
              <a:rPr lang="en-US" altLang="zh-TW" kern="0" dirty="0"/>
              <a:t> </a:t>
            </a:r>
            <a:r>
              <a:rPr lang="en-US" altLang="zh-TW" kern="0" dirty="0" smtClean="0"/>
              <a:t>;</a:t>
            </a:r>
            <a:r>
              <a:rPr lang="zh-TW" altLang="en-US" kern="0" dirty="0" smtClean="0"/>
              <a:t>  計算時間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epochSystem</a:t>
            </a:r>
            <a:r>
              <a:rPr lang="en-US" altLang="zh-TW" kern="0" dirty="0"/>
              <a:t> = epoch - </a:t>
            </a:r>
            <a:r>
              <a:rPr lang="en-US" altLang="zh-TW" kern="0" dirty="0" err="1"/>
              <a:t>millis</a:t>
            </a:r>
            <a:r>
              <a:rPr lang="en-US" altLang="zh-TW" kern="0" dirty="0"/>
              <a:t>() / 1000</a:t>
            </a:r>
            <a:r>
              <a:rPr lang="en-US" altLang="zh-TW" kern="0" dirty="0" smtClean="0"/>
              <a:t>;</a:t>
            </a:r>
            <a:r>
              <a:rPr lang="zh-TW" altLang="en-US" kern="0" dirty="0"/>
              <a:t>計算</a:t>
            </a:r>
            <a:r>
              <a:rPr lang="zh-TW" altLang="en-US" kern="0" dirty="0" smtClean="0"/>
              <a:t>時間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秒</a:t>
            </a:r>
            <a:r>
              <a:rPr lang="en-US" altLang="zh-TW" kern="0" dirty="0" smtClean="0"/>
              <a:t>)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/>
              <a:t>getCurrentTime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 計算網路時間，回傳年、月、日、時、分、秒到變數</a:t>
            </a:r>
            <a:endParaRPr lang="en-US" altLang="zh-TW" kern="0" dirty="0"/>
          </a:p>
          <a:p>
            <a:pPr>
              <a:defRPr/>
            </a:pPr>
            <a:endParaRPr lang="en-US" altLang="zh-TW" kern="0" dirty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25697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2290" name="Picture 2" descr="網路校時測試程式結果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66753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93520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SetTime_fromNet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網路校時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981557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SetTime_fromNet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709271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SetTime_fromNet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initRTC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 初始化時鐘模組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ShowNTPDateTime</a:t>
            </a:r>
            <a:r>
              <a:rPr lang="en-US" altLang="zh-TW" kern="0" dirty="0">
                <a:latin typeface="標楷體" pitchFamily="65" charset="-120"/>
              </a:rPr>
              <a:t>() ;</a:t>
            </a:r>
            <a:r>
              <a:rPr lang="zh-TW" altLang="en-US" kern="0" dirty="0">
                <a:latin typeface="標楷體" pitchFamily="65" charset="-120"/>
              </a:rPr>
              <a:t>   取得網路時間並顯示</a:t>
            </a:r>
            <a:endParaRPr lang="en-US" altLang="zh-TW" kern="0" dirty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retrieveNtpTime</a:t>
            </a:r>
            <a:r>
              <a:rPr lang="en-US" altLang="zh-TW" kern="0" dirty="0">
                <a:latin typeface="標楷體" pitchFamily="65" charset="-120"/>
              </a:rPr>
              <a:t>() ;</a:t>
            </a:r>
            <a:r>
              <a:rPr lang="zh-TW" altLang="en-US" kern="0" dirty="0">
                <a:latin typeface="標楷體" pitchFamily="65" charset="-120"/>
              </a:rPr>
              <a:t>取得網路時間</a:t>
            </a:r>
            <a:endParaRPr lang="en-US" altLang="zh-TW" kern="0" dirty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getCurrentTime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epoch+timeZoneOffset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NDPyear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NDPmonth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NDPday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NDPhour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NDPminute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NDPsecond</a:t>
            </a:r>
            <a:r>
              <a:rPr lang="en-US" altLang="zh-TW" kern="0" dirty="0">
                <a:latin typeface="標楷體" pitchFamily="65" charset="-120"/>
              </a:rPr>
              <a:t>);</a:t>
            </a:r>
            <a:r>
              <a:rPr lang="zh-TW" altLang="en-US" kern="0" dirty="0">
                <a:latin typeface="標楷體" pitchFamily="65" charset="-120"/>
              </a:rPr>
              <a:t> 將網路時間存入</a:t>
            </a:r>
            <a:r>
              <a:rPr lang="zh-TW" altLang="en-US" kern="0" dirty="0" smtClean="0">
                <a:latin typeface="標楷體" pitchFamily="65" charset="-120"/>
              </a:rPr>
              <a:t>變數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SetRTCTime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NDPyear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NDPmonth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NDPday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NDPhour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NDPminute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NDPsecond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將取得網路時間調整</a:t>
            </a:r>
            <a:r>
              <a:rPr lang="zh-TW" altLang="en-US" kern="0" dirty="0">
                <a:latin typeface="標楷體" pitchFamily="65" charset="-120"/>
              </a:rPr>
              <a:t>時鐘模組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1882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3314" name="Picture 2" descr="網路校時RTC 時鐘模組測試程式結果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3388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2321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WiFiWebClient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讀取網頁資料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725205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/>
              <a:t>WiFiWebClient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0537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643563" cy="6858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14500" y="1428750"/>
            <a:ext cx="5643563" cy="39290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rot="10800000" flipV="1">
            <a:off x="1071563" y="3571875"/>
            <a:ext cx="642937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文字方塊 9"/>
          <p:cNvSpPr txBox="1">
            <a:spLocks noChangeArrowheads="1"/>
          </p:cNvSpPr>
          <p:nvPr/>
        </p:nvSpPr>
        <p:spPr bwMode="auto">
          <a:xfrm>
            <a:off x="214313" y="1951038"/>
            <a:ext cx="862012" cy="34782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撰寫程式內容</a:t>
            </a:r>
          </a:p>
        </p:txBody>
      </p:sp>
      <p:sp>
        <p:nvSpPr>
          <p:cNvPr id="11" name="矩形 10"/>
          <p:cNvSpPr/>
          <p:nvPr/>
        </p:nvSpPr>
        <p:spPr>
          <a:xfrm>
            <a:off x="5715000" y="6572250"/>
            <a:ext cx="1500188" cy="285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714500" y="714375"/>
            <a:ext cx="785813" cy="428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2071688" y="2071688"/>
            <a:ext cx="5072062" cy="1662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要注意是否連線，</a:t>
            </a:r>
            <a:endParaRPr kumimoji="0" lang="en-US" altLang="zh-TW" sz="28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kumimoji="0" lang="zh-TW" altLang="en-US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若未連線可以</a:t>
            </a:r>
            <a:r>
              <a:rPr kumimoji="0" lang="en-US" altLang="zh-TW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Rebuild</a:t>
            </a:r>
            <a:r>
              <a:rPr kumimoji="0" lang="zh-TW" altLang="en-US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但不可燒入</a:t>
            </a:r>
          </a:p>
          <a:p>
            <a:endParaRPr kumimoji="0"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cxnSp>
        <p:nvCxnSpPr>
          <p:cNvPr id="21" name="圖案 20"/>
          <p:cNvCxnSpPr>
            <a:stCxn id="12" idx="3"/>
            <a:endCxn id="18" idx="0"/>
          </p:cNvCxnSpPr>
          <p:nvPr/>
        </p:nvCxnSpPr>
        <p:spPr>
          <a:xfrm>
            <a:off x="2500313" y="928688"/>
            <a:ext cx="2108200" cy="11430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/>
          <p:cNvCxnSpPr>
            <a:stCxn id="11" idx="0"/>
            <a:endCxn id="18" idx="2"/>
          </p:cNvCxnSpPr>
          <p:nvPr/>
        </p:nvCxnSpPr>
        <p:spPr>
          <a:xfrm rot="16200000" flipV="1">
            <a:off x="4117976" y="4224337"/>
            <a:ext cx="2838450" cy="18573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957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WiFiWebClient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GetWifiMac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取得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函數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顯示</a:t>
            </a:r>
            <a:r>
              <a:rPr lang="en-US" altLang="zh-TW" kern="0" dirty="0" smtClean="0">
                <a:latin typeface="標楷體" pitchFamily="65" charset="-120"/>
              </a:rPr>
              <a:t>WIFI</a:t>
            </a:r>
            <a:r>
              <a:rPr lang="zh-TW" altLang="en-US" kern="0" dirty="0" smtClean="0">
                <a:latin typeface="標楷體" pitchFamily="65" charset="-120"/>
              </a:rPr>
              <a:t>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printWifiStatus</a:t>
            </a:r>
            <a:r>
              <a:rPr lang="en-US" altLang="zh-TW" kern="0" dirty="0" smtClean="0">
                <a:latin typeface="標楷體" pitchFamily="65" charset="-120"/>
              </a:rPr>
              <a:t>();   </a:t>
            </a:r>
            <a:r>
              <a:rPr lang="zh-TW" altLang="en-US" kern="0" dirty="0" smtClean="0">
                <a:latin typeface="標楷體" pitchFamily="65" charset="-120"/>
              </a:rPr>
              <a:t>列印網路狀態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client.connect</a:t>
            </a:r>
            <a:r>
              <a:rPr lang="en-US" altLang="zh-TW" kern="0" dirty="0">
                <a:latin typeface="標楷體" pitchFamily="65" charset="-120"/>
              </a:rPr>
              <a:t>(server, 80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  <a:r>
              <a:rPr lang="zh-TW" altLang="en-US" kern="0" dirty="0" smtClean="0">
                <a:latin typeface="標楷體" pitchFamily="65" charset="-120"/>
              </a:rPr>
              <a:t>   連到</a:t>
            </a:r>
            <a:r>
              <a:rPr lang="en-US" altLang="zh-TW" kern="0" dirty="0" smtClean="0">
                <a:latin typeface="標楷體" pitchFamily="65" charset="-120"/>
              </a:rPr>
              <a:t>Server(</a:t>
            </a:r>
            <a:r>
              <a:rPr lang="zh-TW" altLang="en-US" kern="0" dirty="0" smtClean="0">
                <a:latin typeface="標楷體" pitchFamily="65" charset="-120"/>
              </a:rPr>
              <a:t>用</a:t>
            </a:r>
            <a:r>
              <a:rPr lang="en-US" altLang="zh-TW" kern="0" dirty="0" smtClean="0">
                <a:latin typeface="標楷體" pitchFamily="65" charset="-120"/>
              </a:rPr>
              <a:t>port80) 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client.println</a:t>
            </a:r>
            <a:r>
              <a:rPr lang="en-US" altLang="zh-TW" kern="0" dirty="0" smtClean="0">
                <a:latin typeface="標楷體" pitchFamily="65" charset="-120"/>
              </a:rPr>
              <a:t>(“GET </a:t>
            </a:r>
            <a:r>
              <a:rPr lang="en-US" altLang="zh-TW" kern="0" dirty="0">
                <a:latin typeface="標楷體" pitchFamily="65" charset="-120"/>
              </a:rPr>
              <a:t>/</a:t>
            </a:r>
            <a:r>
              <a:rPr lang="en-US" altLang="zh-TW" kern="0" dirty="0" err="1" smtClean="0">
                <a:latin typeface="標楷體" pitchFamily="65" charset="-120"/>
              </a:rPr>
              <a:t>search?q</a:t>
            </a:r>
            <a:r>
              <a:rPr lang="en-US" altLang="zh-TW" kern="0" dirty="0" smtClean="0">
                <a:latin typeface="標楷體" pitchFamily="65" charset="-120"/>
              </a:rPr>
              <a:t>=ameba HTTP/1.1”);   </a:t>
            </a:r>
            <a:r>
              <a:rPr lang="zh-TW" altLang="en-US" kern="0" dirty="0" smtClean="0">
                <a:latin typeface="標楷體" pitchFamily="65" charset="-120"/>
              </a:rPr>
              <a:t>送給伺服器端資料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client.available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連線對象要送資料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char c = </a:t>
            </a:r>
            <a:r>
              <a:rPr lang="en-US" altLang="zh-TW" kern="0" dirty="0" err="1">
                <a:latin typeface="標楷體" pitchFamily="65" charset="-120"/>
              </a:rPr>
              <a:t>client.read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  讀取</a:t>
            </a:r>
            <a:r>
              <a:rPr lang="zh-TW" altLang="en-US" kern="0" dirty="0">
                <a:latin typeface="標楷體" pitchFamily="65" charset="-120"/>
              </a:rPr>
              <a:t>連線對象要送資料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184270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lcd1602_I2C_mills</a:t>
            </a:r>
            <a:br>
              <a:rPr lang="en-US" altLang="zh-TW" dirty="0" smtClean="0"/>
            </a:br>
            <a:r>
              <a:rPr lang="zh-TW" altLang="en-US" dirty="0" smtClean="0"/>
              <a:t>顯示資料在</a:t>
            </a:r>
            <a:r>
              <a:rPr lang="en-US" altLang="zh-TW" dirty="0" smtClean="0"/>
              <a:t>LCD</a:t>
            </a:r>
            <a:r>
              <a:rPr lang="zh-TW" altLang="en-US" dirty="0" smtClean="0"/>
              <a:t>上</a:t>
            </a:r>
          </a:p>
        </p:txBody>
      </p:sp>
    </p:spTree>
    <p:extLst>
      <p:ext uri="{BB962C8B-B14F-4D97-AF65-F5344CB8AC3E}">
        <p14:creationId xmlns:p14="http://schemas.microsoft.com/office/powerpoint/2010/main" val="2825943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/>
              <a:t>lcd1602_I2C_mills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13178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/>
              <a:t>lcd1602_I2C_mills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8" y="1484784"/>
            <a:ext cx="8212832" cy="48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5128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/>
              <a:t>lcd1602_I2C_mills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&lt;I2CIO.h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 </a:t>
            </a:r>
            <a:r>
              <a:rPr lang="en-US" altLang="zh-TW" kern="0" dirty="0" smtClean="0"/>
              <a:t>I2C </a:t>
            </a:r>
            <a:r>
              <a:rPr lang="zh-TW" altLang="en-US" kern="0" dirty="0" smtClean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LCD.h</a:t>
            </a:r>
            <a:r>
              <a:rPr lang="en-US" altLang="zh-TW" kern="0" dirty="0" smtClean="0"/>
              <a:t>&gt;	</a:t>
            </a:r>
            <a:r>
              <a:rPr lang="zh-TW" altLang="en-US" kern="0" dirty="0" smtClean="0"/>
              <a:t>  </a:t>
            </a:r>
            <a:r>
              <a:rPr lang="en-US" altLang="zh-TW" kern="0" dirty="0" smtClean="0"/>
              <a:t>LCD</a:t>
            </a:r>
            <a:r>
              <a:rPr lang="zh-TW" altLang="en-US" kern="0" dirty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/>
              <a:t>#</a:t>
            </a:r>
            <a:r>
              <a:rPr lang="en-US" altLang="zh-TW" kern="0" dirty="0"/>
              <a:t>include &lt;LiquidCrystal_I2C.h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</a:t>
            </a:r>
            <a:r>
              <a:rPr lang="en-US" altLang="zh-TW" kern="0" dirty="0" smtClean="0"/>
              <a:t>I2C</a:t>
            </a:r>
            <a:r>
              <a:rPr lang="zh-TW" altLang="en-US" kern="0" dirty="0" smtClean="0"/>
              <a:t>版</a:t>
            </a:r>
            <a:r>
              <a:rPr lang="en-US" altLang="zh-TW" kern="0" dirty="0"/>
              <a:t>LCD</a:t>
            </a:r>
            <a:r>
              <a:rPr lang="zh-TW" altLang="en-US" kern="0" dirty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#define I2C_ADDR    0x27  </a:t>
            </a:r>
            <a:r>
              <a:rPr lang="zh-TW" altLang="en-US" kern="0" dirty="0">
                <a:latin typeface="標楷體" pitchFamily="65" charset="-120"/>
              </a:rPr>
              <a:t> </a:t>
            </a:r>
            <a:r>
              <a:rPr lang="zh-TW" altLang="en-US" kern="0" dirty="0" smtClean="0">
                <a:latin typeface="標楷體" pitchFamily="65" charset="-120"/>
              </a:rPr>
              <a:t> 設定</a:t>
            </a:r>
            <a:r>
              <a:rPr lang="en-US" altLang="zh-TW" kern="0" dirty="0" smtClean="0">
                <a:latin typeface="標楷體" pitchFamily="65" charset="-120"/>
              </a:rPr>
              <a:t>LCD I2C</a:t>
            </a:r>
            <a:r>
              <a:rPr lang="zh-TW" altLang="en-US" kern="0" dirty="0" smtClean="0">
                <a:latin typeface="標楷體" pitchFamily="65" charset="-120"/>
              </a:rPr>
              <a:t>位址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lcd.begin</a:t>
            </a:r>
            <a:r>
              <a:rPr lang="en-US" altLang="zh-TW" kern="0" dirty="0">
                <a:latin typeface="標楷體" pitchFamily="65" charset="-120"/>
              </a:rPr>
              <a:t> (16,2); </a:t>
            </a:r>
            <a:r>
              <a:rPr lang="zh-TW" altLang="en-US" kern="0" dirty="0" smtClean="0">
                <a:latin typeface="標楷體" pitchFamily="65" charset="-120"/>
              </a:rPr>
              <a:t>   設定</a:t>
            </a:r>
            <a:r>
              <a:rPr lang="en-US" altLang="zh-TW" kern="0" dirty="0" smtClean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寬度與高度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lcd.setBacklight</a:t>
            </a:r>
            <a:r>
              <a:rPr lang="en-US" altLang="zh-TW" kern="0" dirty="0">
                <a:latin typeface="標楷體" pitchFamily="65" charset="-120"/>
              </a:rPr>
              <a:t>(LED_ON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設定</a:t>
            </a:r>
            <a:r>
              <a:rPr lang="en-US" altLang="zh-TW" kern="0" dirty="0" smtClean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背光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lcd.backlight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>
                <a:latin typeface="標楷體" pitchFamily="65" charset="-120"/>
              </a:rPr>
              <a:t>啟動</a:t>
            </a:r>
            <a:r>
              <a:rPr lang="en-US" altLang="zh-TW" kern="0" dirty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背光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lcd.setCursor</a:t>
            </a:r>
            <a:r>
              <a:rPr lang="en-US" altLang="zh-TW" kern="0" dirty="0">
                <a:latin typeface="標楷體" pitchFamily="65" charset="-120"/>
              </a:rPr>
              <a:t>(0,0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en-US" altLang="zh-TW" kern="0" dirty="0" smtClean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歸零定位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lcd.print</a:t>
            </a:r>
            <a:r>
              <a:rPr lang="en-US" altLang="zh-TW" kern="0" dirty="0" smtClean="0">
                <a:latin typeface="標楷體" pitchFamily="65" charset="-120"/>
              </a:rPr>
              <a:t>(“Hello</a:t>
            </a:r>
            <a:r>
              <a:rPr lang="en-US" altLang="zh-TW" kern="0" dirty="0">
                <a:latin typeface="標楷體" pitchFamily="65" charset="-120"/>
              </a:rPr>
              <a:t>, world</a:t>
            </a:r>
            <a:r>
              <a:rPr lang="en-US" altLang="zh-TW" kern="0" dirty="0" smtClean="0">
                <a:latin typeface="標楷體" pitchFamily="65" charset="-120"/>
              </a:rPr>
              <a:t>!”);</a:t>
            </a:r>
            <a:r>
              <a:rPr lang="zh-TW" altLang="en-US" kern="0" dirty="0" smtClean="0">
                <a:latin typeface="標楷體" pitchFamily="65" charset="-120"/>
              </a:rPr>
              <a:t>  印出</a:t>
            </a:r>
            <a:r>
              <a:rPr lang="en-US" altLang="zh-TW" kern="0" dirty="0" smtClean="0">
                <a:latin typeface="標楷體" pitchFamily="65" charset="-120"/>
              </a:rPr>
              <a:t>Hello World</a:t>
            </a: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7857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DHTx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讀取</a:t>
            </a:r>
            <a:r>
              <a:rPr lang="zh-TW" altLang="en-US" dirty="0"/>
              <a:t>溫溼度</a:t>
            </a:r>
            <a:r>
              <a:rPr lang="zh-TW" altLang="en-US" dirty="0" smtClean="0"/>
              <a:t>資料</a:t>
            </a:r>
          </a:p>
        </p:txBody>
      </p:sp>
    </p:spTree>
    <p:extLst>
      <p:ext uri="{BB962C8B-B14F-4D97-AF65-F5344CB8AC3E}">
        <p14:creationId xmlns:p14="http://schemas.microsoft.com/office/powerpoint/2010/main" val="84584813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DHTx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04483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2290" name="Picture 2" descr="溫濕度感測模組(DHT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4879"/>
            <a:ext cx="4176464" cy="259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dht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19473"/>
            <a:ext cx="4211049" cy="241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7164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52" y="1195690"/>
            <a:ext cx="6347048" cy="50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8339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DHTx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</a:t>
            </a:r>
            <a:r>
              <a:rPr lang="en-US" altLang="zh-TW" kern="0" dirty="0" smtClean="0"/>
              <a:t>“</a:t>
            </a:r>
            <a:r>
              <a:rPr lang="en-US" altLang="zh-TW" kern="0" dirty="0" err="1" smtClean="0"/>
              <a:t>DHT.h</a:t>
            </a:r>
            <a:r>
              <a:rPr lang="en-US" altLang="zh-TW" kern="0" dirty="0" smtClean="0"/>
              <a:t>”</a:t>
            </a:r>
            <a:r>
              <a:rPr lang="zh-TW" altLang="en-US" kern="0" dirty="0" smtClean="0"/>
              <a:t> </a:t>
            </a:r>
            <a:r>
              <a:rPr lang="en-US" altLang="zh-TW" kern="0" dirty="0" smtClean="0"/>
              <a:t>		</a:t>
            </a:r>
            <a:r>
              <a:rPr lang="zh-TW" altLang="en-US" kern="0" dirty="0" smtClean="0"/>
              <a:t>使用溫溼度模組必要函數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#define DHTTYPE DHT22 </a:t>
            </a:r>
            <a:r>
              <a:rPr lang="zh-TW" altLang="en-US" kern="0" dirty="0" smtClean="0">
                <a:latin typeface="標楷體" pitchFamily="65" charset="-120"/>
              </a:rPr>
              <a:t> 宣告使用哪種</a:t>
            </a:r>
            <a:r>
              <a:rPr lang="en-US" altLang="zh-TW" kern="0" dirty="0" smtClean="0">
                <a:latin typeface="標楷體" pitchFamily="65" charset="-120"/>
              </a:rPr>
              <a:t>DHT</a:t>
            </a:r>
            <a:r>
              <a:rPr lang="zh-TW" altLang="en-US" kern="0" dirty="0"/>
              <a:t>溫溼度模組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DHT </a:t>
            </a:r>
            <a:r>
              <a:rPr lang="en-US" altLang="zh-TW" kern="0" dirty="0" err="1">
                <a:latin typeface="標楷體" pitchFamily="65" charset="-120"/>
              </a:rPr>
              <a:t>dht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DHTSensorPin</a:t>
            </a:r>
            <a:r>
              <a:rPr lang="en-US" altLang="zh-TW" kern="0" dirty="0">
                <a:latin typeface="標楷體" pitchFamily="65" charset="-120"/>
              </a:rPr>
              <a:t>, DHTTYPE</a:t>
            </a:r>
            <a:r>
              <a:rPr lang="en-US" altLang="zh-TW" kern="0" dirty="0" smtClean="0">
                <a:latin typeface="標楷體" pitchFamily="65" charset="-120"/>
              </a:rPr>
              <a:t>); 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zh-TW" altLang="en-US" kern="0" dirty="0"/>
              <a:t>溫</a:t>
            </a:r>
            <a:r>
              <a:rPr lang="zh-TW" altLang="en-US" kern="0" dirty="0" smtClean="0"/>
              <a:t>溼度物件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dht.begin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/>
              <a:t>溫溼度</a:t>
            </a:r>
            <a:r>
              <a:rPr lang="zh-TW" altLang="en-US" kern="0" dirty="0" smtClean="0"/>
              <a:t>物件通訊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ShowHumidity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顯示</a:t>
            </a:r>
            <a:r>
              <a:rPr lang="zh-TW" altLang="en-US" kern="0" dirty="0"/>
              <a:t>溫</a:t>
            </a:r>
            <a:r>
              <a:rPr lang="zh-TW" altLang="en-US" kern="0" dirty="0" smtClean="0"/>
              <a:t>溼度資料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自訂</a:t>
            </a:r>
            <a:r>
              <a:rPr lang="en-US" altLang="zh-TW" kern="0" dirty="0" smtClean="0"/>
              <a:t>)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dht.readHumidity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  讀取濕度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ht.readTemperature</a:t>
            </a:r>
            <a:r>
              <a:rPr lang="en-US" altLang="zh-TW" kern="0" dirty="0">
                <a:latin typeface="標楷體" pitchFamily="65" charset="-120"/>
              </a:rPr>
              <a:t>(true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讀取溫度</a:t>
            </a:r>
            <a:endParaRPr lang="en-US" altLang="zh-TW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284075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589088"/>
            <a:ext cx="417671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5"/>
          <p:cNvSpPr txBox="1">
            <a:spLocks noChangeArrowheads="1"/>
          </p:cNvSpPr>
          <p:nvPr/>
        </p:nvSpPr>
        <p:spPr bwMode="auto">
          <a:xfrm>
            <a:off x="1408113" y="642938"/>
            <a:ext cx="18780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未連線</a:t>
            </a:r>
            <a:endParaRPr kumimoji="0" lang="en-US" altLang="zh-TW" sz="44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8" name="文字方塊 6"/>
          <p:cNvSpPr txBox="1">
            <a:spLocks noChangeArrowheads="1"/>
          </p:cNvSpPr>
          <p:nvPr/>
        </p:nvSpPr>
        <p:spPr bwMode="auto">
          <a:xfrm>
            <a:off x="5980113" y="658813"/>
            <a:ext cx="18780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已連線</a:t>
            </a:r>
          </a:p>
        </p:txBody>
      </p:sp>
      <p:pic>
        <p:nvPicPr>
          <p:cNvPr id="163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589088"/>
            <a:ext cx="431958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681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pms3003</a:t>
            </a:r>
            <a:br>
              <a:rPr lang="en-US" altLang="zh-TW" dirty="0" smtClean="0"/>
            </a:br>
            <a:r>
              <a:rPr lang="zh-TW" altLang="en-US" dirty="0" smtClean="0"/>
              <a:t>讀取</a:t>
            </a:r>
            <a:r>
              <a:rPr lang="zh-TW" altLang="en-US" dirty="0"/>
              <a:t>空汙</a:t>
            </a:r>
            <a:r>
              <a:rPr lang="zh-TW" altLang="en-US" dirty="0" smtClean="0"/>
              <a:t>偵測器資料</a:t>
            </a:r>
          </a:p>
        </p:txBody>
      </p:sp>
    </p:spTree>
    <p:extLst>
      <p:ext uri="{BB962C8B-B14F-4D97-AF65-F5344CB8AC3E}">
        <p14:creationId xmlns:p14="http://schemas.microsoft.com/office/powerpoint/2010/main" val="11626443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/>
              <a:t>pms3003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53136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4338" name="Picture 2" descr="pms3003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18215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G5 PMS5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0" y="3681264"/>
            <a:ext cx="603298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3456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3314" name="Picture 2" descr="安裝DH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81329" cy="46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94812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SoftwareSerial.h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 使用串列埠必用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SoftwareSerial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mySerial</a:t>
            </a:r>
            <a:r>
              <a:rPr lang="en-US" altLang="zh-TW" kern="0" dirty="0">
                <a:latin typeface="標楷體" pitchFamily="65" charset="-120"/>
              </a:rPr>
              <a:t>(0, 1); // RX, </a:t>
            </a:r>
            <a:r>
              <a:rPr lang="en-US" altLang="zh-TW" kern="0" dirty="0" smtClean="0">
                <a:latin typeface="標楷體" pitchFamily="65" charset="-120"/>
              </a:rPr>
              <a:t>TX</a:t>
            </a:r>
            <a:r>
              <a:rPr lang="zh-TW" altLang="en-US" kern="0" dirty="0" smtClean="0">
                <a:latin typeface="標楷體" pitchFamily="65" charset="-120"/>
              </a:rPr>
              <a:t>  產生通訊物件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#define 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24</a:t>
            </a:r>
            <a:r>
              <a:rPr lang="zh-TW" altLang="en-US" kern="0" dirty="0" smtClean="0">
                <a:latin typeface="標楷體" pitchFamily="65" charset="-120"/>
              </a:rPr>
              <a:t>   空氣偵測器資料長度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unsigned char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讀取</a:t>
            </a:r>
            <a:r>
              <a:rPr lang="zh-TW" altLang="en-US" kern="0" dirty="0">
                <a:latin typeface="標楷體" pitchFamily="65" charset="-120"/>
              </a:rPr>
              <a:t>空氣偵測器</a:t>
            </a:r>
            <a:r>
              <a:rPr lang="zh-TW" altLang="en-US" kern="0" dirty="0" smtClean="0">
                <a:latin typeface="標楷體" pitchFamily="65" charset="-120"/>
              </a:rPr>
              <a:t>資料暫存變數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zh-TW" altLang="en-US" kern="0" dirty="0">
                <a:latin typeface="標楷體" pitchFamily="65" charset="-120"/>
              </a:rPr>
              <a:t>空</a:t>
            </a:r>
            <a:r>
              <a:rPr lang="zh-TW" altLang="en-US" kern="0" dirty="0" smtClean="0">
                <a:latin typeface="標楷體" pitchFamily="65" charset="-120"/>
              </a:rPr>
              <a:t>汙資料變數</a:t>
            </a:r>
            <a:endParaRPr lang="en-US" altLang="zh-TW" kern="0" dirty="0" smtClean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idx</a:t>
            </a:r>
            <a:r>
              <a:rPr lang="en-US" altLang="zh-TW" kern="0" dirty="0">
                <a:latin typeface="標楷體" pitchFamily="65" charset="-120"/>
              </a:rPr>
              <a:t> = 0;</a:t>
            </a: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pm10 = 0;</a:t>
            </a: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pm25 = 0;</a:t>
            </a: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pm100 = 0; 	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00013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smtClean="0"/>
              <a:t>bool hasPm25Value = false;</a:t>
            </a:r>
            <a:r>
              <a:rPr lang="zh-TW" altLang="en-US" kern="0" dirty="0" smtClean="0"/>
              <a:t>   讀取資料成功與否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int</a:t>
            </a:r>
            <a:r>
              <a:rPr lang="en-US" altLang="zh-TW" kern="0" dirty="0" smtClean="0">
                <a:latin typeface="標楷體" pitchFamily="65" charset="-120"/>
              </a:rPr>
              <a:t> </a:t>
            </a:r>
            <a:r>
              <a:rPr lang="en-US" altLang="zh-TW" kern="0" dirty="0" err="1" smtClean="0">
                <a:latin typeface="標楷體" pitchFamily="65" charset="-120"/>
              </a:rPr>
              <a:t>ErrorCount</a:t>
            </a:r>
            <a:r>
              <a:rPr lang="en-US" altLang="zh-TW" kern="0" dirty="0" smtClean="0">
                <a:latin typeface="標楷體" pitchFamily="65" charset="-120"/>
              </a:rPr>
              <a:t> = 0 ;</a:t>
            </a:r>
            <a:r>
              <a:rPr lang="zh-TW" altLang="en-US" kern="0" dirty="0" smtClean="0">
                <a:latin typeface="標楷體" pitchFamily="65" charset="-120"/>
              </a:rPr>
              <a:t>   錯誤次數</a:t>
            </a:r>
            <a:r>
              <a:rPr lang="en-US" altLang="zh-TW" kern="0" dirty="0" smtClean="0">
                <a:latin typeface="標楷體" pitchFamily="65" charset="-120"/>
              </a:rPr>
              <a:t>’</a:t>
            </a: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#define </a:t>
            </a:r>
            <a:r>
              <a:rPr lang="en-US" altLang="zh-TW" kern="0" dirty="0" err="1" smtClean="0">
                <a:latin typeface="標楷體" pitchFamily="65" charset="-120"/>
              </a:rPr>
              <a:t>ErrorRebootCount</a:t>
            </a:r>
            <a:r>
              <a:rPr lang="en-US" altLang="zh-TW" kern="0" dirty="0" smtClean="0">
                <a:latin typeface="標楷體" pitchFamily="65" charset="-120"/>
              </a:rPr>
              <a:t> 5</a:t>
            </a:r>
            <a:r>
              <a:rPr lang="zh-TW" altLang="en-US" kern="0" dirty="0" smtClean="0">
                <a:latin typeface="標楷體" pitchFamily="65" charset="-120"/>
              </a:rPr>
              <a:t>   最大容忍錯誤次數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mySerial.begin</a:t>
            </a:r>
            <a:r>
              <a:rPr lang="en-US" altLang="zh-TW" kern="0" dirty="0" smtClean="0">
                <a:latin typeface="標楷體" pitchFamily="65" charset="-120"/>
              </a:rPr>
              <a:t>(9600); </a:t>
            </a:r>
            <a:r>
              <a:rPr lang="zh-TW" altLang="en-US" kern="0" dirty="0" smtClean="0">
                <a:latin typeface="標楷體" pitchFamily="65" charset="-120"/>
              </a:rPr>
              <a:t> 通訊埠速度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retrievePM25Value() ;</a:t>
            </a:r>
            <a:r>
              <a:rPr lang="zh-TW" altLang="en-US" kern="0" dirty="0" smtClean="0">
                <a:latin typeface="標楷體" pitchFamily="65" charset="-120"/>
              </a:rPr>
              <a:t>  讀取空汙資料</a:t>
            </a:r>
            <a:r>
              <a:rPr lang="en-US" altLang="zh-TW" kern="0" dirty="0" smtClean="0">
                <a:latin typeface="標楷體" pitchFamily="65" charset="-120"/>
              </a:rPr>
              <a:t>(</a:t>
            </a:r>
            <a:r>
              <a:rPr lang="zh-TW" altLang="en-US" kern="0" dirty="0" smtClean="0">
                <a:latin typeface="標楷體" pitchFamily="65" charset="-120"/>
              </a:rPr>
              <a:t>自訂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ShowPM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顯示空汙資料</a:t>
            </a:r>
            <a:r>
              <a:rPr lang="en-US" altLang="zh-TW" kern="0" dirty="0" smtClean="0">
                <a:latin typeface="標楷體" pitchFamily="65" charset="-120"/>
              </a:rPr>
              <a:t>(</a:t>
            </a:r>
            <a:r>
              <a:rPr lang="zh-TW" altLang="en-US" kern="0" dirty="0" smtClean="0">
                <a:latin typeface="標楷體" pitchFamily="65" charset="-120"/>
              </a:rPr>
              <a:t>自訂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memset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, 0, 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清空空氣</a:t>
            </a:r>
            <a:r>
              <a:rPr lang="zh-TW" altLang="en-US" kern="0" dirty="0">
                <a:latin typeface="標楷體" pitchFamily="65" charset="-120"/>
              </a:rPr>
              <a:t>偵測器資料暫存變數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mySerial.available</a:t>
            </a:r>
            <a:r>
              <a:rPr lang="en-US" altLang="zh-TW" kern="0" dirty="0">
                <a:latin typeface="標楷體" pitchFamily="65" charset="-120"/>
              </a:rPr>
              <a:t>()&gt;</a:t>
            </a:r>
            <a:r>
              <a:rPr lang="en-US" altLang="zh-TW" kern="0" dirty="0" smtClean="0">
                <a:latin typeface="標楷體" pitchFamily="65" charset="-120"/>
              </a:rPr>
              <a:t>0</a:t>
            </a:r>
            <a:r>
              <a:rPr lang="zh-TW" altLang="en-US" kern="0" dirty="0" smtClean="0">
                <a:latin typeface="標楷體" pitchFamily="65" charset="-120"/>
              </a:rPr>
              <a:t>  有資料讀入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count &lt; </a:t>
            </a:r>
            <a:r>
              <a:rPr lang="en-US" altLang="zh-TW" kern="0" dirty="0" err="1" smtClean="0">
                <a:latin typeface="標楷體" pitchFamily="65" charset="-120"/>
              </a:rPr>
              <a:t>pmsDataLen</a:t>
            </a:r>
            <a:r>
              <a:rPr lang="zh-TW" altLang="en-US" kern="0" dirty="0" smtClean="0">
                <a:latin typeface="標楷體" pitchFamily="65" charset="-120"/>
              </a:rPr>
              <a:t>    讀取資料未滿</a:t>
            </a:r>
          </a:p>
        </p:txBody>
      </p:sp>
    </p:spTree>
    <p:extLst>
      <p:ext uri="{BB962C8B-B14F-4D97-AF65-F5344CB8AC3E}">
        <p14:creationId xmlns:p14="http://schemas.microsoft.com/office/powerpoint/2010/main" val="130320896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err="1"/>
              <a:t>buf</a:t>
            </a:r>
            <a:r>
              <a:rPr lang="en-US" altLang="zh-TW" kern="0" dirty="0"/>
              <a:t>[count] = </a:t>
            </a:r>
            <a:r>
              <a:rPr lang="en-US" altLang="zh-TW" kern="0" dirty="0" err="1"/>
              <a:t>mySerial.read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 讀一個位元組進來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[0] == 0x42 &amp;&amp; count == </a:t>
            </a:r>
            <a:r>
              <a:rPr lang="en-US" altLang="zh-TW" kern="0" dirty="0" smtClean="0">
                <a:latin typeface="標楷體" pitchFamily="65" charset="-120"/>
              </a:rPr>
              <a:t>0</a:t>
            </a:r>
            <a:r>
              <a:rPr lang="zh-TW" altLang="en-US" kern="0" dirty="0" smtClean="0">
                <a:latin typeface="標楷體" pitchFamily="65" charset="-120"/>
              </a:rPr>
              <a:t>  判斷開頭一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[1] == 0x4d &amp;&amp; count == </a:t>
            </a:r>
            <a:r>
              <a:rPr lang="en-US" altLang="zh-TW" kern="0" dirty="0" smtClean="0">
                <a:latin typeface="標楷體" pitchFamily="65" charset="-120"/>
              </a:rPr>
              <a:t>1</a:t>
            </a:r>
            <a:r>
              <a:rPr lang="zh-TW" altLang="en-US" kern="0" dirty="0" smtClean="0">
                <a:latin typeface="標楷體" pitchFamily="65" charset="-120"/>
              </a:rPr>
              <a:t>  判斷開頭二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count &gt;= (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  <a:r>
              <a:rPr lang="zh-TW" altLang="en-US" kern="0" dirty="0" smtClean="0">
                <a:latin typeface="標楷體" pitchFamily="65" charset="-120"/>
              </a:rPr>
              <a:t>    判斷讀取完畢否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ckecksum</a:t>
            </a:r>
            <a:r>
              <a:rPr lang="en-US" altLang="zh-TW" kern="0" dirty="0">
                <a:latin typeface="標楷體" pitchFamily="65" charset="-120"/>
              </a:rPr>
              <a:t> = </a:t>
            </a:r>
            <a:r>
              <a:rPr lang="en-US" altLang="zh-TW" kern="0" dirty="0" err="1">
                <a:latin typeface="標楷體" pitchFamily="65" charset="-120"/>
              </a:rPr>
              <a:t>ckecksum</a:t>
            </a:r>
            <a:r>
              <a:rPr lang="en-US" altLang="zh-TW" kern="0" dirty="0">
                <a:latin typeface="標楷體" pitchFamily="65" charset="-120"/>
              </a:rPr>
              <a:t> +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</a:t>
            </a:r>
            <a:r>
              <a:rPr lang="en-US" altLang="zh-TW" kern="0" dirty="0" err="1">
                <a:latin typeface="標楷體" pitchFamily="65" charset="-120"/>
              </a:rPr>
              <a:t>i</a:t>
            </a:r>
            <a:r>
              <a:rPr lang="en-US" altLang="zh-TW" kern="0" dirty="0">
                <a:latin typeface="標楷體" pitchFamily="65" charset="-120"/>
              </a:rPr>
              <a:t>] </a:t>
            </a:r>
            <a:r>
              <a:rPr lang="zh-TW" altLang="en-US" kern="0" dirty="0" smtClean="0">
                <a:latin typeface="標楷體" pitchFamily="65" charset="-120"/>
              </a:rPr>
              <a:t>  進行加總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exptsum</a:t>
            </a:r>
            <a:r>
              <a:rPr lang="en-US" altLang="zh-TW" kern="0" dirty="0">
                <a:latin typeface="標楷體" pitchFamily="65" charset="-120"/>
              </a:rPr>
              <a:t> = ((unsigned </a:t>
            </a: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)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[22] &lt;&lt; 8 ) + ((unsigned </a:t>
            </a: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)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[23])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 加總</a:t>
            </a:r>
            <a:r>
              <a:rPr lang="en-US" altLang="zh-TW" kern="0" dirty="0" smtClean="0">
                <a:latin typeface="標楷體" pitchFamily="65" charset="-120"/>
              </a:rPr>
              <a:t>CHECK SUM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ckecksum</a:t>
            </a:r>
            <a:r>
              <a:rPr lang="en-US" altLang="zh-TW" kern="0" dirty="0">
                <a:latin typeface="標楷體" pitchFamily="65" charset="-120"/>
              </a:rPr>
              <a:t> == </a:t>
            </a:r>
            <a:r>
              <a:rPr lang="en-US" altLang="zh-TW" kern="0" dirty="0" err="1" smtClean="0">
                <a:latin typeface="標楷體" pitchFamily="65" charset="-120"/>
              </a:rPr>
              <a:t>exptsum</a:t>
            </a:r>
            <a:r>
              <a:rPr lang="zh-TW" altLang="en-US" kern="0" dirty="0" smtClean="0">
                <a:latin typeface="標楷體" pitchFamily="65" charset="-120"/>
              </a:rPr>
              <a:t>   加總資料合格否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86004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smtClean="0"/>
              <a:t>pm25 = ( </a:t>
            </a:r>
            <a:r>
              <a:rPr lang="en-US" altLang="zh-TW" kern="0" dirty="0" err="1" smtClean="0"/>
              <a:t>buf</a:t>
            </a:r>
            <a:r>
              <a:rPr lang="en-US" altLang="zh-TW" kern="0" dirty="0" smtClean="0"/>
              <a:t>[12] &lt;&lt; 8 ) | </a:t>
            </a:r>
            <a:r>
              <a:rPr lang="en-US" altLang="zh-TW" kern="0" dirty="0" err="1" smtClean="0"/>
              <a:t>buf</a:t>
            </a:r>
            <a:r>
              <a:rPr lang="en-US" altLang="zh-TW" kern="0" dirty="0" smtClean="0"/>
              <a:t>[13];</a:t>
            </a:r>
            <a:r>
              <a:rPr lang="zh-TW" altLang="en-US" kern="0" dirty="0" smtClean="0"/>
              <a:t>   </a:t>
            </a:r>
            <a:r>
              <a:rPr lang="en-US" altLang="zh-TW" kern="0" dirty="0" smtClean="0"/>
              <a:t>PM2.5</a:t>
            </a:r>
            <a:r>
              <a:rPr lang="zh-TW" altLang="en-US" kern="0" dirty="0" smtClean="0"/>
              <a:t>資料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pm10 = ( </a:t>
            </a:r>
            <a:r>
              <a:rPr lang="en-US" altLang="zh-TW" kern="0" dirty="0" err="1" smtClean="0">
                <a:latin typeface="標楷體" pitchFamily="65" charset="-120"/>
              </a:rPr>
              <a:t>buf</a:t>
            </a:r>
            <a:r>
              <a:rPr lang="en-US" altLang="zh-TW" kern="0" dirty="0" smtClean="0">
                <a:latin typeface="標楷體" pitchFamily="65" charset="-120"/>
              </a:rPr>
              <a:t>[10] &lt;&lt; 8 ) | </a:t>
            </a:r>
            <a:r>
              <a:rPr lang="en-US" altLang="zh-TW" kern="0" dirty="0" err="1" smtClean="0">
                <a:latin typeface="標楷體" pitchFamily="65" charset="-120"/>
              </a:rPr>
              <a:t>buf</a:t>
            </a:r>
            <a:r>
              <a:rPr lang="en-US" altLang="zh-TW" kern="0" dirty="0" smtClean="0">
                <a:latin typeface="標楷體" pitchFamily="65" charset="-120"/>
              </a:rPr>
              <a:t>[11];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en-US" altLang="zh-TW" kern="0" dirty="0" smtClean="0">
                <a:latin typeface="標楷體" pitchFamily="65" charset="-120"/>
              </a:rPr>
              <a:t>PM1.0</a:t>
            </a:r>
            <a:r>
              <a:rPr lang="zh-TW" altLang="en-US" kern="0" dirty="0"/>
              <a:t>資料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pm100 </a:t>
            </a:r>
            <a:r>
              <a:rPr lang="en-US" altLang="zh-TW" kern="0" dirty="0">
                <a:latin typeface="標楷體" pitchFamily="65" charset="-120"/>
              </a:rPr>
              <a:t>= (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[14] &lt;&lt; 8 ) |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[15</a:t>
            </a:r>
            <a:r>
              <a:rPr lang="en-US" altLang="zh-TW" kern="0" dirty="0" smtClean="0">
                <a:latin typeface="標楷體" pitchFamily="65" charset="-120"/>
              </a:rPr>
              <a:t>]; PM10</a:t>
            </a:r>
            <a:r>
              <a:rPr lang="zh-TW" altLang="en-US" kern="0" dirty="0" smtClean="0"/>
              <a:t>資料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 </a:t>
            </a:r>
            <a:r>
              <a:rPr lang="en-US" altLang="zh-TW" kern="0" dirty="0" err="1"/>
              <a:t>PowerManagement.softReset</a:t>
            </a:r>
            <a:r>
              <a:rPr lang="en-US" altLang="zh-TW" kern="0" dirty="0"/>
              <a:t>() </a:t>
            </a:r>
            <a:r>
              <a:rPr lang="en-US" altLang="zh-TW" kern="0" dirty="0" smtClean="0"/>
              <a:t>;   </a:t>
            </a:r>
            <a:r>
              <a:rPr lang="zh-TW" altLang="en-US" kern="0" dirty="0" smtClean="0"/>
              <a:t>重新開機</a:t>
            </a:r>
            <a:endParaRPr lang="en-US" altLang="zh-TW" kern="0" dirty="0"/>
          </a:p>
          <a:p>
            <a:pPr>
              <a:defRPr/>
            </a:pPr>
            <a:endParaRPr lang="en-US" altLang="zh-TW" kern="0" dirty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3386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2016/10/19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Q  &amp;  A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9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27313" y="3068638"/>
            <a:ext cx="4038600" cy="19446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70C0"/>
                </a:solidFill>
                <a:latin typeface="標楷體" pitchFamily="65" charset="-120"/>
              </a:rPr>
              <a:t>感謝聆聽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70C0"/>
                </a:solidFill>
                <a:latin typeface="標楷體" pitchFamily="65" charset="-120"/>
              </a:rPr>
              <a:t>恭請指教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zh-TW" sz="400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887699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pPr algn="ctr"/>
            <a:r>
              <a:rPr lang="en-US" altLang="zh-TW" sz="66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66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程式架構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1285875"/>
            <a:ext cx="8229600" cy="50387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宣告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宣告方式與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相同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例如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int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float…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二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初始化 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Setup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():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使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板子裝置妥當的指令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EX: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int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ledPin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=7;	/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宣告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Arduino7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號腳為輸入腳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Setup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{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pinMode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ledPin,INPUT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);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}</a:t>
            </a:r>
          </a:p>
        </p:txBody>
      </p:sp>
    </p:spTree>
    <p:extLst>
      <p:ext uri="{BB962C8B-B14F-4D97-AF65-F5344CB8AC3E}">
        <p14:creationId xmlns:p14="http://schemas.microsoft.com/office/powerpoint/2010/main" val="978253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0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FFCC99"/>
      </a:accent1>
      <a:accent2>
        <a:srgbClr val="FBA313"/>
      </a:accent2>
      <a:accent3>
        <a:srgbClr val="FFFFFF"/>
      </a:accent3>
      <a:accent4>
        <a:srgbClr val="000000"/>
      </a:accent4>
      <a:accent5>
        <a:srgbClr val="FFE2CA"/>
      </a:accent5>
      <a:accent6>
        <a:srgbClr val="E39310"/>
      </a:accent6>
      <a:hlink>
        <a:srgbClr val="CC3300"/>
      </a:hlink>
      <a:folHlink>
        <a:srgbClr val="FCC66E"/>
      </a:folHlink>
    </a:clrScheme>
    <a:fontScheme name="Pixel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知識管理教學中心 母片</Template>
  <TotalTime>9285</TotalTime>
  <Words>1387</Words>
  <Application>Microsoft Office PowerPoint</Application>
  <PresentationFormat>如螢幕大小 (4:3)</PresentationFormat>
  <Paragraphs>562</Paragraphs>
  <Slides>88</Slides>
  <Notes>88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89" baseType="lpstr">
      <vt:lpstr>Pixel</vt:lpstr>
      <vt:lpstr>Ameba 8195AM 網路程式開發基本介紹</vt:lpstr>
      <vt:lpstr> 大 綱</vt:lpstr>
      <vt:lpstr>Arduino 程式介紹</vt:lpstr>
      <vt:lpstr>Arduino 程式架構</vt:lpstr>
      <vt:lpstr>Arduino程式的介面</vt:lpstr>
      <vt:lpstr>PowerPoint 簡報</vt:lpstr>
      <vt:lpstr>PowerPoint 簡報</vt:lpstr>
      <vt:lpstr>PowerPoint 簡報</vt:lpstr>
      <vt:lpstr>Arduino程式架構</vt:lpstr>
      <vt:lpstr>PowerPoint 簡報</vt:lpstr>
      <vt:lpstr>PowerPoint 簡報</vt:lpstr>
      <vt:lpstr>PowerPoint 簡報</vt:lpstr>
      <vt:lpstr>系統開發</vt:lpstr>
      <vt:lpstr>啟動開發環境</vt:lpstr>
      <vt:lpstr>開啟程式</vt:lpstr>
      <vt:lpstr>啟動程式</vt:lpstr>
      <vt:lpstr>選擇開發版</vt:lpstr>
      <vt:lpstr>確定通訊埠</vt:lpstr>
      <vt:lpstr>選擇通訊埠</vt:lpstr>
      <vt:lpstr>開啟程式</vt:lpstr>
      <vt:lpstr>讀取WIFI MAC資料</vt:lpstr>
      <vt:lpstr>開啟程式CheckMac</vt:lpstr>
      <vt:lpstr>CheckMac 程式重點解說</vt:lpstr>
      <vt:lpstr>檢查AP是否連接的上</vt:lpstr>
      <vt:lpstr>開啟程式CheckAP</vt:lpstr>
      <vt:lpstr>CheckAP程式重點解說</vt:lpstr>
      <vt:lpstr>CheckAP程式重點解說</vt:lpstr>
      <vt:lpstr>ScanNetworks(掃描AP)</vt:lpstr>
      <vt:lpstr>開啟程式ScanNetworks</vt:lpstr>
      <vt:lpstr>ScanNetworks 程式重點解說</vt:lpstr>
      <vt:lpstr>WIFIAPMODE(啟動AP模式)</vt:lpstr>
      <vt:lpstr>開啟程式WIFIAPMODE</vt:lpstr>
      <vt:lpstr>WIFIAPMODE程式重點解說</vt:lpstr>
      <vt:lpstr>WebServerControlRelay 使用Client模式建立網頁伺服器</vt:lpstr>
      <vt:lpstr>開啟程式WebServerControlRelay</vt:lpstr>
      <vt:lpstr>電路連接</vt:lpstr>
      <vt:lpstr>WebServerControlRelay程式重點解說</vt:lpstr>
      <vt:lpstr>WebServerControlRelay程式重點解說</vt:lpstr>
      <vt:lpstr>網頁畫面</vt:lpstr>
      <vt:lpstr>APMODEControlRelay 使用AP模式建立網頁伺服器</vt:lpstr>
      <vt:lpstr>開啟程式APMODEControlRelay</vt:lpstr>
      <vt:lpstr>電路連接</vt:lpstr>
      <vt:lpstr>APMODEControlRelay程式重點解說</vt:lpstr>
      <vt:lpstr>APMODEControlRelay程式重點解說</vt:lpstr>
      <vt:lpstr>網頁畫面</vt:lpstr>
      <vt:lpstr>Set_RTC_Data(設定RTC時間)</vt:lpstr>
      <vt:lpstr>開啟程式Set_RTC_Data</vt:lpstr>
      <vt:lpstr>電路連接</vt:lpstr>
      <vt:lpstr>電路連接</vt:lpstr>
      <vt:lpstr>Set_RTC_Data程式重點解說</vt:lpstr>
      <vt:lpstr>執行畫面</vt:lpstr>
      <vt:lpstr>ReadTime(讀取RTC時間)</vt:lpstr>
      <vt:lpstr>開啟程式ReadTime</vt:lpstr>
      <vt:lpstr>電路連接</vt:lpstr>
      <vt:lpstr>電路連接</vt:lpstr>
      <vt:lpstr>ReadTime程式重點解說</vt:lpstr>
      <vt:lpstr>ReadTime程式重點解說</vt:lpstr>
      <vt:lpstr>執行畫面</vt:lpstr>
      <vt:lpstr>UdpNtpClient 讀取網路時間資料</vt:lpstr>
      <vt:lpstr>開啟程式UdpNtpClient</vt:lpstr>
      <vt:lpstr>UdpNtpClient程式重點解說</vt:lpstr>
      <vt:lpstr>UdpNtpClient程式重點解說</vt:lpstr>
      <vt:lpstr>執行畫面</vt:lpstr>
      <vt:lpstr>SetTime_fromNet 網路校時</vt:lpstr>
      <vt:lpstr>開啟程式SetTime_fromNet</vt:lpstr>
      <vt:lpstr>SetTime_fromNet程式重點解說</vt:lpstr>
      <vt:lpstr>執行畫面</vt:lpstr>
      <vt:lpstr>WiFiWebClient 讀取網頁資料</vt:lpstr>
      <vt:lpstr>開啟程式WiFiWebClient</vt:lpstr>
      <vt:lpstr>WiFiWebClient程式重點解說</vt:lpstr>
      <vt:lpstr>lcd1602_I2C_mills 顯示資料在LCD上</vt:lpstr>
      <vt:lpstr>開啟程式lcd1602_I2C_mills</vt:lpstr>
      <vt:lpstr>開啟程式lcd1602_I2C_mills</vt:lpstr>
      <vt:lpstr>lcd1602_I2C_mills程式重點解說</vt:lpstr>
      <vt:lpstr>DHTx 讀取溫溼度資料</vt:lpstr>
      <vt:lpstr>開啟程式DHTx</vt:lpstr>
      <vt:lpstr>電路連接</vt:lpstr>
      <vt:lpstr>電路連接</vt:lpstr>
      <vt:lpstr>DHTx 程式重點解說</vt:lpstr>
      <vt:lpstr>pms3003 讀取空汙偵測器資料</vt:lpstr>
      <vt:lpstr>開啟程式pms3003</vt:lpstr>
      <vt:lpstr>電路連接</vt:lpstr>
      <vt:lpstr>電路連接</vt:lpstr>
      <vt:lpstr>pms3003 程式重點解說</vt:lpstr>
      <vt:lpstr>pms3003 程式重點解說</vt:lpstr>
      <vt:lpstr>pms3003 程式重點解說</vt:lpstr>
      <vt:lpstr>pms3003 程式重點解說</vt:lpstr>
      <vt:lpstr>Q  &amp; 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Ameba 8195AM</dc:title>
  <dc:subject>~談資管學生未來發展方向~</dc:subject>
  <dc:creator>曹永忠</dc:creator>
  <dc:description>資訊與設計之整合_x000d_
~談資管學生未來發展方向~_x000d_
_x000d_
報告者：蔡英德_x000d_
靜宜大學資訊傳播工程學系_x000d_
教授暨主任秘書_x000d_
日期：102年3月29日</dc:description>
  <cp:lastModifiedBy>user</cp:lastModifiedBy>
  <cp:revision>701</cp:revision>
  <cp:lastPrinted>2016-05-25T11:54:26Z</cp:lastPrinted>
  <dcterms:created xsi:type="dcterms:W3CDTF">2003-11-29T08:49:29Z</dcterms:created>
  <dcterms:modified xsi:type="dcterms:W3CDTF">2016-10-19T05:24:59Z</dcterms:modified>
</cp:coreProperties>
</file>