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E330-EB4F-834A-8FCD-EBA74D1C8B87}" type="datetimeFigureOut">
              <a:rPr kumimoji="1" lang="zh-TW" altLang="en-US" smtClean="0"/>
              <a:t>2017/1/11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3AE48-A669-F745-A892-584770B923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73481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22920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57199" y="1295400"/>
            <a:ext cx="8228013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6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C0F94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C0F94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 i="0" u="none" strike="noStrike" cap="none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8292817" y="5804646"/>
            <a:ext cx="367087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400" b="0" i="0" u="none" strike="noStrike" cap="none">
                <a:solidFill>
                  <a:schemeClr val="accen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199" y="381001"/>
            <a:ext cx="3509683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029200" y="273050"/>
            <a:ext cx="365760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717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403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387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355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57199" y="2649071"/>
            <a:ext cx="3509683" cy="338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C0F94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C0F94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含標題的圖片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5051425" y="381001"/>
            <a:ext cx="3635374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Lustria"/>
              <a:buNone/>
              <a:defRPr sz="4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051425" y="2649069"/>
            <a:ext cx="3635374" cy="3505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C0F94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C0F94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228600" y="1143000"/>
            <a:ext cx="4267199" cy="4267199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51143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51143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52729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41618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張含標題圖片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051425" y="381001"/>
            <a:ext cx="3635374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Lustria"/>
              <a:buNone/>
              <a:defRPr sz="4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051425" y="2649069"/>
            <a:ext cx="3635374" cy="3505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C0F94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C0F94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pic" idx="2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51143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51143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52729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41618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3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51143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51143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52729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41618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4"/>
          </p:nvPr>
        </p:nvSpPr>
        <p:spPr>
          <a:xfrm>
            <a:off x="269875" y="762000"/>
            <a:ext cx="2092324" cy="2092324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51143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51143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52729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41618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2836769" y="188819"/>
            <a:ext cx="3468875" cy="8228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717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719072" marR="0" lvl="5" indent="-244602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1719072" marR="0" lvl="6" indent="-244602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1719072" marR="0" lvl="7" indent="-244602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1719072" marR="0" lvl="8" indent="-244602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 rot="5400000">
            <a:off x="4922837" y="2438400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 rot="5400000">
            <a:off x="659279" y="214780"/>
            <a:ext cx="561564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717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51143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51143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52729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41618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關閉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739775" y="2770093"/>
            <a:ext cx="7662863" cy="3267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717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51143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51143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52729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41618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頭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236693"/>
            <a:ext cx="64007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676399" y="3609694"/>
            <a:ext cx="5181601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C0F94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C0F94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7238999" y="6356350"/>
            <a:ext cx="144621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8292817" y="5804646"/>
            <a:ext cx="367087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400">
                <a:solidFill>
                  <a:schemeClr val="accen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40664" y="2784475"/>
            <a:ext cx="3767328" cy="3252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403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387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355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34753" y="2784475"/>
            <a:ext cx="3767328" cy="3252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403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387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355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40664" y="2232210"/>
            <a:ext cx="3767328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8333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C0F94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C0F94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740664" y="3160058"/>
            <a:ext cx="3767328" cy="2891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530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514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482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31578" y="2232210"/>
            <a:ext cx="3767328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8333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C0F94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C0F94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C0F94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31578" y="3160058"/>
            <a:ext cx="3767328" cy="2891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530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514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482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兩項物件，上及下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2784475"/>
            <a:ext cx="7656512" cy="1554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51143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51143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52729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41618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762000" y="4497069"/>
            <a:ext cx="7656512" cy="1554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51143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51143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52729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41618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項物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636007" y="2784475"/>
            <a:ext cx="3767328" cy="1554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403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387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355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36007" y="4497069"/>
            <a:ext cx="3767328" cy="1554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530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514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482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740664" y="2784475"/>
            <a:ext cx="3767328" cy="3252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530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514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482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項物件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636007" y="2784475"/>
            <a:ext cx="3767328" cy="1554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403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387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355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36007" y="4497069"/>
            <a:ext cx="3767328" cy="1554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530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514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482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739775" y="2784475"/>
            <a:ext cx="3767328" cy="1554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403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387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355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739775" y="4497069"/>
            <a:ext cx="3767328" cy="1554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1946275" marR="0" lvl="5" indent="-153035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173288" marR="0" lvl="6" indent="-151448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398713" marR="0" lvl="7" indent="-148273" algn="l" rtl="0">
              <a:spcBef>
                <a:spcPts val="32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2625725" marR="0" lvl="8" indent="-146685" algn="l" rtl="0">
              <a:spcBef>
                <a:spcPts val="32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6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39775" y="2770093"/>
            <a:ext cx="7662863" cy="3267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717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22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20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35050" marR="0" lvl="2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240030" algn="l" rtl="0">
              <a:spcBef>
                <a:spcPts val="60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55813" marR="0" lvl="5" indent="-251143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398713" marR="0" lvl="6" indent="-251143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43200" marR="0" lvl="7" indent="-252729" algn="l" rtl="0">
              <a:spcBef>
                <a:spcPts val="360"/>
              </a:spcBef>
              <a:buClr>
                <a:srgbClr val="C0F942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087688" marR="0" lvl="8" indent="-241618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•"/>
              <a:defRPr sz="1800" b="0" i="0" u="none" strike="noStrike" cap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1" i="0" u="none" strike="noStrike" cap="none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zh-TW" sz="1100" b="1" i="0" u="none" strike="noStrike" cap="none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word.com/wiki/%E5%8A%A0%E9%80%9F%E5%BA%A6%E6%84%9F%E6%B8%AC%E5%99%A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arvish.com.tw" TargetMode="External"/><Relationship Id="rId4" Type="http://schemas.openxmlformats.org/officeDocument/2006/relationships/hyperlink" Target="http://unprofessional00.pixnet.net/blog/post/196076608-%5barduino%E6%95%99%E5%AD%B8%5d%E8%97%8D%E8%8A%BD%E6%8E%A7%E5%88%B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457199" y="901700"/>
            <a:ext cx="8228013" cy="192722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zh-TW" sz="6000" b="0" i="0" u="none" strike="noStrike" cap="none" dirty="0" smtClean="0">
                <a:solidFill>
                  <a:schemeClr val="lt1"/>
                </a:solidFill>
                <a:latin typeface="+mj-ea"/>
                <a:ea typeface="+mj-ea"/>
                <a:cs typeface="Lustria"/>
                <a:sym typeface="Lustria"/>
              </a:rPr>
              <a:t>物聯網實務與應用</a:t>
            </a:r>
            <a:r>
              <a:rPr lang="en-US" altLang="zh-TW" sz="6000" b="0" i="0" u="none" strike="noStrike" cap="none" dirty="0" smtClean="0">
                <a:solidFill>
                  <a:schemeClr val="lt1"/>
                </a:solidFill>
                <a:latin typeface="+mj-ea"/>
                <a:ea typeface="+mj-ea"/>
                <a:cs typeface="Lustria"/>
                <a:sym typeface="Lustria"/>
              </a:rPr>
              <a:t/>
            </a:r>
            <a:br>
              <a:rPr lang="en-US" altLang="zh-TW" sz="6000" b="0" i="0" u="none" strike="noStrike" cap="none" dirty="0" smtClean="0">
                <a:solidFill>
                  <a:schemeClr val="lt1"/>
                </a:solidFill>
                <a:latin typeface="+mj-ea"/>
                <a:ea typeface="+mj-ea"/>
                <a:cs typeface="Lustria"/>
                <a:sym typeface="Lustria"/>
              </a:rPr>
            </a:br>
            <a:r>
              <a:rPr lang="zh-TW" altLang="en-US" sz="4800" b="0" i="0" u="none" strike="noStrike" cap="none" dirty="0" smtClean="0">
                <a:solidFill>
                  <a:schemeClr val="lt1"/>
                </a:solidFill>
                <a:latin typeface="+mj-ea"/>
                <a:ea typeface="+mj-ea"/>
                <a:cs typeface="Lustria"/>
                <a:sym typeface="Lustria"/>
              </a:rPr>
              <a:t>黃盒子</a:t>
            </a:r>
            <a:endParaRPr lang="zh-TW" sz="4800" b="0" i="0" u="none" strike="noStrike" cap="none" dirty="0">
              <a:solidFill>
                <a:schemeClr val="lt1"/>
              </a:solidFill>
              <a:latin typeface="+mj-ea"/>
              <a:ea typeface="+mj-ea"/>
              <a:cs typeface="Lustria"/>
              <a:sym typeface="Lustria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457199" y="3171824"/>
            <a:ext cx="8228013" cy="3267075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chemeClr val="lt1"/>
                </a:solidFill>
                <a:latin typeface="+mn-ea"/>
                <a:ea typeface="+mn-ea"/>
                <a:cs typeface="Lustria"/>
                <a:sym typeface="Lustria"/>
              </a:rPr>
              <a:t>組員：工管三  連勝彥</a:t>
            </a:r>
          </a:p>
          <a:p>
            <a:pPr marL="0" marR="0" lvl="0" indent="0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chemeClr val="lt1"/>
                </a:solidFill>
                <a:latin typeface="+mn-ea"/>
                <a:ea typeface="+mn-ea"/>
                <a:cs typeface="Lustria"/>
                <a:sym typeface="Lustria"/>
              </a:rPr>
              <a:t>          </a:t>
            </a:r>
            <a:r>
              <a:rPr lang="zh-TW" sz="2200" b="0" i="0" u="none" strike="noStrike" cap="none" dirty="0" smtClean="0">
                <a:solidFill>
                  <a:schemeClr val="lt1"/>
                </a:solidFill>
                <a:latin typeface="+mn-ea"/>
                <a:ea typeface="+mn-ea"/>
                <a:cs typeface="Lustria"/>
                <a:sym typeface="Lustria"/>
              </a:rPr>
              <a:t>工管三 </a:t>
            </a:r>
            <a:r>
              <a:rPr lang="en-US" altLang="zh-TW" sz="2200" b="0" i="0" u="none" strike="noStrike" cap="none" dirty="0" smtClean="0">
                <a:solidFill>
                  <a:schemeClr val="lt1"/>
                </a:solidFill>
                <a:latin typeface="+mn-ea"/>
                <a:ea typeface="+mn-ea"/>
                <a:cs typeface="Lustria"/>
                <a:sym typeface="Lustria"/>
              </a:rPr>
              <a:t>  </a:t>
            </a:r>
            <a:r>
              <a:rPr lang="zh-TW" sz="2200" b="0" i="0" u="none" strike="noStrike" cap="none" dirty="0" smtClean="0">
                <a:solidFill>
                  <a:schemeClr val="lt1"/>
                </a:solidFill>
                <a:latin typeface="+mn-ea"/>
                <a:ea typeface="+mn-ea"/>
                <a:cs typeface="Lustria"/>
                <a:sym typeface="Lustria"/>
              </a:rPr>
              <a:t>倪崇瑋</a:t>
            </a:r>
            <a:endParaRPr lang="zh-TW" sz="2200" b="0" i="0" u="none" strike="noStrike" cap="none" dirty="0">
              <a:solidFill>
                <a:schemeClr val="lt1"/>
              </a:solidFill>
              <a:latin typeface="+mn-ea"/>
              <a:ea typeface="+mn-ea"/>
              <a:cs typeface="Lustria"/>
              <a:sym typeface="Lustria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chemeClr val="lt1"/>
                </a:solidFill>
                <a:latin typeface="+mn-ea"/>
                <a:ea typeface="+mn-ea"/>
                <a:cs typeface="Lustria"/>
                <a:sym typeface="Lustria"/>
              </a:rPr>
              <a:t>         企管三甲 羅妍蓁</a:t>
            </a: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chemeClr val="lt1"/>
                </a:solidFill>
                <a:latin typeface="+mn-ea"/>
                <a:ea typeface="+mn-ea"/>
                <a:cs typeface="Lustria"/>
                <a:sym typeface="Lustria"/>
              </a:rPr>
              <a:t>         企管二乙 黃乃蓁</a:t>
            </a: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chemeClr val="lt1"/>
              </a:solidFill>
              <a:latin typeface="+mn-ea"/>
              <a:ea typeface="+mn-ea"/>
              <a:cs typeface="Lustria"/>
              <a:sym typeface="Lustria"/>
            </a:endParaRPr>
          </a:p>
          <a:p>
            <a:pPr marL="0" marR="0" lvl="0" indent="0" algn="ctr" rtl="0">
              <a:spcBef>
                <a:spcPts val="3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2200" b="0" i="0" u="none" strike="noStrike" cap="none" dirty="0">
                <a:solidFill>
                  <a:schemeClr val="lt1"/>
                </a:solidFill>
                <a:latin typeface="+mn-ea"/>
                <a:ea typeface="+mn-ea"/>
                <a:cs typeface="Lustria"/>
                <a:sym typeface="Lustria"/>
              </a:rPr>
              <a:t>指導老師：吳佳駿老師、曹永忠老師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943600" y="45085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i="0" u="none" strike="noStrike" cap="none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1</a:t>
            </a:fld>
            <a:endParaRPr lang="zh-TW" sz="1100" b="1" i="0" u="none" strike="noStrike" cap="none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程式實作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10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666750"/>
            <a:ext cx="59912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程式實作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11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3" y="634057"/>
            <a:ext cx="7242900" cy="60874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658"/>
            <a:ext cx="8595360" cy="40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系統展示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可以看到使用三軸加速度計及手機連線的結果。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12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0055" y="1378069"/>
            <a:ext cx="4224252" cy="5350529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65" y="1044711"/>
            <a:ext cx="3785870" cy="5517515"/>
          </a:xfrm>
          <a:prstGeom prst="rect">
            <a:avLst/>
          </a:prstGeom>
          <a:noFill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34" y="1041120"/>
            <a:ext cx="3273273" cy="58168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4" y="1191120"/>
            <a:ext cx="3273273" cy="58168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34" y="1341120"/>
            <a:ext cx="3273273" cy="58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黃盒子為一個叫創新的研究，針對現在注重交通安全以及機車普及的時代下著手這次的研究，對於還是學生又是機車族的一員，能有這次的機會將此實驗與生活融合，不僅覺得參與感十足，也很期待如果此研究能被啟用，勢必能對交通甚至是生活其他方面有所幫助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13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34987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BU005259.pn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48" y="3932555"/>
            <a:ext cx="3121152" cy="278892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5400" b="1" dirty="0" smtClean="0">
                <a:latin typeface="+mj-ea"/>
                <a:ea typeface="+mj-ea"/>
              </a:rPr>
              <a:t>參考文獻</a:t>
            </a:r>
            <a:endParaRPr kumimoji="1" lang="zh-TW" altLang="en-US" sz="5400" b="1" dirty="0">
              <a:latin typeface="+mj-ea"/>
              <a:ea typeface="+mj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9775" y="2616200"/>
            <a:ext cx="7662863" cy="3421063"/>
          </a:xfrm>
        </p:spPr>
        <p:txBody>
          <a:bodyPr/>
          <a:lstStyle/>
          <a:p>
            <a:r>
              <a:rPr kumimoji="1" lang="nl-NL" altLang="zh-TW" dirty="0">
                <a:hlinkClick r:id="rId3"/>
              </a:rPr>
              <a:t>http://www.twword.com/wiki/%E5%8A%A0%E9%80%9F%E5%BA%A6%E6%84%9F%E6%B8%AC%E5%99%</a:t>
            </a:r>
            <a:r>
              <a:rPr kumimoji="1" lang="nl-NL" altLang="zh-TW" dirty="0" smtClean="0">
                <a:hlinkClick r:id="rId3"/>
              </a:rPr>
              <a:t>A8</a:t>
            </a:r>
            <a:endParaRPr kumimoji="1" lang="nl-NL" altLang="zh-TW" dirty="0" smtClean="0"/>
          </a:p>
          <a:p>
            <a:r>
              <a:rPr kumimoji="1" lang="fr-FR" altLang="zh-TW" dirty="0">
                <a:hlinkClick r:id="rId4"/>
              </a:rPr>
              <a:t>http://unprofessional00.pixnet.net/blog/post/196076608-%5Barduino%E6%95%99%E5%AD%B8%5D%E8%97%8D%E8%8A%BD%E6%8E%A7%E5%88%</a:t>
            </a:r>
            <a:r>
              <a:rPr kumimoji="1" lang="fr-FR" altLang="zh-TW" dirty="0" smtClean="0">
                <a:hlinkClick r:id="rId4"/>
              </a:rPr>
              <a:t>B6</a:t>
            </a:r>
            <a:endParaRPr kumimoji="1" lang="fr-FR" altLang="zh-TW" dirty="0" smtClean="0"/>
          </a:p>
          <a:p>
            <a:r>
              <a:rPr kumimoji="1" lang="fr-FR" altLang="zh-TW" dirty="0">
                <a:hlinkClick r:id="rId5"/>
              </a:rPr>
              <a:t>http://</a:t>
            </a:r>
            <a:r>
              <a:rPr kumimoji="1" lang="fr-FR" altLang="zh-TW" dirty="0" smtClean="0">
                <a:hlinkClick r:id="rId5"/>
              </a:rPr>
              <a:t>www.jarvish.com.tw</a:t>
            </a:r>
            <a:endParaRPr kumimoji="1" lang="fr-FR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14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41785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BU005259.png"/>
          <p:cNvPicPr>
            <a:picLocks noChangeAspect="1"/>
          </p:cNvPicPr>
          <p:nvPr/>
        </p:nvPicPr>
        <p:blipFill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3816698"/>
            <a:ext cx="3403600" cy="3041302"/>
          </a:xfrm>
          <a:prstGeom prst="rect">
            <a:avLst/>
          </a:prstGeom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3451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zh-TW" altLang="en-US" sz="5400" b="1" i="0" u="none" strike="noStrike" cap="none" dirty="0" smtClean="0">
                <a:solidFill>
                  <a:schemeClr val="lt1"/>
                </a:solidFill>
                <a:latin typeface="+mj-ea"/>
                <a:ea typeface="+mj-ea"/>
                <a:cs typeface="Lustria"/>
                <a:sym typeface="Lustria"/>
              </a:rPr>
              <a:t>目錄</a:t>
            </a:r>
            <a:endParaRPr sz="5400" b="1" i="0" u="none" strike="noStrike" cap="none" dirty="0">
              <a:solidFill>
                <a:schemeClr val="lt1"/>
              </a:solidFill>
              <a:latin typeface="+mj-ea"/>
              <a:ea typeface="+mj-ea"/>
              <a:cs typeface="Lustria"/>
              <a:sym typeface="Lustri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8975" y="2108201"/>
            <a:ext cx="7662863" cy="4310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lnSpc>
                <a:spcPct val="130000"/>
              </a:lnSpc>
              <a:spcBef>
                <a:spcPts val="0"/>
              </a:spcBef>
            </a:pPr>
            <a:r>
              <a:rPr lang="zh-TW" altLang="en-US" sz="3600" b="1" dirty="0" smtClean="0">
                <a:solidFill>
                  <a:srgbClr val="000000"/>
                </a:solidFill>
                <a:latin typeface="+mn-ea"/>
                <a:ea typeface="+mn-ea"/>
              </a:rPr>
              <a:t>前言</a:t>
            </a:r>
            <a:r>
              <a:rPr lang="en-US" altLang="zh-TW" sz="3600" b="1" dirty="0" smtClean="0">
                <a:solidFill>
                  <a:srgbClr val="000000"/>
                </a:solidFill>
                <a:latin typeface="+mn-ea"/>
                <a:ea typeface="+mn-ea"/>
              </a:rPr>
              <a:t>………………………………3</a:t>
            </a:r>
          </a:p>
          <a:p>
            <a:pPr marL="571500" indent="-571500">
              <a:lnSpc>
                <a:spcPct val="1300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rgbClr val="000000"/>
                </a:solidFill>
                <a:latin typeface="+mn-ea"/>
                <a:ea typeface="+mn-ea"/>
              </a:rPr>
              <a:t>黃盒子的</a:t>
            </a:r>
            <a:r>
              <a:rPr lang="zh-TW" altLang="en-US" sz="3600" b="1" dirty="0" smtClean="0">
                <a:solidFill>
                  <a:srgbClr val="000000"/>
                </a:solidFill>
                <a:latin typeface="+mn-ea"/>
                <a:ea typeface="+mn-ea"/>
              </a:rPr>
              <a:t>功用</a:t>
            </a:r>
            <a:r>
              <a:rPr lang="en-US" altLang="zh-TW" sz="3600" b="1" dirty="0" smtClean="0">
                <a:solidFill>
                  <a:srgbClr val="000000"/>
                </a:solidFill>
                <a:latin typeface="+mn-ea"/>
                <a:ea typeface="+mn-ea"/>
              </a:rPr>
              <a:t>……………………4</a:t>
            </a:r>
            <a:endParaRPr lang="en-US" altLang="zh-TW" sz="36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571500" indent="-571500">
              <a:lnSpc>
                <a:spcPct val="130000"/>
              </a:lnSpc>
              <a:spcBef>
                <a:spcPts val="0"/>
              </a:spcBef>
            </a:pPr>
            <a:r>
              <a:rPr lang="zh-TW" altLang="en-US" sz="3600" b="1" i="0" u="none" strike="noStrike" cap="none" dirty="0" smtClean="0">
                <a:solidFill>
                  <a:srgbClr val="000000"/>
                </a:solidFill>
                <a:latin typeface="+mn-ea"/>
                <a:ea typeface="+mn-ea"/>
                <a:sym typeface="Lustria"/>
              </a:rPr>
              <a:t>黃盒子的原理</a:t>
            </a:r>
            <a:r>
              <a:rPr lang="en-US" altLang="zh-TW" sz="3600" b="1" dirty="0" smtClean="0">
                <a:solidFill>
                  <a:srgbClr val="000000"/>
                </a:solidFill>
                <a:latin typeface="+mn-ea"/>
                <a:ea typeface="+mn-ea"/>
              </a:rPr>
              <a:t>……………………4</a:t>
            </a:r>
            <a:endParaRPr lang="en-US" altLang="zh-TW" sz="3600" b="1" i="0" u="none" strike="noStrike" cap="none" dirty="0" smtClean="0">
              <a:solidFill>
                <a:srgbClr val="000000"/>
              </a:solidFill>
              <a:latin typeface="+mn-ea"/>
              <a:ea typeface="+mn-ea"/>
              <a:sym typeface="Lustria"/>
            </a:endParaRPr>
          </a:p>
          <a:p>
            <a:pPr marL="571500" indent="-571500">
              <a:lnSpc>
                <a:spcPct val="130000"/>
              </a:lnSpc>
              <a:spcBef>
                <a:spcPts val="0"/>
              </a:spcBef>
            </a:pPr>
            <a:r>
              <a:rPr lang="zh-TW" altLang="en-US" sz="3600" b="1" i="0" u="none" strike="noStrike" cap="none" dirty="0" smtClean="0">
                <a:solidFill>
                  <a:srgbClr val="000000"/>
                </a:solidFill>
                <a:latin typeface="+mn-ea"/>
                <a:ea typeface="+mn-ea"/>
                <a:sym typeface="Lustria"/>
              </a:rPr>
              <a:t>黃合子的應用</a:t>
            </a:r>
            <a:r>
              <a:rPr lang="en-US" altLang="zh-TW" sz="3600" b="1" i="0" u="none" strike="noStrike" cap="none" dirty="0" smtClean="0">
                <a:solidFill>
                  <a:srgbClr val="000000"/>
                </a:solidFill>
                <a:latin typeface="+mn-ea"/>
                <a:ea typeface="+mn-ea"/>
                <a:sym typeface="Lustria"/>
              </a:rPr>
              <a:t>……………………5</a:t>
            </a:r>
          </a:p>
          <a:p>
            <a:pPr marL="571500" indent="-571500">
              <a:lnSpc>
                <a:spcPct val="130000"/>
              </a:lnSpc>
              <a:spcBef>
                <a:spcPts val="0"/>
              </a:spcBef>
            </a:pPr>
            <a:r>
              <a:rPr lang="zh-TW" altLang="en-US" sz="3600" b="1" dirty="0" smtClean="0">
                <a:solidFill>
                  <a:srgbClr val="000000"/>
                </a:solidFill>
                <a:latin typeface="+mn-ea"/>
                <a:ea typeface="+mn-ea"/>
              </a:rPr>
              <a:t>參考文獻</a:t>
            </a:r>
            <a:r>
              <a:rPr lang="en-US" altLang="zh-TW" sz="3600" b="1" dirty="0" smtClean="0">
                <a:solidFill>
                  <a:srgbClr val="000000"/>
                </a:solidFill>
                <a:latin typeface="+mn-ea"/>
                <a:ea typeface="+mn-ea"/>
              </a:rPr>
              <a:t>…………………………6</a:t>
            </a:r>
            <a:endParaRPr lang="en-US" sz="3600" b="1" i="0" u="none" strike="noStrike" cap="none" dirty="0" smtClean="0">
              <a:solidFill>
                <a:srgbClr val="000000"/>
              </a:solidFill>
              <a:latin typeface="+mn-ea"/>
              <a:ea typeface="+mn-ea"/>
              <a:sym typeface="Lustri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2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下載.pn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2370890"/>
            <a:ext cx="5397500" cy="39771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5400" b="1" dirty="0" smtClean="0">
                <a:latin typeface="+mj-ea"/>
                <a:ea typeface="+mj-ea"/>
              </a:rPr>
              <a:t>前言</a:t>
            </a:r>
            <a:endParaRPr kumimoji="1" lang="zh-TW" altLang="en-US" sz="5400" b="1" dirty="0">
              <a:latin typeface="+mj-ea"/>
              <a:ea typeface="+mj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2475" y="2184400"/>
            <a:ext cx="7662863" cy="4006850"/>
          </a:xfrm>
        </p:spPr>
        <p:txBody>
          <a:bodyPr/>
          <a:lstStyle/>
          <a:p>
            <a:pPr marL="125730" indent="457200">
              <a:lnSpc>
                <a:spcPct val="150000"/>
              </a:lnSpc>
              <a:buNone/>
            </a:pPr>
            <a:r>
              <a:rPr kumimoji="1" lang="zh-TW" altLang="en-US" dirty="0" smtClean="0">
                <a:solidFill>
                  <a:srgbClr val="000000"/>
                </a:solidFill>
              </a:rPr>
              <a:t>近年來，台灣人發生交通事故繁多，為了能在黃金時間搶救傷患，所以提升交通工具的機能性，將黃盒子放置在交通工具上，以降低來不及搶救的機率。</a:t>
            </a:r>
            <a:endParaRPr kumimoji="1" lang="en-US" altLang="zh-TW" dirty="0" smtClean="0">
              <a:solidFill>
                <a:srgbClr val="000000"/>
              </a:solidFill>
            </a:endParaRPr>
          </a:p>
          <a:p>
            <a:pPr marL="125730" indent="457200">
              <a:lnSpc>
                <a:spcPct val="150000"/>
              </a:lnSpc>
              <a:buNone/>
            </a:pPr>
            <a:r>
              <a:rPr kumimoji="1" lang="zh-TW" altLang="en-US" dirty="0" smtClean="0">
                <a:solidFill>
                  <a:srgbClr val="000000"/>
                </a:solidFill>
              </a:rPr>
              <a:t>然而黃盒子的由來，黃色是驚嘆號注意標誌的顏色，希望大家都能在搭乘、使用交通工具時提高警覺，所以才會選擇黃色。</a:t>
            </a:r>
            <a:endParaRPr kumimoji="1" lang="en-US" altLang="zh-TW" dirty="0" smtClean="0">
              <a:solidFill>
                <a:srgbClr val="000000"/>
              </a:solidFill>
            </a:endParaRPr>
          </a:p>
          <a:p>
            <a:pPr marL="125730" indent="0">
              <a:lnSpc>
                <a:spcPct val="150000"/>
              </a:lnSpc>
              <a:buNone/>
            </a:pPr>
            <a:endParaRPr kumimoji="1" lang="zh-TW" altLang="en-US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3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6536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2140"/>
            <a:ext cx="8229600" cy="1143000"/>
          </a:xfrm>
        </p:spPr>
        <p:txBody>
          <a:bodyPr/>
          <a:lstStyle/>
          <a:p>
            <a:r>
              <a:rPr kumimoji="1" lang="zh-TW" altLang="en-US" sz="5400" b="1" dirty="0" smtClean="0">
                <a:latin typeface="+mj-ea"/>
                <a:ea typeface="+mj-ea"/>
              </a:rPr>
              <a:t>黃盒子的功用＆原理</a:t>
            </a:r>
            <a:endParaRPr kumimoji="1" lang="zh-TW" altLang="en-US" sz="5400" b="1" dirty="0">
              <a:latin typeface="+mj-ea"/>
              <a:ea typeface="+mj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9775" y="2286000"/>
            <a:ext cx="7662863" cy="3751263"/>
          </a:xfrm>
        </p:spPr>
        <p:txBody>
          <a:bodyPr/>
          <a:lstStyle/>
          <a:p>
            <a:pPr marL="125730" indent="457200">
              <a:lnSpc>
                <a:spcPct val="150000"/>
              </a:lnSpc>
              <a:buNone/>
            </a:pPr>
            <a:r>
              <a:rPr kumimoji="1"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功用：此裝置可在使用者，使用交通工具發生傾倒時，會發出注意的警訊，如</a:t>
            </a:r>
            <a:r>
              <a:rPr kumimoji="1" lang="en-US" altLang="zh-TW" b="1" dirty="0" smtClean="0">
                <a:solidFill>
                  <a:srgbClr val="000000"/>
                </a:solidFill>
                <a:latin typeface="+mn-ea"/>
                <a:ea typeface="+mn-ea"/>
              </a:rPr>
              <a:t>30</a:t>
            </a:r>
            <a:r>
              <a:rPr kumimoji="1"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秒內，使用者沒有將此警訊關閉，系統將會寄送簡訊通知緊急聯絡人。</a:t>
            </a:r>
            <a:endParaRPr kumimoji="1" lang="en-US" altLang="zh-TW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125730" indent="457200">
              <a:lnSpc>
                <a:spcPct val="150000"/>
              </a:lnSpc>
              <a:buNone/>
            </a:pPr>
            <a:r>
              <a:rPr kumimoji="1"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原理：</a:t>
            </a:r>
            <a:r>
              <a:rPr kumimoji="1"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利用</a:t>
            </a:r>
            <a:r>
              <a:rPr kumimoji="1" lang="en-US" altLang="zh-TW" b="1" dirty="0" smtClean="0">
                <a:solidFill>
                  <a:srgbClr val="000000"/>
                </a:solidFill>
                <a:latin typeface="+mn-ea"/>
                <a:ea typeface="+mn-ea"/>
              </a:rPr>
              <a:t>Ameba</a:t>
            </a:r>
            <a:r>
              <a:rPr kumimoji="1"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開發</a:t>
            </a:r>
            <a:r>
              <a:rPr kumimoji="1"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板、三軸加速度感測器、藍芽感應器組合而成。</a:t>
            </a:r>
            <a:endParaRPr kumimoji="1" lang="en-US" altLang="zh-TW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125730" indent="457200">
              <a:lnSpc>
                <a:spcPct val="150000"/>
              </a:lnSpc>
              <a:buNone/>
            </a:pPr>
            <a:endParaRPr kumimoji="1" lang="zh-TW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4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1125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34040"/>
            <a:ext cx="8229600" cy="1143000"/>
          </a:xfrm>
        </p:spPr>
        <p:txBody>
          <a:bodyPr/>
          <a:lstStyle/>
          <a:p>
            <a:r>
              <a:rPr kumimoji="1" lang="zh-TW" altLang="en-US" sz="5400" b="1" dirty="0" smtClean="0">
                <a:latin typeface="+mj-ea"/>
                <a:ea typeface="+mj-ea"/>
              </a:rPr>
              <a:t>黃盒子的應用</a:t>
            </a:r>
            <a:endParaRPr kumimoji="1" lang="zh-TW" altLang="en-US" sz="5400" b="1" dirty="0">
              <a:latin typeface="+mj-ea"/>
              <a:ea typeface="+mj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9775" y="2425700"/>
            <a:ext cx="7662863" cy="3708399"/>
          </a:xfrm>
        </p:spPr>
        <p:txBody>
          <a:bodyPr/>
          <a:lstStyle/>
          <a:p>
            <a:pPr marL="125730" indent="457200">
              <a:lnSpc>
                <a:spcPct val="150000"/>
              </a:lnSpc>
              <a:buNone/>
            </a:pPr>
            <a:r>
              <a:rPr kumimoji="1" lang="zh-TW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此裝置，可以安裝在容易傾倒的交通工具上。例如：機車、腳踏車、電動機車、船。</a:t>
            </a:r>
            <a:endParaRPr kumimoji="1" lang="en-US" altLang="zh-TW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125730" indent="457200">
              <a:lnSpc>
                <a:spcPct val="150000"/>
              </a:lnSpc>
              <a:buNone/>
            </a:pPr>
            <a:endParaRPr kumimoji="1" lang="zh-TW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5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5" name="圖片 4" descr="下載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108200"/>
            <a:ext cx="3136900" cy="3873500"/>
          </a:xfrm>
          <a:prstGeom prst="rect">
            <a:avLst/>
          </a:prstGeom>
        </p:spPr>
      </p:pic>
      <p:pic>
        <p:nvPicPr>
          <p:cNvPr id="6" name="圖片 5" descr="下載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108200"/>
            <a:ext cx="3403600" cy="3873500"/>
          </a:xfrm>
          <a:prstGeom prst="rect">
            <a:avLst/>
          </a:prstGeom>
        </p:spPr>
      </p:pic>
      <p:pic>
        <p:nvPicPr>
          <p:cNvPr id="7" name="圖片 6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2108200"/>
            <a:ext cx="3492500" cy="3873500"/>
          </a:xfrm>
          <a:prstGeom prst="rect">
            <a:avLst/>
          </a:prstGeom>
        </p:spPr>
      </p:pic>
      <p:pic>
        <p:nvPicPr>
          <p:cNvPr id="8" name="圖片 7" descr="下載 (2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108200"/>
            <a:ext cx="37084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</a:t>
            </a:r>
            <a:r>
              <a:rPr lang="zh-TW" altLang="en-US" dirty="0" smtClean="0"/>
              <a:t>技術</a:t>
            </a:r>
            <a:r>
              <a:rPr lang="en-US" altLang="zh-TW" dirty="0" smtClean="0"/>
              <a:t>-</a:t>
            </a:r>
            <a:r>
              <a:rPr lang="zh-TW" altLang="en-US" dirty="0"/>
              <a:t>加速度計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9775" y="2272937"/>
            <a:ext cx="7662863" cy="3764325"/>
          </a:xfrm>
        </p:spPr>
        <p:txBody>
          <a:bodyPr/>
          <a:lstStyle/>
          <a:p>
            <a:r>
              <a:rPr lang="zh-TW" altLang="en-US" dirty="0"/>
              <a:t>用來測量速度的改變量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慣性運動定律主要是用來測量物體的位移運動量的改量，包括方向、位移、</a:t>
            </a:r>
            <a:r>
              <a:rPr lang="zh-TW" altLang="en-US" dirty="0" smtClean="0"/>
              <a:t>掉落</a:t>
            </a:r>
            <a:r>
              <a:rPr lang="zh-TW" altLang="en-US" dirty="0"/>
              <a:t>速度等變化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6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80" y="3718786"/>
            <a:ext cx="527367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技術架構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/>
              <a:t>Ameba</a:t>
            </a:r>
            <a:r>
              <a:rPr lang="zh-TW" altLang="en-US" dirty="0" smtClean="0"/>
              <a:t>開發</a:t>
            </a:r>
            <a:r>
              <a:rPr lang="zh-TW" altLang="en-US" dirty="0"/>
              <a:t>板、三軸加速度感測器、藍芽感應器連接組合而</a:t>
            </a:r>
            <a:r>
              <a:rPr lang="zh-TW" altLang="en-US" dirty="0" smtClean="0"/>
              <a:t>成。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7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6" name="圖片 5" descr="下載 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33" y="2561407"/>
            <a:ext cx="3746500" cy="3319463"/>
          </a:xfrm>
          <a:prstGeom prst="rect">
            <a:avLst/>
          </a:prstGeom>
        </p:spPr>
      </p:pic>
      <p:pic>
        <p:nvPicPr>
          <p:cNvPr id="7" name="圖片 6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2561407"/>
            <a:ext cx="3721100" cy="29972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2798035"/>
            <a:ext cx="4110446" cy="30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作業</a:t>
            </a:r>
            <a:r>
              <a:rPr lang="zh-TW" altLang="zh-TW" dirty="0" smtClean="0"/>
              <a:t>流程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8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8" y="2177143"/>
            <a:ext cx="5382366" cy="417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程式實作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首先，裝</a:t>
            </a:r>
            <a:r>
              <a:rPr lang="zh-TW" altLang="en-US" dirty="0" smtClean="0"/>
              <a:t>好</a:t>
            </a:r>
            <a:r>
              <a:rPr lang="en-US" altLang="zh-TW" dirty="0"/>
              <a:t>Ameba</a:t>
            </a:r>
            <a:r>
              <a:rPr lang="zh-TW" altLang="en-US" dirty="0" smtClean="0"/>
              <a:t>之後</a:t>
            </a:r>
            <a:r>
              <a:rPr lang="zh-TW" altLang="en-US" dirty="0"/>
              <a:t>，再</a:t>
            </a:r>
            <a:r>
              <a:rPr lang="zh-TW" altLang="en-US" dirty="0" smtClean="0"/>
              <a:t>安裝</a:t>
            </a:r>
            <a:r>
              <a:rPr lang="en-US" altLang="zh-TW" dirty="0"/>
              <a:t>Ameba </a:t>
            </a:r>
            <a:r>
              <a:rPr lang="en-US" altLang="zh-TW" dirty="0"/>
              <a:t>IDE</a:t>
            </a:r>
            <a:r>
              <a:rPr lang="zh-TW" altLang="en-US" dirty="0"/>
              <a:t>開發環境。</a:t>
            </a:r>
          </a:p>
          <a:p>
            <a:r>
              <a:rPr lang="zh-TW" altLang="en-US" dirty="0"/>
              <a:t>如下圖我會將會用到的硬體設施有（</a:t>
            </a:r>
            <a:r>
              <a:rPr lang="en-US" altLang="zh-TW" dirty="0"/>
              <a:t>1</a:t>
            </a:r>
            <a:r>
              <a:rPr lang="zh-TW" altLang="en-US" dirty="0" smtClean="0"/>
              <a:t>）</a:t>
            </a:r>
            <a:r>
              <a:rPr lang="en-US" altLang="zh-TW" dirty="0"/>
              <a:t>Ameba</a:t>
            </a:r>
            <a:r>
              <a:rPr lang="zh-TW" altLang="en-US" dirty="0" smtClean="0"/>
              <a:t>開發</a:t>
            </a:r>
            <a:r>
              <a:rPr lang="zh-TW" altLang="en-US" dirty="0"/>
              <a:t>版（</a:t>
            </a:r>
            <a:r>
              <a:rPr lang="en-US" altLang="zh-TW" dirty="0"/>
              <a:t>2</a:t>
            </a:r>
            <a:r>
              <a:rPr lang="zh-TW" altLang="en-US" dirty="0"/>
              <a:t>）</a:t>
            </a:r>
            <a:r>
              <a:rPr lang="en-US" altLang="zh-TW" dirty="0"/>
              <a:t>USB</a:t>
            </a:r>
            <a:r>
              <a:rPr lang="zh-TW" altLang="en-US" dirty="0"/>
              <a:t>線（</a:t>
            </a:r>
            <a:r>
              <a:rPr lang="en-US" altLang="zh-TW" dirty="0"/>
              <a:t>3</a:t>
            </a:r>
            <a:r>
              <a:rPr lang="zh-TW" altLang="en-US" dirty="0"/>
              <a:t>）三軸加速度計（</a:t>
            </a:r>
            <a:r>
              <a:rPr lang="en-US" altLang="zh-TW" dirty="0"/>
              <a:t>4</a:t>
            </a:r>
            <a:r>
              <a:rPr lang="zh-TW" altLang="en-US" dirty="0"/>
              <a:t>）藍芽模組。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100" b="1" smtClean="0">
                <a:solidFill>
                  <a:srgbClr val="7F7F7F"/>
                </a:solidFill>
                <a:latin typeface="Lustria"/>
                <a:ea typeface="Lustria"/>
                <a:cs typeface="Lustria"/>
                <a:sym typeface="Lustria"/>
              </a:rPr>
              <a:t>9</a:t>
            </a:fld>
            <a:endParaRPr lang="zh-TW" sz="1100" b="1">
              <a:solidFill>
                <a:srgbClr val="7F7F7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157162"/>
            <a:ext cx="66389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創世紀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472</Words>
  <Application>Microsoft Office PowerPoint</Application>
  <PresentationFormat>如螢幕大小 (4:3)</PresentationFormat>
  <Paragraphs>54</Paragraphs>
  <Slides>14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Arial</vt:lpstr>
      <vt:lpstr>新細明體</vt:lpstr>
      <vt:lpstr>Noto Sans Symbols</vt:lpstr>
      <vt:lpstr>Lustria</vt:lpstr>
      <vt:lpstr>創世紀</vt:lpstr>
      <vt:lpstr>物聯網實務與應用 黃盒子</vt:lpstr>
      <vt:lpstr>目錄</vt:lpstr>
      <vt:lpstr>前言</vt:lpstr>
      <vt:lpstr>黃盒子的功用＆原理</vt:lpstr>
      <vt:lpstr>黃盒子的應用</vt:lpstr>
      <vt:lpstr>使用技術-加速度計</vt:lpstr>
      <vt:lpstr>技術架構</vt:lpstr>
      <vt:lpstr>作業流程</vt:lpstr>
      <vt:lpstr>程式實作</vt:lpstr>
      <vt:lpstr>程式實作</vt:lpstr>
      <vt:lpstr>程式實作</vt:lpstr>
      <vt:lpstr>系統展示</vt:lpstr>
      <vt:lpstr>結論</vt:lpstr>
      <vt:lpstr>參考文獻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物聯網實務與應用 黃盒子</dc:title>
  <cp:lastModifiedBy>user</cp:lastModifiedBy>
  <cp:revision>17</cp:revision>
  <dcterms:modified xsi:type="dcterms:W3CDTF">2017-01-11T07:22:41Z</dcterms:modified>
</cp:coreProperties>
</file>