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2"/>
  </p:notesMasterIdLst>
  <p:handoutMasterIdLst>
    <p:handoutMasterId r:id="rId83"/>
  </p:handoutMasterIdLst>
  <p:sldIdLst>
    <p:sldId id="329" r:id="rId2"/>
    <p:sldId id="331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443" r:id="rId14"/>
    <p:sldId id="444" r:id="rId15"/>
    <p:sldId id="445" r:id="rId16"/>
    <p:sldId id="446" r:id="rId17"/>
    <p:sldId id="447" r:id="rId18"/>
    <p:sldId id="448" r:id="rId19"/>
    <p:sldId id="449" r:id="rId20"/>
    <p:sldId id="450" r:id="rId21"/>
    <p:sldId id="451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69" r:id="rId40"/>
    <p:sldId id="470" r:id="rId41"/>
    <p:sldId id="471" r:id="rId42"/>
    <p:sldId id="472" r:id="rId43"/>
    <p:sldId id="473" r:id="rId44"/>
    <p:sldId id="474" r:id="rId45"/>
    <p:sldId id="475" r:id="rId46"/>
    <p:sldId id="476" r:id="rId47"/>
    <p:sldId id="477" r:id="rId48"/>
    <p:sldId id="478" r:id="rId49"/>
    <p:sldId id="479" r:id="rId50"/>
    <p:sldId id="480" r:id="rId51"/>
    <p:sldId id="481" r:id="rId52"/>
    <p:sldId id="482" r:id="rId53"/>
    <p:sldId id="483" r:id="rId54"/>
    <p:sldId id="484" r:id="rId55"/>
    <p:sldId id="485" r:id="rId56"/>
    <p:sldId id="486" r:id="rId57"/>
    <p:sldId id="487" r:id="rId58"/>
    <p:sldId id="488" r:id="rId59"/>
    <p:sldId id="489" r:id="rId60"/>
    <p:sldId id="490" r:id="rId61"/>
    <p:sldId id="491" r:id="rId62"/>
    <p:sldId id="492" r:id="rId63"/>
    <p:sldId id="493" r:id="rId64"/>
    <p:sldId id="494" r:id="rId65"/>
    <p:sldId id="495" r:id="rId66"/>
    <p:sldId id="496" r:id="rId67"/>
    <p:sldId id="497" r:id="rId68"/>
    <p:sldId id="498" r:id="rId69"/>
    <p:sldId id="499" r:id="rId70"/>
    <p:sldId id="500" r:id="rId71"/>
    <p:sldId id="501" r:id="rId72"/>
    <p:sldId id="502" r:id="rId73"/>
    <p:sldId id="532" r:id="rId74"/>
    <p:sldId id="503" r:id="rId75"/>
    <p:sldId id="504" r:id="rId76"/>
    <p:sldId id="505" r:id="rId77"/>
    <p:sldId id="506" r:id="rId78"/>
    <p:sldId id="507" r:id="rId79"/>
    <p:sldId id="508" r:id="rId80"/>
    <p:sldId id="531" r:id="rId81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000"/>
    <a:srgbClr val="8CDC56"/>
    <a:srgbClr val="0000CC"/>
    <a:srgbClr val="6600CC"/>
    <a:srgbClr val="FF00FF"/>
    <a:srgbClr val="008000"/>
    <a:srgbClr val="FFFF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339" autoAdjust="0"/>
    <p:restoredTop sz="97043" autoAdjust="0"/>
  </p:normalViewPr>
  <p:slideViewPr>
    <p:cSldViewPr>
      <p:cViewPr varScale="1">
        <p:scale>
          <a:sx n="72" d="100"/>
          <a:sy n="72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80" y="-7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7.xml"/><Relationship Id="rId18" Type="http://schemas.openxmlformats.org/officeDocument/2006/relationships/slide" Target="slides/slide35.xml"/><Relationship Id="rId26" Type="http://schemas.openxmlformats.org/officeDocument/2006/relationships/slide" Target="slides/slide44.xml"/><Relationship Id="rId39" Type="http://schemas.openxmlformats.org/officeDocument/2006/relationships/slide" Target="slides/slide60.xml"/><Relationship Id="rId21" Type="http://schemas.openxmlformats.org/officeDocument/2006/relationships/slide" Target="slides/slide38.xml"/><Relationship Id="rId34" Type="http://schemas.openxmlformats.org/officeDocument/2006/relationships/slide" Target="slides/slide54.xml"/><Relationship Id="rId42" Type="http://schemas.openxmlformats.org/officeDocument/2006/relationships/slide" Target="slides/slide63.xml"/><Relationship Id="rId47" Type="http://schemas.openxmlformats.org/officeDocument/2006/relationships/slide" Target="slides/slide70.xml"/><Relationship Id="rId50" Type="http://schemas.openxmlformats.org/officeDocument/2006/relationships/slide" Target="slides/slide74.xml"/><Relationship Id="rId7" Type="http://schemas.openxmlformats.org/officeDocument/2006/relationships/slide" Target="slides/slide19.xml"/><Relationship Id="rId2" Type="http://schemas.openxmlformats.org/officeDocument/2006/relationships/slide" Target="slides/slide2.xml"/><Relationship Id="rId16" Type="http://schemas.openxmlformats.org/officeDocument/2006/relationships/slide" Target="slides/slide32.xml"/><Relationship Id="rId29" Type="http://schemas.openxmlformats.org/officeDocument/2006/relationships/slide" Target="slides/slide48.xml"/><Relationship Id="rId11" Type="http://schemas.openxmlformats.org/officeDocument/2006/relationships/slide" Target="slides/slide25.xml"/><Relationship Id="rId24" Type="http://schemas.openxmlformats.org/officeDocument/2006/relationships/slide" Target="slides/slide42.xml"/><Relationship Id="rId32" Type="http://schemas.openxmlformats.org/officeDocument/2006/relationships/slide" Target="slides/slide51.xml"/><Relationship Id="rId37" Type="http://schemas.openxmlformats.org/officeDocument/2006/relationships/slide" Target="slides/slide57.xml"/><Relationship Id="rId40" Type="http://schemas.openxmlformats.org/officeDocument/2006/relationships/slide" Target="slides/slide61.xml"/><Relationship Id="rId45" Type="http://schemas.openxmlformats.org/officeDocument/2006/relationships/slide" Target="slides/slide67.xml"/><Relationship Id="rId53" Type="http://schemas.openxmlformats.org/officeDocument/2006/relationships/slide" Target="slides/slide78.xml"/><Relationship Id="rId5" Type="http://schemas.openxmlformats.org/officeDocument/2006/relationships/slide" Target="slides/slide17.xml"/><Relationship Id="rId10" Type="http://schemas.openxmlformats.org/officeDocument/2006/relationships/slide" Target="slides/slide23.xml"/><Relationship Id="rId19" Type="http://schemas.openxmlformats.org/officeDocument/2006/relationships/slide" Target="slides/slide36.xml"/><Relationship Id="rId31" Type="http://schemas.openxmlformats.org/officeDocument/2006/relationships/slide" Target="slides/slide50.xml"/><Relationship Id="rId44" Type="http://schemas.openxmlformats.org/officeDocument/2006/relationships/slide" Target="slides/slide66.xml"/><Relationship Id="rId52" Type="http://schemas.openxmlformats.org/officeDocument/2006/relationships/slide" Target="slides/slide77.xml"/><Relationship Id="rId4" Type="http://schemas.openxmlformats.org/officeDocument/2006/relationships/slide" Target="slides/slide16.xml"/><Relationship Id="rId9" Type="http://schemas.openxmlformats.org/officeDocument/2006/relationships/slide" Target="slides/slide22.xml"/><Relationship Id="rId14" Type="http://schemas.openxmlformats.org/officeDocument/2006/relationships/slide" Target="slides/slide29.xml"/><Relationship Id="rId22" Type="http://schemas.openxmlformats.org/officeDocument/2006/relationships/slide" Target="slides/slide39.xml"/><Relationship Id="rId27" Type="http://schemas.openxmlformats.org/officeDocument/2006/relationships/slide" Target="slides/slide45.xml"/><Relationship Id="rId30" Type="http://schemas.openxmlformats.org/officeDocument/2006/relationships/slide" Target="slides/slide49.xml"/><Relationship Id="rId35" Type="http://schemas.openxmlformats.org/officeDocument/2006/relationships/slide" Target="slides/slide55.xml"/><Relationship Id="rId43" Type="http://schemas.openxmlformats.org/officeDocument/2006/relationships/slide" Target="slides/slide65.xml"/><Relationship Id="rId48" Type="http://schemas.openxmlformats.org/officeDocument/2006/relationships/slide" Target="slides/slide72.xml"/><Relationship Id="rId8" Type="http://schemas.openxmlformats.org/officeDocument/2006/relationships/slide" Target="slides/slide20.xml"/><Relationship Id="rId51" Type="http://schemas.openxmlformats.org/officeDocument/2006/relationships/slide" Target="slides/slide76.xml"/><Relationship Id="rId3" Type="http://schemas.openxmlformats.org/officeDocument/2006/relationships/slide" Target="slides/slide15.xml"/><Relationship Id="rId12" Type="http://schemas.openxmlformats.org/officeDocument/2006/relationships/slide" Target="slides/slide26.xml"/><Relationship Id="rId17" Type="http://schemas.openxmlformats.org/officeDocument/2006/relationships/slide" Target="slides/slide33.xml"/><Relationship Id="rId25" Type="http://schemas.openxmlformats.org/officeDocument/2006/relationships/slide" Target="slides/slide43.xml"/><Relationship Id="rId33" Type="http://schemas.openxmlformats.org/officeDocument/2006/relationships/slide" Target="slides/slide53.xml"/><Relationship Id="rId38" Type="http://schemas.openxmlformats.org/officeDocument/2006/relationships/slide" Target="slides/slide58.xml"/><Relationship Id="rId46" Type="http://schemas.openxmlformats.org/officeDocument/2006/relationships/slide" Target="slides/slide69.xml"/><Relationship Id="rId20" Type="http://schemas.openxmlformats.org/officeDocument/2006/relationships/slide" Target="slides/slide37.xml"/><Relationship Id="rId41" Type="http://schemas.openxmlformats.org/officeDocument/2006/relationships/slide" Target="slides/slide62.xml"/><Relationship Id="rId54" Type="http://schemas.openxmlformats.org/officeDocument/2006/relationships/slide" Target="slides/slide79.xml"/><Relationship Id="rId1" Type="http://schemas.openxmlformats.org/officeDocument/2006/relationships/slide" Target="slides/slide1.xml"/><Relationship Id="rId6" Type="http://schemas.openxmlformats.org/officeDocument/2006/relationships/slide" Target="slides/slide18.xml"/><Relationship Id="rId15" Type="http://schemas.openxmlformats.org/officeDocument/2006/relationships/slide" Target="slides/slide30.xml"/><Relationship Id="rId23" Type="http://schemas.openxmlformats.org/officeDocument/2006/relationships/slide" Target="slides/slide41.xml"/><Relationship Id="rId28" Type="http://schemas.openxmlformats.org/officeDocument/2006/relationships/slide" Target="slides/slide47.xml"/><Relationship Id="rId36" Type="http://schemas.openxmlformats.org/officeDocument/2006/relationships/slide" Target="slides/slide56.xml"/><Relationship Id="rId49" Type="http://schemas.openxmlformats.org/officeDocument/2006/relationships/slide" Target="slides/slide7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821" y="0"/>
            <a:ext cx="3075479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09"/>
            <a:ext cx="3075480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821" y="9722309"/>
            <a:ext cx="3075479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471F5F0-8F32-4F42-99C0-EB282D3B4C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5196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5480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5480" cy="5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155"/>
            <a:ext cx="5680103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3"/>
            <a:ext cx="3075480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0673"/>
            <a:ext cx="3075480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F472B6A-44DB-4E2A-9CCE-F0FEF6F820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28275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331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EA50352-89CD-4D12-8FAE-BDDC37CC7E2F}" type="slidenum">
              <a:rPr lang="en-US" altLang="zh-TW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920062-6BC9-4E47-9A3F-0893C02234BB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06DBD2-83C5-43A6-A9B7-F5F0022685FA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13ECE7-30F4-4602-BD91-392C5F2C6243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65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A411F7AD-C4C2-4807-96BA-73A7574F8565}" type="slidenum">
              <a:rPr lang="en-US" altLang="zh-TW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962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953CA650-D5B9-4E1F-BD6F-D8C12C26E3D8}" type="slidenum">
              <a:rPr lang="en-US" altLang="zh-TW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06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A22F8BD-4ABE-4E74-A11F-765B7DE30201}" type="slidenum">
              <a:rPr lang="en-US" altLang="zh-TW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16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C0AB30FE-A3E9-474D-924B-5DB5B20DD23A}" type="slidenum">
              <a:rPr lang="en-US" altLang="zh-TW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26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58876F8-CB63-49D3-B1B1-6F5A0BA11EA6}" type="slidenum">
              <a:rPr lang="en-US" altLang="zh-TW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371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01A5D9B-00F7-4A99-8E49-FC26DDEC5C6D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3414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34E6EC46-33BA-41A6-8F9C-AC5ED9013FC5}" type="slidenum">
              <a:rPr lang="en-US" altLang="zh-TW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7613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B6B169B-BAE0-40B3-A0AC-D32EF0125CC1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1812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C052CA8-232E-4FA3-A23F-5CF68DD54934}" type="slidenum">
              <a:rPr lang="en-US" altLang="zh-TW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906A3D-0D3E-4DFD-9BC8-4CE821E7188C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58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80F15B-38BB-420F-85DE-C423093858EA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61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62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63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64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65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66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67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68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69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63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62E862-FF44-4BF3-9CB9-E1C217EC3BF8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70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71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72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73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74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375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53D734-D21B-486E-98EE-71EB3F1575B0}" type="slidenum">
              <a:rPr lang="en-US" altLang="zh-TW" smtClean="0"/>
              <a:pPr eaLnBrk="1" hangingPunct="1">
                <a:spcBef>
                  <a:spcPct val="0"/>
                </a:spcBef>
              </a:pPr>
              <a:t>75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76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77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78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44740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FDCA363E-D04A-4048-A6BA-6134EF1E5C83}" type="slidenum">
              <a:rPr lang="en-US" altLang="zh-TW" smtClean="0"/>
              <a:pPr eaLnBrk="1" hangingPunct="1">
                <a:spcBef>
                  <a:spcPct val="0"/>
                </a:spcBef>
              </a:pPr>
              <a:t>79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73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D32EAE-45A0-4A0E-961C-973D56EC9305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  <p:sp>
        <p:nvSpPr>
          <p:cNvPr id="2580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69993" indent="-29615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84605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58447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132289" indent="-236921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606131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79974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553816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4027658" indent="-236921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122820C-B112-48F1-AD19-2D2CBA7F45D2}" type="slidenum">
              <a:rPr lang="en-US" altLang="zh-TW" smtClean="0"/>
              <a:pPr eaLnBrk="1" hangingPunct="1">
                <a:spcBef>
                  <a:spcPct val="0"/>
                </a:spcBef>
              </a:pPr>
              <a:t>80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804763" indent="-309524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238098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733337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228576" indent="-24762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0AA901-D1CF-4751-BC83-DA98BDF5A059}" type="slidenum">
              <a:rPr lang="zh-TW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TW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rgbClr val="717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rgbClr val="7171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kumimoji="0" lang="zh-TW" altLang="zh-TW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245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59DC0-D26E-4A27-BA8E-EC5CE29B721C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0658-0BCF-4BCF-9480-3262751EE8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2" name="Picture 20" descr="myFBlogoS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538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F505-369C-4EAC-AAC0-D89CFDEABC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0FC2E-A1FC-4AEA-B713-85A64300EE80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51849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E414-1AE7-41CD-8CBF-C5A001D5D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802C6-0797-47B4-8440-790C83916A50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25023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FD106-BCD8-487F-8B38-1BC9981443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B9461-15CA-4FCF-AB5A-D0D9AA859AA3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0119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EA17-47AA-406A-A27C-E396796AD9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73FE5-E0AA-4241-819C-34A2E6E60D89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31916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底圖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0" y="63500"/>
            <a:ext cx="9144000" cy="546100"/>
            <a:chOff x="0" y="0"/>
            <a:chExt cx="5760" cy="344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B0F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3D5A7-9673-40FC-A8BD-3915090A80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2014/10/22</a:t>
            </a:r>
          </a:p>
        </p:txBody>
      </p:sp>
      <p:pic>
        <p:nvPicPr>
          <p:cNvPr id="20" name="Picture 20" descr="myFBlogoS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0219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FFF00-363B-4DD5-B6BC-0BCD5B31E8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5572D-18CA-4DD7-9371-F81FC9053860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96397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9D91B-6B88-4718-9364-3BEB837FA2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7DB7-D19E-4C0B-A1CE-C4CC951A69D1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89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2A2C7-989C-4006-B0D9-D940E7D1A3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B9776-EDE5-4861-91CA-163B329D74E9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5260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A2407-CBD6-4F77-8279-7CB6BBF6CD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4CD2-6495-474E-84B0-342788D61090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5394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B8352-9521-40DC-8779-D21A03EFF3C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29FB-DC40-468D-92C7-4350B4707421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3029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89CC7-1245-4B0E-A52B-824FC31BC9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82D92-2333-42FE-B2EF-BAF71D8D8BF2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125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52496-ADD1-47A4-A569-F5E61FFD91E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4959D-839D-4B51-B477-990830BBE59E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1410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9" descr="底圖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</a:defRPr>
            </a:lvl1pPr>
          </a:lstStyle>
          <a:p>
            <a:pPr>
              <a:defRPr/>
            </a:pPr>
            <a:fld id="{9BBBD39A-4CDD-4E0F-9E04-983A28B2C2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29" name="Group 4"/>
          <p:cNvGrpSpPr>
            <a:grpSpLocks/>
          </p:cNvGrpSpPr>
          <p:nvPr/>
        </p:nvGrpSpPr>
        <p:grpSpPr bwMode="auto">
          <a:xfrm>
            <a:off x="0" y="63500"/>
            <a:ext cx="9144000" cy="546100"/>
            <a:chOff x="0" y="0"/>
            <a:chExt cx="5760" cy="344"/>
          </a:xfrm>
        </p:grpSpPr>
        <p:sp>
          <p:nvSpPr>
            <p:cNvPr id="103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103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103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3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hlink"/>
                </a:solidFill>
              </a:endParaRPr>
            </a:p>
          </p:txBody>
        </p:sp>
        <p:sp>
          <p:nvSpPr>
            <p:cNvPr id="104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2400" smtClean="0">
                <a:latin typeface="Times New Roman" pitchFamily="18" charset="0"/>
              </a:endParaRPr>
            </a:p>
          </p:txBody>
        </p:sp>
        <p:sp>
          <p:nvSpPr>
            <p:cNvPr id="104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  <p:sp>
          <p:nvSpPr>
            <p:cNvPr id="104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endParaRPr kumimoji="0" lang="zh-TW" altLang="zh-TW" sz="180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3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3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AF9D84FC-A634-4707-8276-1E3C315C0554}" type="datetime1">
              <a:rPr lang="zh-TW" altLang="en-US"/>
              <a:pPr>
                <a:defRPr/>
              </a:pPr>
              <a:t>2017/4/19</a:t>
            </a:fld>
            <a:endParaRPr lang="en-US" altLang="zh-TW"/>
          </a:p>
        </p:txBody>
      </p:sp>
      <p:pic>
        <p:nvPicPr>
          <p:cNvPr id="19" name="Picture 20" descr="myFBlogoSS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3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ransition spd="med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bg2"/>
          </a:solidFill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696" y="2420888"/>
            <a:ext cx="7077546" cy="1524000"/>
          </a:xfrm>
        </p:spPr>
        <p:txBody>
          <a:bodyPr/>
          <a:lstStyle/>
          <a:p>
            <a:pPr algn="ctr"/>
            <a:r>
              <a:rPr lang="en-US" altLang="zh-TW" sz="4000" dirty="0" smtClean="0"/>
              <a:t>Ameba 8195AM</a:t>
            </a:r>
            <a:br>
              <a:rPr lang="en-US" altLang="zh-TW" sz="4000" dirty="0" smtClean="0"/>
            </a:br>
            <a:r>
              <a:rPr lang="zh-TW" altLang="en-US" sz="4000" dirty="0" smtClean="0"/>
              <a:t>網路程式開發基本介紹</a:t>
            </a:r>
            <a:endParaRPr lang="zh-TW" altLang="zh-TW" sz="40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460875"/>
            <a:ext cx="8667750" cy="2016125"/>
          </a:xfrm>
        </p:spPr>
        <p:txBody>
          <a:bodyPr/>
          <a:lstStyle/>
          <a:p>
            <a:pPr algn="ctr" eaLnBrk="1" hangingPunct="1"/>
            <a:r>
              <a:rPr lang="zh-TW" altLang="en-US" sz="2200" dirty="0"/>
              <a:t>崑山科技大學 </a:t>
            </a:r>
          </a:p>
          <a:p>
            <a:pPr algn="ctr" eaLnBrk="1" hangingPunct="1"/>
            <a:r>
              <a:rPr lang="zh-TW" altLang="en-US" sz="2200" dirty="0"/>
              <a:t>微處理機應用暨實習</a:t>
            </a:r>
            <a:r>
              <a:rPr lang="en-US" altLang="zh-TW" sz="2200" dirty="0"/>
              <a:t>(</a:t>
            </a:r>
            <a:r>
              <a:rPr lang="zh-TW" altLang="en-US" sz="2200" dirty="0"/>
              <a:t>一</a:t>
            </a:r>
            <a:r>
              <a:rPr lang="en-US" altLang="zh-TW" sz="2200" dirty="0"/>
              <a:t>)</a:t>
            </a:r>
          </a:p>
          <a:p>
            <a:pPr algn="ctr" eaLnBrk="1" hangingPunct="1"/>
            <a:r>
              <a:rPr lang="zh-TW" altLang="en-US" sz="2200" dirty="0"/>
              <a:t>講師：曹永忠</a:t>
            </a:r>
          </a:p>
          <a:p>
            <a:pPr algn="ctr" eaLnBrk="1" hangingPunct="1"/>
            <a:r>
              <a:rPr lang="zh-TW" altLang="en-US" sz="2200" dirty="0"/>
              <a:t>日期：</a:t>
            </a:r>
            <a:r>
              <a:rPr lang="en-US" altLang="zh-TW" sz="2200" dirty="0"/>
              <a:t>105</a:t>
            </a:r>
            <a:r>
              <a:rPr lang="zh-TW" altLang="en-US" sz="2200" dirty="0"/>
              <a:t>學年度第二學期</a:t>
            </a:r>
            <a:endParaRPr lang="en-US" altLang="zh-TW" sz="2200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500063"/>
            <a:ext cx="8229600" cy="5824537"/>
          </a:xfrm>
          <a:prstGeom prst="rect">
            <a:avLst/>
          </a:prstGeo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三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執行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Loop():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為程式的主要內容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這程式內容會一直重複被執行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Loop()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{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……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886611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500063"/>
            <a:ext cx="8229600" cy="5824537"/>
          </a:xfrm>
          <a:prstGeom prst="rect">
            <a:avLst/>
          </a:prstGeo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四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函式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pinMode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(7,INPUT)									//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將腳位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設定為輸入模式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digitalWrite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(8,HIGH)	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數位腳專用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	//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將腳位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8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設定輸出高電位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3.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digitalRead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(7)	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數位腳專用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	//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讀出腳位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7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的值並指定給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變數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633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28625" y="500063"/>
            <a:ext cx="8229600" cy="5824537"/>
          </a:xfrm>
          <a:prstGeom prst="rect">
            <a:avLst/>
          </a:prstGeom>
        </p:spPr>
        <p:txBody>
          <a:bodyPr/>
          <a:lstStyle/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4.analogWrite(9,128)	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數位訊號專用所設計的函式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	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 				//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將擁有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PWM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的數位腳位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9				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設定輸出電位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2.5V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對應值大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約為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128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>
              <a:solidFill>
                <a:srgbClr val="FF0000"/>
              </a:solidFill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5.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analogRead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(0)	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類比腳專用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						//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讀出腳位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的值並指定給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val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變數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且</a:t>
            </a:r>
            <a:r>
              <a:rPr lang="en-US" altLang="zh-TW" sz="2800" dirty="0" err="1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analogRead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可讀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		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取範圍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0(0V)~1023(5V))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/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800" dirty="0" smtClean="0"/>
          </a:p>
        </p:txBody>
      </p:sp>
    </p:spTree>
    <p:extLst>
      <p:ext uri="{BB962C8B-B14F-4D97-AF65-F5344CB8AC3E}">
        <p14:creationId xmlns:p14="http://schemas.microsoft.com/office/powerpoint/2010/main" val="35616437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0514D6A-727F-4CD4-90DB-5DAF696D05A3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7523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14F955F-A3E4-484D-B634-B6699922A0D2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>
              <a:defRPr/>
            </a:pP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系統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開發</a:t>
            </a:r>
            <a:endParaRPr lang="zh-TW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37540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zh-TW" altLang="en-US" dirty="0" smtClean="0"/>
              <a:t>啟動開發環境</a:t>
            </a:r>
          </a:p>
        </p:txBody>
      </p:sp>
    </p:spTree>
    <p:extLst>
      <p:ext uri="{BB962C8B-B14F-4D97-AF65-F5344CB8AC3E}">
        <p14:creationId xmlns:p14="http://schemas.microsoft.com/office/powerpoint/2010/main" val="417962219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059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EA15293-F6F7-48D9-9DF9-073DFD323F68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059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334338-245B-4D6C-B110-CC0DDF84A70D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37" y="1515730"/>
            <a:ext cx="8824342" cy="496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971600" y="2235763"/>
            <a:ext cx="5328592" cy="8546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979712" y="4509120"/>
            <a:ext cx="1872208" cy="85469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64642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啟動程式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1619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2A0786EB-E4CE-4CE0-908E-6255CC2584D3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1620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A41D39A-1105-4802-BA67-58BB5F85FB4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5024"/>
            <a:ext cx="7754566" cy="435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73527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smtClean="0"/>
              <a:t>選擇開發版</a:t>
            </a:r>
            <a:endParaRPr lang="zh-TW" altLang="en-US" b="1" smtClean="0">
              <a:solidFill>
                <a:srgbClr val="E56700"/>
              </a:solidFill>
            </a:endParaRPr>
          </a:p>
        </p:txBody>
      </p:sp>
      <p:sp>
        <p:nvSpPr>
          <p:cNvPr id="112643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B48BAE9-92B9-4332-B03F-1BE10437F661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2644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A25D131-05B5-45EE-A23E-36760491E7F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88081" cy="443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2291408" y="2852936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2799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smtClean="0"/>
              <a:t>確定通訊埠</a:t>
            </a:r>
            <a:endParaRPr lang="zh-TW" altLang="en-US" b="1" smtClean="0">
              <a:solidFill>
                <a:srgbClr val="E56700"/>
              </a:solidFill>
            </a:endParaRPr>
          </a:p>
        </p:txBody>
      </p:sp>
      <p:sp>
        <p:nvSpPr>
          <p:cNvPr id="113667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4C374333-210F-48BE-A5DE-6E92057D343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3668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51F560B-C4FA-4C9E-A126-868D3A4A577F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1004"/>
            <a:ext cx="8784976" cy="493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421433" y="4001038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6237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smtClean="0"/>
              <a:t>選擇通訊埠</a:t>
            </a:r>
            <a:endParaRPr lang="zh-TW" altLang="en-US" b="1" smtClean="0">
              <a:solidFill>
                <a:srgbClr val="E56700"/>
              </a:solidFill>
            </a:endParaRPr>
          </a:p>
        </p:txBody>
      </p:sp>
      <p:sp>
        <p:nvSpPr>
          <p:cNvPr id="114691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B870C25-5BEA-4057-90C3-F867E17E8B60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4692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4477007-30F6-4E3D-B336-30FC76C7DC72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2" y="1736675"/>
            <a:ext cx="8016158" cy="45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2843808" y="3135187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62154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6A8252A-407C-493E-9E8B-C0ED9C4BEC99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123" name="日期版面配置區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17A3A1-89B1-4A4B-9F47-BE5F66AD6C64}" type="datetime1">
              <a:rPr kumimoji="0" lang="zh-TW" altLang="en-US" sz="1200" smtClean="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 dirty="0" smtClean="0">
              <a:latin typeface="Arial" charset="0"/>
              <a:ea typeface="新細明體" pitchFamily="18" charset="-12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15250" cy="5111750"/>
          </a:xfrm>
        </p:spPr>
        <p:txBody>
          <a:bodyPr/>
          <a:lstStyle/>
          <a:p>
            <a:pPr marL="609600" indent="-609600" algn="just" eaLnBrk="1" hangingPunct="1">
              <a:spcBef>
                <a:spcPct val="0"/>
              </a:spcBef>
            </a:pPr>
            <a:r>
              <a:rPr lang="zh-TW" altLang="en-US" sz="2000" dirty="0" smtClean="0"/>
              <a:t>前言</a:t>
            </a:r>
          </a:p>
          <a:p>
            <a:pPr marL="609600" indent="-609600" algn="just" eaLnBrk="1" hangingPunct="1">
              <a:spcBef>
                <a:spcPct val="0"/>
              </a:spcBef>
            </a:pPr>
            <a:r>
              <a:rPr lang="zh-TW" altLang="zh-TW" sz="2000" dirty="0" smtClean="0"/>
              <a:t>空氣盒子產品</a:t>
            </a:r>
            <a:endParaRPr lang="en-US" altLang="zh-TW" sz="2000" dirty="0" smtClean="0"/>
          </a:p>
          <a:p>
            <a:pPr marL="609600" indent="-609600">
              <a:spcBef>
                <a:spcPts val="600"/>
              </a:spcBef>
            </a:pPr>
            <a:r>
              <a:rPr lang="en-US" altLang="zh-TW" sz="2000" b="1" dirty="0" smtClean="0">
                <a:solidFill>
                  <a:schemeClr val="accent5">
                    <a:lumMod val="50000"/>
                  </a:schemeClr>
                </a:solidFill>
              </a:rPr>
              <a:t>Arduino 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程式</a:t>
            </a:r>
            <a:r>
              <a:rPr lang="zh-TW" altLang="en-US" sz="2000" b="1" dirty="0" smtClean="0">
                <a:solidFill>
                  <a:schemeClr val="accent5">
                    <a:lumMod val="50000"/>
                  </a:schemeClr>
                </a:solidFill>
              </a:rPr>
              <a:t>介紹</a:t>
            </a:r>
            <a:endParaRPr lang="en-US" altLang="zh-TW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1009650" lvl="1" indent="-609600">
              <a:spcBef>
                <a:spcPts val="600"/>
              </a:spcBef>
            </a:pPr>
            <a:r>
              <a:rPr lang="en-US" altLang="zh-TW" sz="2000" dirty="0"/>
              <a:t>Arduino</a:t>
            </a:r>
            <a:r>
              <a:rPr lang="zh-TW" altLang="en-US" sz="2000" dirty="0"/>
              <a:t> </a:t>
            </a:r>
            <a:r>
              <a:rPr lang="zh-TW" altLang="en-US" sz="2000" dirty="0" smtClean="0"/>
              <a:t>程式介面</a:t>
            </a:r>
            <a:endParaRPr lang="en-US" altLang="zh-TW" sz="2000" dirty="0" smtClean="0"/>
          </a:p>
          <a:p>
            <a:pPr marL="1009650" lvl="1" indent="-609600">
              <a:spcBef>
                <a:spcPts val="600"/>
              </a:spcBef>
            </a:pPr>
            <a:r>
              <a:rPr lang="en-US" altLang="zh-TW" sz="2000" dirty="0" smtClean="0"/>
              <a:t>Arduino</a:t>
            </a:r>
            <a:r>
              <a:rPr lang="zh-TW" altLang="en-US" sz="2000" dirty="0" smtClean="0"/>
              <a:t>架構</a:t>
            </a:r>
            <a:endParaRPr lang="en-US" altLang="zh-TW" sz="2000" dirty="0" smtClean="0"/>
          </a:p>
          <a:p>
            <a:pPr marL="609600" indent="-609600">
              <a:spcBef>
                <a:spcPts val="600"/>
              </a:spcBef>
            </a:pPr>
            <a:r>
              <a:rPr lang="zh-TW" altLang="en-US" sz="2000" b="1" dirty="0" smtClean="0">
                <a:solidFill>
                  <a:srgbClr val="E56700"/>
                </a:solidFill>
              </a:rPr>
              <a:t>程式開發</a:t>
            </a:r>
            <a:endParaRPr lang="en-US" altLang="zh-TW" sz="2000" b="1" dirty="0" smtClean="0">
              <a:solidFill>
                <a:srgbClr val="E56700"/>
              </a:solidFill>
            </a:endParaRPr>
          </a:p>
          <a:p>
            <a:pPr marL="1009650" lvl="1" indent="-609600">
              <a:spcBef>
                <a:spcPts val="600"/>
              </a:spcBef>
            </a:pPr>
            <a:r>
              <a:rPr lang="zh-TW" altLang="en-US" sz="2000" dirty="0"/>
              <a:t>啟動開發環境</a:t>
            </a:r>
            <a:endParaRPr lang="en-US" altLang="zh-TW" sz="2000" b="1" dirty="0" smtClean="0">
              <a:solidFill>
                <a:srgbClr val="E56700"/>
              </a:solidFill>
            </a:endParaRPr>
          </a:p>
          <a:p>
            <a:pPr marL="609600" indent="-609600">
              <a:spcBef>
                <a:spcPts val="600"/>
              </a:spcBef>
            </a:pPr>
            <a:r>
              <a:rPr lang="en-US" altLang="zh-TW" sz="2000" b="1" dirty="0" smtClean="0">
                <a:solidFill>
                  <a:srgbClr val="E56700"/>
                </a:solidFill>
              </a:rPr>
              <a:t>Q&amp;A</a:t>
            </a:r>
            <a:endParaRPr lang="zh-TW" altLang="en-US" sz="2000" b="1" dirty="0" smtClean="0">
              <a:solidFill>
                <a:srgbClr val="E56700"/>
              </a:solidFill>
            </a:endParaRPr>
          </a:p>
          <a:p>
            <a:pPr marL="1009650" lvl="1" indent="-609600">
              <a:spcBef>
                <a:spcPct val="0"/>
              </a:spcBef>
            </a:pPr>
            <a:r>
              <a:rPr kumimoji="0" lang="zh-TW" altLang="en-US" sz="2000" dirty="0" smtClean="0"/>
              <a:t>關於作者</a:t>
            </a:r>
            <a:endParaRPr kumimoji="0" lang="en-US" altLang="zh-TW" sz="2000" dirty="0" smtClean="0"/>
          </a:p>
          <a:p>
            <a:pPr marL="1009650" lvl="1" indent="-609600">
              <a:spcBef>
                <a:spcPct val="0"/>
              </a:spcBef>
            </a:pPr>
            <a:r>
              <a:rPr kumimoji="0" lang="zh-TW" altLang="en-US" sz="2000" dirty="0" smtClean="0"/>
              <a:t>參考資料</a:t>
            </a:r>
            <a:endParaRPr kumimoji="0" lang="en-US" altLang="zh-TW" sz="2000" dirty="0" smtClean="0"/>
          </a:p>
          <a:p>
            <a:pPr marL="1009650" lvl="1" indent="-609600">
              <a:spcBef>
                <a:spcPct val="0"/>
              </a:spcBef>
            </a:pPr>
            <a:endParaRPr kumimoji="0" lang="en-US" altLang="zh-TW" sz="2000" dirty="0" smtClean="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</a:rPr>
              <a:t>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</a:rPr>
              <a:t>大 綱</a:t>
            </a:r>
          </a:p>
        </p:txBody>
      </p:sp>
    </p:spTree>
    <p:extLst>
      <p:ext uri="{BB962C8B-B14F-4D97-AF65-F5344CB8AC3E}">
        <p14:creationId xmlns:p14="http://schemas.microsoft.com/office/powerpoint/2010/main" val="4288154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71609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zh-TW" altLang="en-US" dirty="0" smtClean="0"/>
              <a:t>讀取</a:t>
            </a:r>
            <a:r>
              <a:rPr lang="en-US" altLang="zh-TW" dirty="0" smtClean="0"/>
              <a:t>WIFI</a:t>
            </a:r>
            <a:r>
              <a:rPr lang="zh-TW" altLang="en-US" dirty="0" smtClean="0"/>
              <a:t> </a:t>
            </a:r>
            <a:r>
              <a:rPr lang="en-US" altLang="zh-TW" dirty="0" smtClean="0"/>
              <a:t>MAC</a:t>
            </a:r>
            <a:r>
              <a:rPr lang="zh-TW" altLang="en-US" dirty="0" smtClean="0"/>
              <a:t>資料</a:t>
            </a:r>
          </a:p>
        </p:txBody>
      </p:sp>
    </p:spTree>
    <p:extLst>
      <p:ext uri="{BB962C8B-B14F-4D97-AF65-F5344CB8AC3E}">
        <p14:creationId xmlns:p14="http://schemas.microsoft.com/office/powerpoint/2010/main" val="396521766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b="1" dirty="0" err="1" smtClean="0"/>
              <a:t>CheckMac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28236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b="1" dirty="0" err="1" smtClean="0"/>
              <a:t>CheckMac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WiFi.h</a:t>
            </a:r>
            <a:r>
              <a:rPr lang="en-US" altLang="zh-TW" kern="0" dirty="0" smtClean="0"/>
              <a:t>&gt;</a:t>
            </a:r>
            <a:r>
              <a:rPr lang="zh-TW" altLang="en-US" kern="0" dirty="0" smtClean="0"/>
              <a:t>  </a:t>
            </a:r>
            <a:r>
              <a:rPr lang="zh-TW" altLang="en-US" kern="0" dirty="0"/>
              <a:t>使用網路</a:t>
            </a:r>
            <a:r>
              <a:rPr lang="zh-TW" altLang="en-US" kern="0" dirty="0" smtClean="0"/>
              <a:t>必要函數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uint8_t </a:t>
            </a:r>
            <a:r>
              <a:rPr lang="en-US" altLang="zh-TW" kern="0" dirty="0" err="1">
                <a:latin typeface="標楷體" pitchFamily="65" charset="-120"/>
              </a:rPr>
              <a:t>MacData</a:t>
            </a:r>
            <a:r>
              <a:rPr lang="en-US" altLang="zh-TW" kern="0" dirty="0">
                <a:latin typeface="標楷體" pitchFamily="65" charset="-120"/>
              </a:rPr>
              <a:t>[6</a:t>
            </a:r>
            <a:r>
              <a:rPr lang="en-US" altLang="zh-TW" kern="0" dirty="0" smtClean="0">
                <a:latin typeface="標楷體" pitchFamily="65" charset="-120"/>
              </a:rPr>
              <a:t>];</a:t>
            </a:r>
            <a:r>
              <a:rPr lang="zh-TW" altLang="en-US" kern="0" dirty="0" smtClean="0">
                <a:latin typeface="標楷體" pitchFamily="65" charset="-120"/>
              </a:rPr>
              <a:t>   </a:t>
            </a:r>
            <a:r>
              <a:rPr lang="zh-TW" altLang="en-US" kern="0" dirty="0">
                <a:latin typeface="標楷體" pitchFamily="65" charset="-120"/>
              </a:rPr>
              <a:t>儲存 </a:t>
            </a:r>
            <a:r>
              <a:rPr lang="en-US" altLang="zh-TW" kern="0" dirty="0" smtClean="0">
                <a:latin typeface="標楷體" pitchFamily="65" charset="-120"/>
              </a:rPr>
              <a:t>MAC</a:t>
            </a:r>
            <a:r>
              <a:rPr lang="zh-TW" altLang="en-US" kern="0" dirty="0" smtClean="0">
                <a:latin typeface="標楷體" pitchFamily="65" charset="-120"/>
              </a:rPr>
              <a:t>資料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GetWifiMac</a:t>
            </a:r>
            <a:r>
              <a:rPr lang="en-US" altLang="zh-TW" kern="0" dirty="0" smtClean="0">
                <a:latin typeface="標楷體" pitchFamily="65" charset="-120"/>
              </a:rPr>
              <a:t>()</a:t>
            </a:r>
            <a:r>
              <a:rPr lang="zh-TW" altLang="en-US" kern="0" dirty="0" smtClean="0">
                <a:latin typeface="標楷體" pitchFamily="65" charset="-120"/>
              </a:rPr>
              <a:t>    取得</a:t>
            </a:r>
            <a:r>
              <a:rPr lang="en-US" altLang="zh-TW" kern="0" dirty="0" smtClean="0">
                <a:latin typeface="標楷體" pitchFamily="65" charset="-120"/>
              </a:rPr>
              <a:t>MAC</a:t>
            </a:r>
            <a:r>
              <a:rPr lang="zh-TW" altLang="en-US" kern="0" dirty="0" smtClean="0">
                <a:latin typeface="標楷體" pitchFamily="65" charset="-120"/>
              </a:rPr>
              <a:t>函數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WiFi.status</a:t>
            </a:r>
            <a:r>
              <a:rPr lang="en-US" altLang="zh-TW" kern="0" dirty="0">
                <a:latin typeface="標楷體" pitchFamily="65" charset="-120"/>
              </a:rPr>
              <a:t>(); </a:t>
            </a:r>
            <a:r>
              <a:rPr lang="zh-TW" altLang="en-US" kern="0" dirty="0" smtClean="0">
                <a:latin typeface="標楷體" pitchFamily="65" charset="-120"/>
              </a:rPr>
              <a:t> </a:t>
            </a:r>
            <a:r>
              <a:rPr lang="en-US" altLang="zh-TW" kern="0" dirty="0" smtClean="0">
                <a:latin typeface="標楷體" pitchFamily="65" charset="-120"/>
              </a:rPr>
              <a:t>	</a:t>
            </a:r>
            <a:r>
              <a:rPr lang="zh-TW" altLang="en-US" kern="0" dirty="0" smtClean="0">
                <a:latin typeface="標楷體" pitchFamily="65" charset="-120"/>
              </a:rPr>
              <a:t>顯示</a:t>
            </a:r>
            <a:r>
              <a:rPr lang="en-US" altLang="zh-TW" kern="0" dirty="0" smtClean="0">
                <a:latin typeface="標楷體" pitchFamily="65" charset="-120"/>
              </a:rPr>
              <a:t>WIFI</a:t>
            </a:r>
            <a:r>
              <a:rPr lang="zh-TW" altLang="en-US" kern="0" dirty="0" smtClean="0">
                <a:latin typeface="標楷體" pitchFamily="65" charset="-120"/>
              </a:rPr>
              <a:t>狀態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WiFi.macAddress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MacData</a:t>
            </a:r>
            <a:r>
              <a:rPr lang="en-US" altLang="zh-TW" kern="0" dirty="0" smtClean="0">
                <a:latin typeface="標楷體" pitchFamily="65" charset="-120"/>
              </a:rPr>
              <a:t>);	</a:t>
            </a:r>
            <a:r>
              <a:rPr lang="zh-TW" altLang="en-US" kern="0" dirty="0" smtClean="0">
                <a:latin typeface="標楷體" pitchFamily="65" charset="-120"/>
              </a:rPr>
              <a:t>取得</a:t>
            </a:r>
            <a:r>
              <a:rPr lang="en-US" altLang="zh-TW" kern="0" dirty="0">
                <a:latin typeface="標楷體" pitchFamily="65" charset="-120"/>
              </a:rPr>
              <a:t>MAC</a:t>
            </a:r>
            <a:r>
              <a:rPr lang="zh-TW" altLang="en-US" kern="0" dirty="0">
                <a:latin typeface="標楷體" pitchFamily="65" charset="-120"/>
              </a:rPr>
              <a:t>資料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smtClean="0">
                <a:latin typeface="標楷體" pitchFamily="65" charset="-120"/>
              </a:rPr>
              <a:t>print2HEX()	</a:t>
            </a:r>
            <a:r>
              <a:rPr lang="zh-TW" altLang="en-US" kern="0" dirty="0" smtClean="0">
                <a:latin typeface="標楷體" pitchFamily="65" charset="-120"/>
              </a:rPr>
              <a:t>轉換內容為十六進位碼</a:t>
            </a:r>
          </a:p>
        </p:txBody>
      </p:sp>
    </p:spTree>
    <p:extLst>
      <p:ext uri="{BB962C8B-B14F-4D97-AF65-F5344CB8AC3E}">
        <p14:creationId xmlns:p14="http://schemas.microsoft.com/office/powerpoint/2010/main" val="346879145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zh-TW" altLang="en-US" dirty="0" smtClean="0"/>
              <a:t>檢查</a:t>
            </a:r>
            <a:r>
              <a:rPr lang="en-US" altLang="zh-TW" dirty="0" smtClean="0"/>
              <a:t>AP</a:t>
            </a:r>
            <a:r>
              <a:rPr lang="zh-TW" altLang="en-US" dirty="0" smtClean="0"/>
              <a:t>是否連接的上</a:t>
            </a:r>
          </a:p>
        </p:txBody>
      </p:sp>
    </p:spTree>
    <p:extLst>
      <p:ext uri="{BB962C8B-B14F-4D97-AF65-F5344CB8AC3E}">
        <p14:creationId xmlns:p14="http://schemas.microsoft.com/office/powerpoint/2010/main" val="425300871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b="1" dirty="0" err="1" smtClean="0"/>
              <a:t>CheckAP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136512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b="1" dirty="0" err="1"/>
              <a:t>CheckAP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WiFi.h</a:t>
            </a:r>
            <a:r>
              <a:rPr lang="en-US" altLang="zh-TW" kern="0" dirty="0" smtClean="0"/>
              <a:t>&gt;</a:t>
            </a:r>
            <a:r>
              <a:rPr lang="zh-TW" altLang="en-US" kern="0" dirty="0" smtClean="0"/>
              <a:t>  </a:t>
            </a:r>
            <a:r>
              <a:rPr lang="zh-TW" altLang="en-US" kern="0" dirty="0"/>
              <a:t>使用網路</a:t>
            </a:r>
            <a:r>
              <a:rPr lang="zh-TW" altLang="en-US" kern="0" dirty="0" smtClean="0"/>
              <a:t>必要函數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uint8_t </a:t>
            </a:r>
            <a:r>
              <a:rPr lang="en-US" altLang="zh-TW" kern="0" dirty="0" err="1">
                <a:latin typeface="標楷體" pitchFamily="65" charset="-120"/>
              </a:rPr>
              <a:t>MacData</a:t>
            </a:r>
            <a:r>
              <a:rPr lang="en-US" altLang="zh-TW" kern="0" dirty="0">
                <a:latin typeface="標楷體" pitchFamily="65" charset="-120"/>
              </a:rPr>
              <a:t>[6</a:t>
            </a:r>
            <a:r>
              <a:rPr lang="en-US" altLang="zh-TW" kern="0" dirty="0" smtClean="0">
                <a:latin typeface="標楷體" pitchFamily="65" charset="-120"/>
              </a:rPr>
              <a:t>];</a:t>
            </a:r>
            <a:r>
              <a:rPr lang="zh-TW" altLang="en-US" kern="0" dirty="0" smtClean="0">
                <a:latin typeface="標楷體" pitchFamily="65" charset="-120"/>
              </a:rPr>
              <a:t>   </a:t>
            </a:r>
            <a:r>
              <a:rPr lang="zh-TW" altLang="en-US" kern="0" dirty="0">
                <a:latin typeface="標楷體" pitchFamily="65" charset="-120"/>
              </a:rPr>
              <a:t>儲存 </a:t>
            </a:r>
            <a:r>
              <a:rPr lang="en-US" altLang="zh-TW" kern="0" dirty="0" smtClean="0">
                <a:latin typeface="標楷體" pitchFamily="65" charset="-120"/>
              </a:rPr>
              <a:t>MAC</a:t>
            </a:r>
            <a:r>
              <a:rPr lang="zh-TW" altLang="en-US" kern="0" dirty="0" smtClean="0">
                <a:latin typeface="標楷體" pitchFamily="65" charset="-120"/>
              </a:rPr>
              <a:t>資料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IPAddress</a:t>
            </a:r>
            <a:r>
              <a:rPr lang="en-US" altLang="zh-TW" kern="0" dirty="0">
                <a:latin typeface="標楷體" pitchFamily="65" charset="-120"/>
              </a:rPr>
              <a:t>  </a:t>
            </a:r>
            <a:r>
              <a:rPr lang="en-US" altLang="zh-TW" kern="0" dirty="0" err="1">
                <a:latin typeface="標楷體" pitchFamily="65" charset="-120"/>
              </a:rPr>
              <a:t>Meip</a:t>
            </a:r>
            <a:r>
              <a:rPr lang="en-US" altLang="zh-TW" kern="0" dirty="0">
                <a:latin typeface="標楷體" pitchFamily="65" charset="-120"/>
              </a:rPr>
              <a:t> ,</a:t>
            </a:r>
            <a:r>
              <a:rPr lang="en-US" altLang="zh-TW" kern="0" dirty="0" err="1">
                <a:latin typeface="標楷體" pitchFamily="65" charset="-120"/>
              </a:rPr>
              <a:t>Megateway</a:t>
            </a:r>
            <a:r>
              <a:rPr lang="en-US" altLang="zh-TW" kern="0" dirty="0">
                <a:latin typeface="標楷體" pitchFamily="65" charset="-120"/>
              </a:rPr>
              <a:t> ,</a:t>
            </a:r>
            <a:r>
              <a:rPr lang="en-US" altLang="zh-TW" kern="0" dirty="0" err="1">
                <a:latin typeface="標楷體" pitchFamily="65" charset="-120"/>
              </a:rPr>
              <a:t>Mesubnet</a:t>
            </a: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smtClean="0">
                <a:latin typeface="標楷體" pitchFamily="65" charset="-120"/>
              </a:rPr>
              <a:t>; </a:t>
            </a:r>
            <a:r>
              <a:rPr lang="zh-TW" altLang="en-US" kern="0" dirty="0" smtClean="0">
                <a:latin typeface="標楷體" pitchFamily="65" charset="-120"/>
              </a:rPr>
              <a:t>宣告</a:t>
            </a:r>
            <a:r>
              <a:rPr lang="en-US" altLang="zh-TW" kern="0" dirty="0" err="1" smtClean="0">
                <a:latin typeface="標楷體" pitchFamily="65" charset="-120"/>
              </a:rPr>
              <a:t>ip</a:t>
            </a:r>
            <a:r>
              <a:rPr lang="zh-TW" altLang="en-US" kern="0" dirty="0" smtClean="0">
                <a:latin typeface="標楷體" pitchFamily="65" charset="-120"/>
              </a:rPr>
              <a:t>、閘道器、子網路遮罩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int</a:t>
            </a:r>
            <a:r>
              <a:rPr lang="en-US" altLang="zh-TW" kern="0" dirty="0">
                <a:latin typeface="標楷體" pitchFamily="65" charset="-120"/>
              </a:rPr>
              <a:t> status = WL_IDLE_STATUS</a:t>
            </a:r>
            <a:r>
              <a:rPr lang="en-US" altLang="zh-TW" kern="0" dirty="0" smtClean="0">
                <a:latin typeface="標楷體" pitchFamily="65" charset="-120"/>
              </a:rPr>
              <a:t>;	</a:t>
            </a:r>
            <a:r>
              <a:rPr lang="zh-TW" altLang="en-US" kern="0" dirty="0" smtClean="0">
                <a:latin typeface="標楷體" pitchFamily="65" charset="-120"/>
              </a:rPr>
              <a:t>連線網路狀態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GetWifiMac</a:t>
            </a:r>
            <a:r>
              <a:rPr lang="en-US" altLang="zh-TW" kern="0" dirty="0" smtClean="0">
                <a:latin typeface="標楷體" pitchFamily="65" charset="-120"/>
              </a:rPr>
              <a:t>()</a:t>
            </a:r>
            <a:r>
              <a:rPr lang="zh-TW" altLang="en-US" kern="0" dirty="0" smtClean="0">
                <a:latin typeface="標楷體" pitchFamily="65" charset="-120"/>
              </a:rPr>
              <a:t>    取得</a:t>
            </a:r>
            <a:r>
              <a:rPr lang="en-US" altLang="zh-TW" kern="0" dirty="0" smtClean="0">
                <a:latin typeface="標楷體" pitchFamily="65" charset="-120"/>
              </a:rPr>
              <a:t>MAC</a:t>
            </a:r>
            <a:r>
              <a:rPr lang="zh-TW" altLang="en-US" kern="0" dirty="0" smtClean="0">
                <a:latin typeface="標楷體" pitchFamily="65" charset="-120"/>
              </a:rPr>
              <a:t>函數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err="1">
                <a:latin typeface="標楷體" pitchFamily="65" charset="-120"/>
              </a:rPr>
              <a:t>ShowMac</a:t>
            </a:r>
            <a:r>
              <a:rPr lang="en-US" altLang="zh-TW" kern="0" dirty="0">
                <a:latin typeface="標楷體" pitchFamily="65" charset="-120"/>
              </a:rPr>
              <a:t>() </a:t>
            </a:r>
            <a:r>
              <a:rPr lang="en-US" altLang="zh-TW" kern="0" dirty="0" smtClean="0">
                <a:latin typeface="標楷體" pitchFamily="65" charset="-120"/>
              </a:rPr>
              <a:t>;	</a:t>
            </a:r>
            <a:r>
              <a:rPr lang="zh-TW" altLang="en-US" kern="0" dirty="0" smtClean="0">
                <a:latin typeface="標楷體" pitchFamily="65" charset="-120"/>
              </a:rPr>
              <a:t>秀出</a:t>
            </a:r>
            <a:r>
              <a:rPr lang="en-US" altLang="zh-TW" kern="0" dirty="0">
                <a:latin typeface="標楷體" pitchFamily="65" charset="-120"/>
              </a:rPr>
              <a:t>MAC</a:t>
            </a:r>
            <a:r>
              <a:rPr lang="zh-TW" altLang="en-US" kern="0" dirty="0">
                <a:latin typeface="標楷體" pitchFamily="65" charset="-120"/>
              </a:rPr>
              <a:t>資料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 smtClean="0">
                <a:latin typeface="標楷體" pitchFamily="65" charset="-120"/>
              </a:rPr>
              <a:t>WiFi.status</a:t>
            </a:r>
            <a:r>
              <a:rPr lang="en-US" altLang="zh-TW" kern="0" dirty="0">
                <a:latin typeface="標楷體" pitchFamily="65" charset="-120"/>
              </a:rPr>
              <a:t>(); </a:t>
            </a:r>
            <a:r>
              <a:rPr lang="zh-TW" altLang="en-US" kern="0" dirty="0" smtClean="0">
                <a:latin typeface="標楷體" pitchFamily="65" charset="-120"/>
              </a:rPr>
              <a:t> </a:t>
            </a:r>
            <a:r>
              <a:rPr lang="en-US" altLang="zh-TW" kern="0" dirty="0" smtClean="0">
                <a:latin typeface="標楷體" pitchFamily="65" charset="-120"/>
              </a:rPr>
              <a:t>	</a:t>
            </a:r>
            <a:r>
              <a:rPr lang="zh-TW" altLang="en-US" kern="0" dirty="0" smtClean="0">
                <a:latin typeface="標楷體" pitchFamily="65" charset="-120"/>
              </a:rPr>
              <a:t>顯示</a:t>
            </a:r>
            <a:r>
              <a:rPr lang="en-US" altLang="zh-TW" kern="0" dirty="0" smtClean="0">
                <a:latin typeface="標楷體" pitchFamily="65" charset="-120"/>
              </a:rPr>
              <a:t>WIFI</a:t>
            </a:r>
            <a:r>
              <a:rPr lang="zh-TW" altLang="en-US" kern="0" dirty="0" smtClean="0">
                <a:latin typeface="標楷體" pitchFamily="65" charset="-120"/>
              </a:rPr>
              <a:t>狀態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WiFi.macAddress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MacData</a:t>
            </a:r>
            <a:r>
              <a:rPr lang="en-US" altLang="zh-TW" kern="0" dirty="0" smtClean="0">
                <a:latin typeface="標楷體" pitchFamily="65" charset="-120"/>
              </a:rPr>
              <a:t>);	</a:t>
            </a:r>
            <a:r>
              <a:rPr lang="zh-TW" altLang="en-US" kern="0" dirty="0" smtClean="0">
                <a:latin typeface="標楷體" pitchFamily="65" charset="-120"/>
              </a:rPr>
              <a:t>取得</a:t>
            </a:r>
            <a:r>
              <a:rPr lang="en-US" altLang="zh-TW" kern="0" dirty="0">
                <a:latin typeface="標楷體" pitchFamily="65" charset="-120"/>
              </a:rPr>
              <a:t>MAC</a:t>
            </a:r>
            <a:r>
              <a:rPr lang="zh-TW" altLang="en-US" kern="0" dirty="0" smtClean="0">
                <a:latin typeface="標楷體" pitchFamily="65" charset="-120"/>
              </a:rPr>
              <a:t>資料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initializeWiFi</a:t>
            </a:r>
            <a:r>
              <a:rPr lang="en-US" altLang="zh-TW" kern="0" dirty="0" smtClean="0">
                <a:latin typeface="標楷體" pitchFamily="65" charset="-120"/>
              </a:rPr>
              <a:t>();	</a:t>
            </a:r>
            <a:r>
              <a:rPr lang="zh-TW" altLang="en-US" kern="0" dirty="0" smtClean="0">
                <a:latin typeface="標楷體" pitchFamily="65" charset="-120"/>
              </a:rPr>
              <a:t>進行連線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 smtClean="0">
                <a:latin typeface="標楷體" pitchFamily="65" charset="-120"/>
              </a:rPr>
              <a:t>printWifiData</a:t>
            </a:r>
            <a:r>
              <a:rPr lang="en-US" altLang="zh-TW" kern="0" dirty="0">
                <a:latin typeface="標楷體" pitchFamily="65" charset="-120"/>
              </a:rPr>
              <a:t>() </a:t>
            </a:r>
            <a:r>
              <a:rPr lang="en-US" altLang="zh-TW" kern="0" dirty="0" smtClean="0">
                <a:latin typeface="標楷體" pitchFamily="65" charset="-120"/>
              </a:rPr>
              <a:t>;	</a:t>
            </a:r>
            <a:r>
              <a:rPr lang="zh-TW" altLang="en-US" kern="0" dirty="0" smtClean="0">
                <a:latin typeface="標楷體" pitchFamily="65" charset="-120"/>
              </a:rPr>
              <a:t>列印網路狀態資訊</a:t>
            </a:r>
          </a:p>
        </p:txBody>
      </p:sp>
    </p:spTree>
    <p:extLst>
      <p:ext uri="{BB962C8B-B14F-4D97-AF65-F5344CB8AC3E}">
        <p14:creationId xmlns:p14="http://schemas.microsoft.com/office/powerpoint/2010/main" val="360423045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b="1" dirty="0" err="1"/>
              <a:t>CheckAP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status = </a:t>
            </a:r>
            <a:r>
              <a:rPr lang="en-US" altLang="zh-TW" kern="0" dirty="0" err="1"/>
              <a:t>WiFi.begin</a:t>
            </a:r>
            <a:r>
              <a:rPr lang="en-US" altLang="zh-TW" kern="0" dirty="0"/>
              <a:t>(</a:t>
            </a:r>
            <a:r>
              <a:rPr lang="en-US" altLang="zh-TW" kern="0" dirty="0" err="1"/>
              <a:t>ssid</a:t>
            </a:r>
            <a:r>
              <a:rPr lang="en-US" altLang="zh-TW" kern="0" dirty="0" smtClean="0"/>
              <a:t>);		</a:t>
            </a:r>
            <a:r>
              <a:rPr lang="zh-TW" altLang="en-US" kern="0" dirty="0" smtClean="0"/>
              <a:t>不使用加密連</a:t>
            </a:r>
            <a:r>
              <a:rPr lang="en-US" altLang="zh-TW" kern="0" dirty="0" smtClean="0"/>
              <a:t>AP</a:t>
            </a: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status = </a:t>
            </a:r>
            <a:r>
              <a:rPr lang="en-US" altLang="zh-TW" kern="0" dirty="0" err="1">
                <a:latin typeface="標楷體" pitchFamily="65" charset="-120"/>
              </a:rPr>
              <a:t>WiFi.begin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ssid</a:t>
            </a:r>
            <a:r>
              <a:rPr lang="en-US" altLang="zh-TW" kern="0" dirty="0">
                <a:latin typeface="標楷體" pitchFamily="65" charset="-120"/>
              </a:rPr>
              <a:t>, pass</a:t>
            </a:r>
            <a:r>
              <a:rPr lang="en-US" altLang="zh-TW" kern="0" dirty="0" smtClean="0">
                <a:latin typeface="標楷體" pitchFamily="65" charset="-120"/>
              </a:rPr>
              <a:t>);	</a:t>
            </a:r>
            <a:r>
              <a:rPr lang="zh-TW" altLang="en-US" kern="0" dirty="0"/>
              <a:t>使用加密連</a:t>
            </a:r>
            <a:r>
              <a:rPr lang="en-US" altLang="zh-TW" kern="0" dirty="0"/>
              <a:t>AP</a:t>
            </a: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status </a:t>
            </a:r>
            <a:r>
              <a:rPr lang="en-US" altLang="zh-TW" kern="0" dirty="0" smtClean="0">
                <a:latin typeface="標楷體" pitchFamily="65" charset="-120"/>
              </a:rPr>
              <a:t>== WL_CONNECTED 	</a:t>
            </a:r>
            <a:r>
              <a:rPr lang="zh-TW" altLang="en-US" kern="0" dirty="0" smtClean="0">
                <a:latin typeface="標楷體" pitchFamily="65" charset="-120"/>
              </a:rPr>
              <a:t>連</a:t>
            </a:r>
            <a:r>
              <a:rPr lang="en-US" altLang="zh-TW" kern="0" dirty="0" smtClean="0">
                <a:latin typeface="標楷體" pitchFamily="65" charset="-120"/>
              </a:rPr>
              <a:t>AP</a:t>
            </a:r>
            <a:r>
              <a:rPr lang="zh-TW" altLang="en-US" kern="0" dirty="0" smtClean="0">
                <a:latin typeface="標楷體" pitchFamily="65" charset="-120"/>
              </a:rPr>
              <a:t>是否成功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WiFi.status</a:t>
            </a:r>
            <a:r>
              <a:rPr lang="en-US" altLang="zh-TW" kern="0" dirty="0" smtClean="0">
                <a:latin typeface="標楷體" pitchFamily="65" charset="-120"/>
              </a:rPr>
              <a:t>()</a:t>
            </a:r>
            <a:r>
              <a:rPr lang="zh-TW" altLang="en-US" kern="0" dirty="0" smtClean="0">
                <a:latin typeface="標楷體" pitchFamily="65" charset="-120"/>
              </a:rPr>
              <a:t>  連接成功狀態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Meip</a:t>
            </a:r>
            <a:r>
              <a:rPr lang="en-US" altLang="zh-TW" kern="0" dirty="0">
                <a:latin typeface="標楷體" pitchFamily="65" charset="-120"/>
              </a:rPr>
              <a:t> = </a:t>
            </a:r>
            <a:r>
              <a:rPr lang="en-US" altLang="zh-TW" kern="0" dirty="0" err="1">
                <a:latin typeface="標楷體" pitchFamily="65" charset="-120"/>
              </a:rPr>
              <a:t>WiFi.localIP</a:t>
            </a:r>
            <a:r>
              <a:rPr lang="en-US" altLang="zh-TW" kern="0" dirty="0" smtClean="0">
                <a:latin typeface="標楷體" pitchFamily="65" charset="-120"/>
              </a:rPr>
              <a:t>();	</a:t>
            </a:r>
            <a:r>
              <a:rPr lang="zh-TW" altLang="en-US" kern="0" dirty="0" smtClean="0">
                <a:latin typeface="標楷體" pitchFamily="65" charset="-120"/>
              </a:rPr>
              <a:t>取得連線</a:t>
            </a:r>
            <a:r>
              <a:rPr lang="en-US" altLang="zh-TW" kern="0" dirty="0" smtClean="0">
                <a:latin typeface="標楷體" pitchFamily="65" charset="-120"/>
              </a:rPr>
              <a:t>IP</a:t>
            </a: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Megateway</a:t>
            </a:r>
            <a:r>
              <a:rPr lang="en-US" altLang="zh-TW" kern="0" dirty="0">
                <a:latin typeface="標楷體" pitchFamily="65" charset="-120"/>
              </a:rPr>
              <a:t> = </a:t>
            </a:r>
            <a:r>
              <a:rPr lang="en-US" altLang="zh-TW" kern="0" dirty="0" err="1">
                <a:latin typeface="標楷體" pitchFamily="65" charset="-120"/>
              </a:rPr>
              <a:t>WiFi.gatewayIP</a:t>
            </a:r>
            <a:r>
              <a:rPr lang="en-US" altLang="zh-TW" kern="0" dirty="0" smtClean="0">
                <a:latin typeface="標楷體" pitchFamily="65" charset="-120"/>
              </a:rPr>
              <a:t>();</a:t>
            </a:r>
            <a:r>
              <a:rPr lang="zh-TW" altLang="en-US" kern="0" dirty="0">
                <a:latin typeface="標楷體" pitchFamily="65" charset="-120"/>
              </a:rPr>
              <a:t>取得</a:t>
            </a:r>
            <a:r>
              <a:rPr lang="zh-TW" altLang="en-US" kern="0" dirty="0" smtClean="0">
                <a:latin typeface="標楷體" pitchFamily="65" charset="-120"/>
              </a:rPr>
              <a:t>連線</a:t>
            </a:r>
            <a:r>
              <a:rPr lang="zh-TW" altLang="en-US" kern="0" dirty="0">
                <a:latin typeface="標楷體" pitchFamily="65" charset="-120"/>
              </a:rPr>
              <a:t>閘道</a:t>
            </a:r>
            <a:r>
              <a:rPr lang="zh-TW" altLang="en-US" kern="0" dirty="0" smtClean="0">
                <a:latin typeface="標楷體" pitchFamily="65" charset="-120"/>
              </a:rPr>
              <a:t>器</a:t>
            </a:r>
            <a:r>
              <a:rPr lang="en-US" altLang="zh-TW" kern="0" dirty="0" smtClean="0">
                <a:latin typeface="標楷體" pitchFamily="65" charset="-120"/>
              </a:rPr>
              <a:t>	</a:t>
            </a: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WiFi.subnetMask</a:t>
            </a:r>
            <a:r>
              <a:rPr lang="en-US" altLang="zh-TW" kern="0" dirty="0" smtClean="0">
                <a:latin typeface="標楷體" pitchFamily="65" charset="-120"/>
              </a:rPr>
              <a:t>();		</a:t>
            </a:r>
            <a:r>
              <a:rPr lang="zh-TW" altLang="en-US" kern="0" dirty="0">
                <a:latin typeface="標楷體" pitchFamily="65" charset="-120"/>
              </a:rPr>
              <a:t>取得</a:t>
            </a:r>
            <a:r>
              <a:rPr lang="zh-TW" altLang="en-US" kern="0" dirty="0" smtClean="0">
                <a:latin typeface="標楷體" pitchFamily="65" charset="-120"/>
              </a:rPr>
              <a:t>連線</a:t>
            </a:r>
            <a:r>
              <a:rPr lang="zh-TW" altLang="en-US" kern="0" dirty="0">
                <a:latin typeface="標楷體" pitchFamily="65" charset="-120"/>
              </a:rPr>
              <a:t>子網路遮罩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smtClean="0">
                <a:latin typeface="標楷體" pitchFamily="65" charset="-120"/>
              </a:rPr>
              <a:t> </a:t>
            </a: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14743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en-US" altLang="zh-TW" dirty="0" err="1" smtClean="0"/>
              <a:t>ScanNetworks</a:t>
            </a:r>
            <a:r>
              <a:rPr lang="en-US" altLang="zh-TW" dirty="0" smtClean="0"/>
              <a:t>(</a:t>
            </a:r>
            <a:r>
              <a:rPr lang="zh-TW" altLang="en-US" dirty="0" smtClean="0"/>
              <a:t>掃描</a:t>
            </a:r>
            <a:r>
              <a:rPr lang="en-US" altLang="zh-TW" dirty="0" smtClean="0"/>
              <a:t>AP)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223216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b="1" dirty="0" err="1"/>
              <a:t>ScanNetworks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8985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D4711D9-3A14-4E54-AE28-C1C7ADAEAD13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47107" name="日期版面配置區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921B181-E71B-43D0-97F5-4CB3CAA67AEA}" type="datetime1">
              <a:rPr kumimoji="0" lang="zh-TW" altLang="en-US" sz="1200" smtClean="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 smtClean="0">
              <a:latin typeface="Arial" charset="0"/>
              <a:ea typeface="新細明體" pitchFamily="18" charset="-12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781300"/>
            <a:ext cx="6324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Arduino </a:t>
            </a: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</a:rPr>
              <a:t>程式介紹</a:t>
            </a:r>
          </a:p>
        </p:txBody>
      </p:sp>
    </p:spTree>
    <p:extLst>
      <p:ext uri="{BB962C8B-B14F-4D97-AF65-F5344CB8AC3E}">
        <p14:creationId xmlns:p14="http://schemas.microsoft.com/office/powerpoint/2010/main" val="112214780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b="1" dirty="0" err="1"/>
              <a:t>ScanNetworks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WiFi.h</a:t>
            </a:r>
            <a:r>
              <a:rPr lang="en-US" altLang="zh-TW" kern="0" dirty="0" smtClean="0"/>
              <a:t>&gt;</a:t>
            </a:r>
            <a:r>
              <a:rPr lang="zh-TW" altLang="en-US" kern="0" dirty="0" smtClean="0"/>
              <a:t>  </a:t>
            </a:r>
            <a:r>
              <a:rPr lang="zh-TW" altLang="en-US" kern="0" dirty="0"/>
              <a:t>使用網路</a:t>
            </a:r>
            <a:r>
              <a:rPr lang="zh-TW" altLang="en-US" kern="0" dirty="0" smtClean="0"/>
              <a:t>必要函數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WiFi.status</a:t>
            </a:r>
            <a:r>
              <a:rPr lang="en-US" altLang="zh-TW" kern="0" dirty="0">
                <a:latin typeface="標楷體" pitchFamily="65" charset="-120"/>
              </a:rPr>
              <a:t>() == </a:t>
            </a:r>
            <a:r>
              <a:rPr lang="en-US" altLang="zh-TW" kern="0" dirty="0" smtClean="0">
                <a:latin typeface="標楷體" pitchFamily="65" charset="-120"/>
              </a:rPr>
              <a:t>WL_NO_SHIELD</a:t>
            </a:r>
            <a:r>
              <a:rPr lang="en-US" altLang="zh-TW" kern="0" dirty="0">
                <a:latin typeface="標楷體" pitchFamily="65" charset="-120"/>
              </a:rPr>
              <a:t>	</a:t>
            </a:r>
            <a:r>
              <a:rPr lang="zh-TW" altLang="en-US" kern="0" dirty="0" smtClean="0">
                <a:latin typeface="標楷體" pitchFamily="65" charset="-120"/>
              </a:rPr>
              <a:t>檢查有網路供能否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WiFi.firmwareVersion</a:t>
            </a:r>
            <a:r>
              <a:rPr lang="en-US" altLang="zh-TW" kern="0" dirty="0" smtClean="0">
                <a:latin typeface="標楷體" pitchFamily="65" charset="-120"/>
              </a:rPr>
              <a:t>();</a:t>
            </a:r>
            <a:r>
              <a:rPr lang="zh-TW" altLang="en-US" kern="0" dirty="0" smtClean="0">
                <a:latin typeface="標楷體" pitchFamily="65" charset="-120"/>
              </a:rPr>
              <a:t>檢查網路韌體版本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listNetworks</a:t>
            </a:r>
            <a:r>
              <a:rPr lang="en-US" altLang="zh-TW" kern="0" dirty="0" smtClean="0">
                <a:latin typeface="標楷體" pitchFamily="65" charset="-120"/>
              </a:rPr>
              <a:t>()</a:t>
            </a:r>
            <a:r>
              <a:rPr lang="zh-TW" altLang="en-US" kern="0" dirty="0" smtClean="0">
                <a:latin typeface="標楷體" pitchFamily="65" charset="-120"/>
              </a:rPr>
              <a:t> </a:t>
            </a:r>
            <a:r>
              <a:rPr lang="en-US" altLang="zh-TW" kern="0" dirty="0" smtClean="0">
                <a:latin typeface="標楷體" pitchFamily="65" charset="-120"/>
              </a:rPr>
              <a:t>		</a:t>
            </a:r>
            <a:r>
              <a:rPr lang="zh-TW" altLang="en-US" kern="0" dirty="0" smtClean="0">
                <a:latin typeface="標楷體" pitchFamily="65" charset="-120"/>
              </a:rPr>
              <a:t>列出可連接到的</a:t>
            </a:r>
            <a:r>
              <a:rPr lang="en-US" altLang="zh-TW" kern="0" dirty="0" smtClean="0">
                <a:latin typeface="標楷體" pitchFamily="65" charset="-120"/>
              </a:rPr>
              <a:t>AP(</a:t>
            </a:r>
            <a:r>
              <a:rPr lang="zh-TW" altLang="en-US" kern="0" dirty="0" smtClean="0">
                <a:latin typeface="標楷體" pitchFamily="65" charset="-120"/>
              </a:rPr>
              <a:t>自訂</a:t>
            </a:r>
            <a:r>
              <a:rPr lang="en-US" altLang="zh-TW" kern="0" dirty="0" smtClean="0">
                <a:latin typeface="標楷體" pitchFamily="65" charset="-120"/>
              </a:rPr>
              <a:t>)</a:t>
            </a: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WiFi.scanNetworks</a:t>
            </a:r>
            <a:r>
              <a:rPr lang="en-US" altLang="zh-TW" kern="0" dirty="0" smtClean="0">
                <a:latin typeface="標楷體" pitchFamily="65" charset="-120"/>
              </a:rPr>
              <a:t>();	</a:t>
            </a:r>
            <a:r>
              <a:rPr lang="zh-TW" altLang="en-US" kern="0" dirty="0" smtClean="0">
                <a:latin typeface="標楷體" pitchFamily="65" charset="-120"/>
              </a:rPr>
              <a:t>取得</a:t>
            </a:r>
            <a:r>
              <a:rPr lang="zh-TW" altLang="en-US" kern="0" dirty="0">
                <a:latin typeface="標楷體" pitchFamily="65" charset="-120"/>
              </a:rPr>
              <a:t>可連接到的</a:t>
            </a:r>
            <a:r>
              <a:rPr lang="en-US" altLang="zh-TW" kern="0" dirty="0" smtClean="0">
                <a:latin typeface="標楷體" pitchFamily="65" charset="-120"/>
              </a:rPr>
              <a:t>AP</a:t>
            </a:r>
            <a:r>
              <a:rPr lang="zh-TW" altLang="en-US" kern="0" dirty="0" smtClean="0">
                <a:latin typeface="標楷體" pitchFamily="65" charset="-120"/>
              </a:rPr>
              <a:t>並存入</a:t>
            </a:r>
            <a:r>
              <a:rPr lang="en-US" altLang="zh-TW" kern="0" dirty="0" smtClean="0">
                <a:latin typeface="標楷體" pitchFamily="65" charset="-120"/>
              </a:rPr>
              <a:t>(-1</a:t>
            </a:r>
            <a:r>
              <a:rPr lang="zh-TW" altLang="en-US" kern="0" dirty="0" smtClean="0">
                <a:latin typeface="標楷體" pitchFamily="65" charset="-120"/>
              </a:rPr>
              <a:t>為沒有</a:t>
            </a:r>
            <a:r>
              <a:rPr lang="en-US" altLang="zh-TW" kern="0" dirty="0" smtClean="0">
                <a:latin typeface="標楷體" pitchFamily="65" charset="-120"/>
              </a:rPr>
              <a:t>AP</a:t>
            </a:r>
            <a:r>
              <a:rPr lang="zh-TW" altLang="en-US" kern="0" dirty="0" smtClean="0">
                <a:latin typeface="標楷體" pitchFamily="65" charset="-120"/>
              </a:rPr>
              <a:t>可連接</a:t>
            </a:r>
            <a:r>
              <a:rPr lang="en-US" altLang="zh-TW" kern="0" dirty="0" smtClean="0">
                <a:latin typeface="標楷體" pitchFamily="65" charset="-120"/>
              </a:rPr>
              <a:t>)</a:t>
            </a:r>
          </a:p>
          <a:p>
            <a:pPr>
              <a:defRPr/>
            </a:pPr>
            <a:r>
              <a:rPr lang="en-US" altLang="zh-TW" kern="0" dirty="0" err="1" smtClean="0">
                <a:latin typeface="標楷體" pitchFamily="65" charset="-120"/>
              </a:rPr>
              <a:t>WiFi.SSID</a:t>
            </a:r>
            <a:r>
              <a:rPr lang="en-US" altLang="zh-TW" kern="0" dirty="0" smtClean="0">
                <a:latin typeface="標楷體" pitchFamily="65" charset="-120"/>
              </a:rPr>
              <a:t>(n) 	</a:t>
            </a:r>
            <a:r>
              <a:rPr lang="zh-TW" altLang="en-US" kern="0" dirty="0" smtClean="0">
                <a:latin typeface="標楷體" pitchFamily="65" charset="-120"/>
              </a:rPr>
              <a:t>可</a:t>
            </a:r>
            <a:r>
              <a:rPr lang="zh-TW" altLang="en-US" kern="0" dirty="0">
                <a:latin typeface="標楷體" pitchFamily="65" charset="-120"/>
              </a:rPr>
              <a:t>連接到的</a:t>
            </a:r>
            <a:r>
              <a:rPr lang="en-US" altLang="zh-TW" kern="0" dirty="0" smtClean="0">
                <a:latin typeface="標楷體" pitchFamily="65" charset="-120"/>
              </a:rPr>
              <a:t>AP(n)</a:t>
            </a:r>
            <a:r>
              <a:rPr lang="zh-TW" altLang="en-US" kern="0" dirty="0" smtClean="0">
                <a:latin typeface="標楷體" pitchFamily="65" charset="-120"/>
              </a:rPr>
              <a:t>的名字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 smtClean="0">
                <a:latin typeface="標楷體" pitchFamily="65" charset="-120"/>
              </a:rPr>
              <a:t>WiFi.RSSI</a:t>
            </a:r>
            <a:r>
              <a:rPr lang="en-US" altLang="zh-TW" kern="0" dirty="0" smtClean="0">
                <a:latin typeface="標楷體" pitchFamily="65" charset="-120"/>
              </a:rPr>
              <a:t>(</a:t>
            </a:r>
            <a:r>
              <a:rPr lang="en-US" altLang="zh-TW" kern="0" dirty="0">
                <a:latin typeface="標楷體" pitchFamily="65" charset="-120"/>
              </a:rPr>
              <a:t>n</a:t>
            </a:r>
            <a:r>
              <a:rPr lang="en-US" altLang="zh-TW" kern="0" dirty="0" smtClean="0">
                <a:latin typeface="標楷體" pitchFamily="65" charset="-120"/>
              </a:rPr>
              <a:t>) 	</a:t>
            </a:r>
            <a:r>
              <a:rPr lang="zh-TW" altLang="en-US" kern="0" dirty="0">
                <a:latin typeface="標楷體" pitchFamily="65" charset="-120"/>
              </a:rPr>
              <a:t>可連接到的</a:t>
            </a:r>
            <a:r>
              <a:rPr lang="en-US" altLang="zh-TW" kern="0" dirty="0">
                <a:latin typeface="標楷體" pitchFamily="65" charset="-120"/>
              </a:rPr>
              <a:t>AP(n)</a:t>
            </a:r>
            <a:r>
              <a:rPr lang="zh-TW" altLang="en-US" kern="0" dirty="0" smtClean="0">
                <a:latin typeface="標楷體" pitchFamily="65" charset="-120"/>
              </a:rPr>
              <a:t>的</a:t>
            </a:r>
            <a:r>
              <a:rPr lang="en-US" altLang="zh-TW" kern="0" dirty="0" smtClean="0">
                <a:latin typeface="標楷體" pitchFamily="65" charset="-120"/>
              </a:rPr>
              <a:t>RSSI</a:t>
            </a:r>
          </a:p>
          <a:p>
            <a:pPr>
              <a:defRPr/>
            </a:pPr>
            <a:r>
              <a:rPr lang="en-US" altLang="zh-TW" kern="0" dirty="0" err="1" smtClean="0">
                <a:latin typeface="標楷體" pitchFamily="65" charset="-120"/>
              </a:rPr>
              <a:t>WiFi.encryptionTypeEx</a:t>
            </a:r>
            <a:r>
              <a:rPr lang="en-US" altLang="zh-TW" kern="0" dirty="0" smtClean="0">
                <a:latin typeface="標楷體" pitchFamily="65" charset="-120"/>
              </a:rPr>
              <a:t>(n)</a:t>
            </a:r>
            <a:r>
              <a:rPr lang="zh-TW" altLang="en-US" kern="0" dirty="0">
                <a:latin typeface="標楷體" pitchFamily="65" charset="-120"/>
              </a:rPr>
              <a:t>可連接到的</a:t>
            </a:r>
            <a:r>
              <a:rPr lang="en-US" altLang="zh-TW" kern="0" dirty="0">
                <a:latin typeface="標楷體" pitchFamily="65" charset="-120"/>
              </a:rPr>
              <a:t>AP(n)</a:t>
            </a:r>
            <a:r>
              <a:rPr lang="zh-TW" altLang="en-US" kern="0" dirty="0" smtClean="0">
                <a:latin typeface="標楷體" pitchFamily="65" charset="-120"/>
              </a:rPr>
              <a:t>的</a:t>
            </a:r>
            <a:r>
              <a:rPr lang="zh-TW" altLang="en-US" kern="0" dirty="0">
                <a:latin typeface="標楷體" pitchFamily="65" charset="-120"/>
              </a:rPr>
              <a:t>加密方式</a:t>
            </a:r>
            <a:r>
              <a:rPr lang="en-US" altLang="zh-TW" kern="0" dirty="0" smtClean="0">
                <a:latin typeface="標楷體" pitchFamily="65" charset="-120"/>
              </a:rPr>
              <a:t>I 	</a:t>
            </a: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511960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en-US" altLang="zh-TW" dirty="0" smtClean="0"/>
              <a:t>WIFIAPMODE(</a:t>
            </a:r>
            <a:r>
              <a:rPr lang="zh-TW" altLang="en-US" dirty="0" smtClean="0"/>
              <a:t>啟動</a:t>
            </a:r>
            <a:r>
              <a:rPr lang="en-US" altLang="zh-TW" dirty="0" smtClean="0"/>
              <a:t>AP</a:t>
            </a:r>
            <a:r>
              <a:rPr lang="zh-TW" altLang="en-US" dirty="0" smtClean="0"/>
              <a:t>模式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553493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dirty="0"/>
              <a:t>WIFIAPMODE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47886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dirty="0"/>
              <a:t>WIFIAPMODE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 err="1"/>
              <a:t>WiFi.apbegin</a:t>
            </a:r>
            <a:r>
              <a:rPr lang="en-US" altLang="zh-TW" kern="0" dirty="0"/>
              <a:t>(</a:t>
            </a:r>
            <a:r>
              <a:rPr lang="en-US" altLang="zh-TW" kern="0" dirty="0" err="1"/>
              <a:t>ssid</a:t>
            </a:r>
            <a:r>
              <a:rPr lang="en-US" altLang="zh-TW" kern="0" dirty="0"/>
              <a:t>, pass, channel</a:t>
            </a:r>
            <a:r>
              <a:rPr lang="en-US" altLang="zh-TW" kern="0" dirty="0" smtClean="0"/>
              <a:t>);</a:t>
            </a:r>
            <a:r>
              <a:rPr lang="zh-TW" altLang="en-US" kern="0" dirty="0" smtClean="0"/>
              <a:t>  啟動</a:t>
            </a:r>
            <a:r>
              <a:rPr lang="en-US" altLang="zh-TW" kern="0" dirty="0" smtClean="0"/>
              <a:t>AP</a:t>
            </a:r>
            <a:r>
              <a:rPr lang="zh-TW" altLang="en-US" kern="0" dirty="0" smtClean="0"/>
              <a:t>模式</a:t>
            </a:r>
            <a:endParaRPr lang="en-US" altLang="zh-TW" kern="0" dirty="0" smtClean="0"/>
          </a:p>
          <a:p>
            <a:pPr lvl="1">
              <a:defRPr/>
            </a:pPr>
            <a:r>
              <a:rPr lang="en-US" altLang="zh-TW" kern="0" dirty="0" err="1" smtClean="0">
                <a:latin typeface="標楷體" pitchFamily="65" charset="-120"/>
              </a:rPr>
              <a:t>Ssid</a:t>
            </a:r>
            <a:r>
              <a:rPr lang="en-US" altLang="zh-TW" kern="0" dirty="0" err="1" smtClean="0">
                <a:latin typeface="標楷體" pitchFamily="65" charset="-120"/>
                <a:sym typeface="Wingdings" panose="05000000000000000000" pitchFamily="2" charset="2"/>
              </a:rPr>
              <a:t>AP</a:t>
            </a:r>
            <a:r>
              <a:rPr lang="zh-TW" altLang="en-US" kern="0" dirty="0" smtClean="0">
                <a:latin typeface="標楷體" pitchFamily="65" charset="-120"/>
                <a:sym typeface="Wingdings" panose="05000000000000000000" pitchFamily="2" charset="2"/>
              </a:rPr>
              <a:t>名字</a:t>
            </a:r>
            <a:endParaRPr lang="en-US" altLang="zh-TW" kern="0" dirty="0" smtClean="0">
              <a:latin typeface="標楷體" pitchFamily="65" charset="-120"/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zh-TW" kern="0" dirty="0" err="1" smtClean="0">
                <a:latin typeface="標楷體" pitchFamily="65" charset="-120"/>
              </a:rPr>
              <a:t>Pass</a:t>
            </a:r>
            <a:r>
              <a:rPr lang="en-US" altLang="zh-TW" kern="0" dirty="0" err="1" smtClean="0">
                <a:latin typeface="標楷體" pitchFamily="65" charset="-120"/>
                <a:sym typeface="Wingdings" panose="05000000000000000000" pitchFamily="2" charset="2"/>
              </a:rPr>
              <a:t>AP</a:t>
            </a:r>
            <a:r>
              <a:rPr lang="en-US" altLang="zh-TW" kern="0" dirty="0" smtClean="0">
                <a:latin typeface="標楷體" pitchFamily="65" charset="-120"/>
                <a:sym typeface="Wingdings" panose="05000000000000000000" pitchFamily="2" charset="2"/>
              </a:rPr>
              <a:t> </a:t>
            </a:r>
            <a:r>
              <a:rPr lang="zh-TW" altLang="en-US" kern="0" dirty="0" smtClean="0">
                <a:latin typeface="標楷體" pitchFamily="65" charset="-120"/>
                <a:sym typeface="Wingdings" panose="05000000000000000000" pitchFamily="2" charset="2"/>
              </a:rPr>
              <a:t>連線密碼</a:t>
            </a:r>
            <a:endParaRPr lang="en-US" altLang="zh-TW" kern="0" dirty="0" smtClean="0">
              <a:latin typeface="標楷體" pitchFamily="65" charset="-120"/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altLang="zh-TW" kern="0" dirty="0" err="1" smtClean="0">
                <a:latin typeface="標楷體" pitchFamily="65" charset="-120"/>
              </a:rPr>
              <a:t>Channel</a:t>
            </a:r>
            <a:r>
              <a:rPr lang="en-US" altLang="zh-TW" kern="0" dirty="0" err="1" smtClean="0">
                <a:latin typeface="標楷體" pitchFamily="65" charset="-120"/>
                <a:sym typeface="Wingdings" panose="05000000000000000000" pitchFamily="2" charset="2"/>
              </a:rPr>
              <a:t>AP</a:t>
            </a:r>
            <a:r>
              <a:rPr lang="en-US" altLang="zh-TW" kern="0" dirty="0" smtClean="0">
                <a:latin typeface="標楷體" pitchFamily="65" charset="-120"/>
                <a:sym typeface="Wingdings" panose="05000000000000000000" pitchFamily="2" charset="2"/>
              </a:rPr>
              <a:t> </a:t>
            </a:r>
            <a:r>
              <a:rPr lang="zh-TW" altLang="en-US" kern="0" dirty="0" smtClean="0">
                <a:latin typeface="標楷體" pitchFamily="65" charset="-120"/>
                <a:sym typeface="Wingdings" panose="05000000000000000000" pitchFamily="2" charset="2"/>
              </a:rPr>
              <a:t>連線通道</a:t>
            </a:r>
            <a:endParaRPr lang="en-US" altLang="zh-TW" kern="0" dirty="0" smtClean="0">
              <a:latin typeface="標楷體" pitchFamily="65" charset="-12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err="1">
                <a:latin typeface="標楷體" pitchFamily="65" charset="-120"/>
              </a:rPr>
              <a:t>printWifiData</a:t>
            </a:r>
            <a:r>
              <a:rPr lang="en-US" altLang="zh-TW" kern="0" dirty="0" smtClean="0">
                <a:latin typeface="標楷體" pitchFamily="65" charset="-120"/>
              </a:rPr>
              <a:t>();	</a:t>
            </a:r>
            <a:r>
              <a:rPr lang="zh-TW" altLang="en-US" kern="0" dirty="0" smtClean="0">
                <a:latin typeface="標楷體" pitchFamily="65" charset="-120"/>
              </a:rPr>
              <a:t>列印網路資訊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err="1">
                <a:latin typeface="標楷體" pitchFamily="65" charset="-120"/>
              </a:rPr>
              <a:t>WiFi.BSSID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bssid</a:t>
            </a:r>
            <a:r>
              <a:rPr lang="en-US" altLang="zh-TW" kern="0" dirty="0" smtClean="0">
                <a:latin typeface="標楷體" pitchFamily="65" charset="-120"/>
              </a:rPr>
              <a:t>);	</a:t>
            </a:r>
            <a:r>
              <a:rPr lang="zh-TW" altLang="en-US" kern="0" dirty="0" smtClean="0">
                <a:latin typeface="標楷體" pitchFamily="65" charset="-120"/>
              </a:rPr>
              <a:t>列印</a:t>
            </a:r>
            <a:r>
              <a:rPr lang="en-US" altLang="zh-TW" kern="0" dirty="0" smtClean="0">
                <a:latin typeface="標楷體" pitchFamily="65" charset="-120"/>
              </a:rPr>
              <a:t>AP</a:t>
            </a:r>
            <a:r>
              <a:rPr lang="zh-TW" altLang="en-US" kern="0" dirty="0" smtClean="0">
                <a:latin typeface="標楷體" pitchFamily="65" charset="-120"/>
              </a:rPr>
              <a:t>網路資訊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WiFi.encryptionType</a:t>
            </a:r>
            <a:r>
              <a:rPr lang="en-US" altLang="zh-TW" kern="0" dirty="0" smtClean="0">
                <a:latin typeface="標楷體" pitchFamily="65" charset="-120"/>
              </a:rPr>
              <a:t>();	AP</a:t>
            </a:r>
            <a:r>
              <a:rPr lang="zh-TW" altLang="en-US" kern="0" dirty="0" smtClean="0">
                <a:latin typeface="標楷體" pitchFamily="65" charset="-120"/>
              </a:rPr>
              <a:t>加密狀態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03701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4" y="2708275"/>
            <a:ext cx="7381875" cy="1371600"/>
          </a:xfrm>
        </p:spPr>
        <p:txBody>
          <a:bodyPr/>
          <a:lstStyle/>
          <a:p>
            <a:pPr marL="742950" indent="-742950" algn="ctr"/>
            <a:r>
              <a:rPr lang="en-US" altLang="zh-TW" dirty="0" err="1"/>
              <a:t>WebServerControlRelay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使用</a:t>
            </a:r>
            <a:r>
              <a:rPr lang="en-US" altLang="zh-TW" dirty="0" smtClean="0"/>
              <a:t>Client</a:t>
            </a:r>
            <a:r>
              <a:rPr lang="zh-TW" altLang="en-US" dirty="0" smtClean="0"/>
              <a:t>模式建立網頁伺服器</a:t>
            </a:r>
          </a:p>
        </p:txBody>
      </p:sp>
    </p:spTree>
    <p:extLst>
      <p:ext uri="{BB962C8B-B14F-4D97-AF65-F5344CB8AC3E}">
        <p14:creationId xmlns:p14="http://schemas.microsoft.com/office/powerpoint/2010/main" val="205927439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dirty="0" err="1"/>
              <a:t>WebServerControlRelay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29262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>
                <a:solidFill>
                  <a:srgbClr val="E56700"/>
                </a:solidFill>
              </a:rPr>
              <a:t>電路連接</a:t>
            </a: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2290" name="Picture 2" descr="繼電器連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1586"/>
            <a:ext cx="6624736" cy="478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0694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dirty="0" err="1"/>
              <a:t>WebServerControlRelay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WiFi.h</a:t>
            </a:r>
            <a:r>
              <a:rPr lang="en-US" altLang="zh-TW" kern="0" dirty="0" smtClean="0"/>
              <a:t>&gt;</a:t>
            </a:r>
            <a:r>
              <a:rPr lang="zh-TW" altLang="en-US" kern="0" dirty="0" smtClean="0"/>
              <a:t>  </a:t>
            </a:r>
            <a:r>
              <a:rPr lang="zh-TW" altLang="en-US" kern="0" dirty="0"/>
              <a:t>使用網路</a:t>
            </a:r>
            <a:r>
              <a:rPr lang="zh-TW" altLang="en-US" kern="0" dirty="0" smtClean="0"/>
              <a:t>必要函數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WiFiServer</a:t>
            </a:r>
            <a:r>
              <a:rPr lang="en-US" altLang="zh-TW" kern="0" dirty="0">
                <a:latin typeface="標楷體" pitchFamily="65" charset="-120"/>
              </a:rPr>
              <a:t> server(80</a:t>
            </a:r>
            <a:r>
              <a:rPr lang="en-US" altLang="zh-TW" kern="0" dirty="0" smtClean="0">
                <a:latin typeface="標楷體" pitchFamily="65" charset="-120"/>
              </a:rPr>
              <a:t>);</a:t>
            </a:r>
            <a:r>
              <a:rPr lang="zh-TW" altLang="en-US" kern="0" dirty="0" smtClean="0">
                <a:latin typeface="標楷體" pitchFamily="65" charset="-120"/>
              </a:rPr>
              <a:t>   啟動</a:t>
            </a:r>
            <a:r>
              <a:rPr lang="en-US" altLang="zh-TW" kern="0" dirty="0" smtClean="0">
                <a:latin typeface="標楷體" pitchFamily="65" charset="-120"/>
              </a:rPr>
              <a:t>PORT 80</a:t>
            </a:r>
            <a:r>
              <a:rPr lang="zh-TW" altLang="en-US" kern="0" dirty="0" smtClean="0">
                <a:latin typeface="標楷體" pitchFamily="65" charset="-120"/>
              </a:rPr>
              <a:t>進行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/>
              <a:t>status = </a:t>
            </a:r>
            <a:r>
              <a:rPr lang="en-US" altLang="zh-TW" kern="0" dirty="0" err="1"/>
              <a:t>WiFi.begin</a:t>
            </a:r>
            <a:r>
              <a:rPr lang="en-US" altLang="zh-TW" kern="0" dirty="0"/>
              <a:t>(</a:t>
            </a:r>
            <a:r>
              <a:rPr lang="en-US" altLang="zh-TW" kern="0" dirty="0" err="1"/>
              <a:t>ssid</a:t>
            </a:r>
            <a:r>
              <a:rPr lang="en-US" altLang="zh-TW" kern="0" dirty="0"/>
              <a:t>);		</a:t>
            </a:r>
            <a:r>
              <a:rPr lang="zh-TW" altLang="en-US" kern="0" dirty="0"/>
              <a:t>不使用加密連</a:t>
            </a:r>
            <a:r>
              <a:rPr lang="en-US" altLang="zh-TW" kern="0" dirty="0"/>
              <a:t>AP</a:t>
            </a:r>
          </a:p>
          <a:p>
            <a:pPr>
              <a:defRPr/>
            </a:pPr>
            <a:r>
              <a:rPr lang="en-US" altLang="zh-TW" kern="0" dirty="0" smtClean="0">
                <a:latin typeface="標楷體" pitchFamily="65" charset="-120"/>
              </a:rPr>
              <a:t>status </a:t>
            </a:r>
            <a:r>
              <a:rPr lang="en-US" altLang="zh-TW" kern="0" dirty="0">
                <a:latin typeface="標楷體" pitchFamily="65" charset="-120"/>
              </a:rPr>
              <a:t>= </a:t>
            </a:r>
            <a:r>
              <a:rPr lang="en-US" altLang="zh-TW" kern="0" dirty="0" err="1">
                <a:latin typeface="標楷體" pitchFamily="65" charset="-120"/>
              </a:rPr>
              <a:t>WiFi.begin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ssid</a:t>
            </a:r>
            <a:r>
              <a:rPr lang="en-US" altLang="zh-TW" kern="0" dirty="0">
                <a:latin typeface="標楷體" pitchFamily="65" charset="-120"/>
              </a:rPr>
              <a:t>, pass);	</a:t>
            </a:r>
            <a:r>
              <a:rPr lang="zh-TW" altLang="en-US" kern="0" dirty="0"/>
              <a:t>使用加密連</a:t>
            </a:r>
            <a:r>
              <a:rPr lang="en-US" altLang="zh-TW" kern="0" dirty="0" smtClean="0"/>
              <a:t>AP</a:t>
            </a:r>
          </a:p>
          <a:p>
            <a:pPr>
              <a:defRPr/>
            </a:pPr>
            <a:r>
              <a:rPr lang="en-US" altLang="zh-TW" kern="0" dirty="0" err="1" smtClean="0"/>
              <a:t>server.begin</a:t>
            </a:r>
            <a:r>
              <a:rPr lang="en-US" altLang="zh-TW" kern="0" dirty="0"/>
              <a:t>(); </a:t>
            </a:r>
            <a:r>
              <a:rPr lang="en-US" altLang="zh-TW" kern="0" dirty="0" smtClean="0"/>
              <a:t>	</a:t>
            </a:r>
            <a:r>
              <a:rPr lang="zh-TW" altLang="en-US" kern="0" dirty="0" smtClean="0"/>
              <a:t>開始</a:t>
            </a:r>
            <a:r>
              <a:rPr lang="zh-TW" altLang="en-US" kern="0" dirty="0">
                <a:latin typeface="標楷體" pitchFamily="65" charset="-120"/>
              </a:rPr>
              <a:t>啟動</a:t>
            </a:r>
            <a:r>
              <a:rPr lang="en-US" altLang="zh-TW" kern="0" dirty="0">
                <a:latin typeface="標楷體" pitchFamily="65" charset="-120"/>
              </a:rPr>
              <a:t>PORT </a:t>
            </a:r>
            <a:r>
              <a:rPr lang="en-US" altLang="zh-TW" kern="0" dirty="0" smtClean="0">
                <a:latin typeface="標楷體" pitchFamily="65" charset="-120"/>
              </a:rPr>
              <a:t>80</a:t>
            </a:r>
            <a:r>
              <a:rPr lang="zh-TW" altLang="en-US" kern="0" dirty="0" smtClean="0">
                <a:latin typeface="標楷體" pitchFamily="65" charset="-120"/>
              </a:rPr>
              <a:t> 傾聽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printWifiStatus</a:t>
            </a:r>
            <a:r>
              <a:rPr lang="en-US" altLang="zh-TW" kern="0" dirty="0" smtClean="0">
                <a:latin typeface="標楷體" pitchFamily="65" charset="-120"/>
              </a:rPr>
              <a:t>();	</a:t>
            </a:r>
            <a:r>
              <a:rPr lang="zh-TW" altLang="en-US" kern="0" dirty="0">
                <a:latin typeface="標楷體" pitchFamily="65" charset="-120"/>
              </a:rPr>
              <a:t>列印網路資訊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err="1">
                <a:latin typeface="標楷體" pitchFamily="65" charset="-120"/>
              </a:rPr>
              <a:t>WiFiClient</a:t>
            </a:r>
            <a:r>
              <a:rPr lang="en-US" altLang="zh-TW" kern="0" dirty="0">
                <a:latin typeface="標楷體" pitchFamily="65" charset="-120"/>
              </a:rPr>
              <a:t> client = </a:t>
            </a:r>
            <a:r>
              <a:rPr lang="en-US" altLang="zh-TW" kern="0" dirty="0" err="1">
                <a:latin typeface="標楷體" pitchFamily="65" charset="-120"/>
              </a:rPr>
              <a:t>server.available</a:t>
            </a:r>
            <a:r>
              <a:rPr lang="en-US" altLang="zh-TW" kern="0" dirty="0">
                <a:latin typeface="標楷體" pitchFamily="65" charset="-120"/>
              </a:rPr>
              <a:t>(); </a:t>
            </a:r>
            <a:r>
              <a:rPr lang="zh-TW" altLang="en-US" kern="0" dirty="0" smtClean="0">
                <a:latin typeface="標楷體" pitchFamily="65" charset="-120"/>
              </a:rPr>
              <a:t>有人連接</a:t>
            </a:r>
            <a:r>
              <a:rPr lang="en-US" altLang="zh-TW" kern="0" dirty="0" smtClean="0">
                <a:latin typeface="標楷體" pitchFamily="65" charset="-120"/>
              </a:rPr>
              <a:t>Port 80</a:t>
            </a: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client.connected</a:t>
            </a:r>
            <a:r>
              <a:rPr lang="en-US" altLang="zh-TW" kern="0" dirty="0" smtClean="0">
                <a:latin typeface="標楷體" pitchFamily="65" charset="-120"/>
              </a:rPr>
              <a:t>()</a:t>
            </a:r>
            <a:r>
              <a:rPr lang="zh-TW" altLang="en-US" kern="0" dirty="0" smtClean="0">
                <a:latin typeface="標楷體" pitchFamily="65" charset="-120"/>
              </a:rPr>
              <a:t>  有用戶連接中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client.available</a:t>
            </a:r>
            <a:r>
              <a:rPr lang="en-US" altLang="zh-TW" kern="0" dirty="0" smtClean="0">
                <a:latin typeface="標楷體" pitchFamily="65" charset="-120"/>
              </a:rPr>
              <a:t>()	</a:t>
            </a:r>
            <a:r>
              <a:rPr lang="zh-TW" altLang="en-US" kern="0" dirty="0" smtClean="0">
                <a:latin typeface="標楷體" pitchFamily="65" charset="-120"/>
              </a:rPr>
              <a:t>用戶送資料進來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083674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dirty="0" err="1"/>
              <a:t>WebServerControlRelay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char c = </a:t>
            </a:r>
            <a:r>
              <a:rPr lang="en-US" altLang="zh-TW" kern="0" dirty="0" err="1"/>
              <a:t>client.read</a:t>
            </a:r>
            <a:r>
              <a:rPr lang="en-US" altLang="zh-TW" kern="0" dirty="0" smtClean="0"/>
              <a:t>();	</a:t>
            </a:r>
            <a:r>
              <a:rPr lang="zh-TW" altLang="en-US" kern="0" dirty="0" smtClean="0"/>
              <a:t>讀出用戶送的資料</a:t>
            </a:r>
            <a:r>
              <a:rPr lang="en-US" altLang="zh-TW" kern="0" dirty="0" smtClean="0"/>
              <a:t>(</a:t>
            </a:r>
            <a:r>
              <a:rPr lang="zh-TW" altLang="en-US" kern="0" dirty="0" smtClean="0"/>
              <a:t>一個位元組</a:t>
            </a:r>
            <a:r>
              <a:rPr lang="en-US" altLang="zh-TW" kern="0" dirty="0" smtClean="0"/>
              <a:t>)</a:t>
            </a: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err="1">
                <a:latin typeface="標楷體" pitchFamily="65" charset="-120"/>
              </a:rPr>
              <a:t>client.println</a:t>
            </a:r>
            <a:r>
              <a:rPr lang="en-US" altLang="zh-TW" kern="0" dirty="0" smtClean="0">
                <a:latin typeface="標楷體" pitchFamily="65" charset="-120"/>
              </a:rPr>
              <a:t>(“HTTP/1.1 </a:t>
            </a:r>
            <a:r>
              <a:rPr lang="en-US" altLang="zh-TW" kern="0" dirty="0">
                <a:latin typeface="標楷體" pitchFamily="65" charset="-120"/>
              </a:rPr>
              <a:t>200 </a:t>
            </a:r>
            <a:r>
              <a:rPr lang="en-US" altLang="zh-TW" kern="0" dirty="0" smtClean="0">
                <a:latin typeface="標楷體" pitchFamily="65" charset="-120"/>
              </a:rPr>
              <a:t>OK”);</a:t>
            </a:r>
            <a:r>
              <a:rPr lang="zh-TW" altLang="en-US" kern="0" dirty="0" smtClean="0">
                <a:latin typeface="標楷體" pitchFamily="65" charset="-120"/>
              </a:rPr>
              <a:t> </a:t>
            </a:r>
            <a:r>
              <a:rPr lang="en-US" altLang="zh-TW" kern="0" dirty="0" smtClean="0">
                <a:latin typeface="標楷體" pitchFamily="65" charset="-120"/>
              </a:rPr>
              <a:t>….</a:t>
            </a:r>
            <a:r>
              <a:rPr lang="zh-TW" altLang="en-US" kern="0" dirty="0" smtClean="0">
                <a:latin typeface="標楷體" pitchFamily="65" charset="-120"/>
              </a:rPr>
              <a:t>  送給用戶端一段</a:t>
            </a:r>
            <a:r>
              <a:rPr lang="en-US" altLang="zh-TW" kern="0" dirty="0" smtClean="0">
                <a:latin typeface="標楷體" pitchFamily="65" charset="-120"/>
              </a:rPr>
              <a:t>HTML</a:t>
            </a:r>
            <a:r>
              <a:rPr lang="zh-TW" altLang="en-US" kern="0" dirty="0" smtClean="0">
                <a:latin typeface="標楷體" pitchFamily="65" charset="-120"/>
              </a:rPr>
              <a:t>碼，用瀏覽器方能顯示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currentLine.endsWith</a:t>
            </a:r>
            <a:r>
              <a:rPr lang="en-US" altLang="zh-TW" kern="0" dirty="0" smtClean="0">
                <a:latin typeface="標楷體" pitchFamily="65" charset="-120"/>
              </a:rPr>
              <a:t>(“GET </a:t>
            </a:r>
            <a:r>
              <a:rPr lang="en-US" altLang="zh-TW" kern="0" dirty="0">
                <a:latin typeface="標楷體" pitchFamily="65" charset="-120"/>
              </a:rPr>
              <a:t>/</a:t>
            </a:r>
            <a:r>
              <a:rPr lang="en-US" altLang="zh-TW" kern="0" dirty="0" smtClean="0">
                <a:latin typeface="標楷體" pitchFamily="65" charset="-120"/>
              </a:rPr>
              <a:t>H”)</a:t>
            </a:r>
            <a:r>
              <a:rPr lang="zh-TW" altLang="en-US" kern="0" dirty="0" smtClean="0">
                <a:latin typeface="標楷體" pitchFamily="65" charset="-120"/>
              </a:rPr>
              <a:t>  判斷是否用</a:t>
            </a:r>
            <a:r>
              <a:rPr lang="en-US" altLang="zh-TW" kern="0" dirty="0" smtClean="0">
                <a:latin typeface="標楷體" pitchFamily="65" charset="-120"/>
              </a:rPr>
              <a:t>/H </a:t>
            </a:r>
            <a:r>
              <a:rPr lang="zh-TW" altLang="en-US" kern="0" dirty="0" smtClean="0">
                <a:latin typeface="標楷體" pitchFamily="65" charset="-120"/>
              </a:rPr>
              <a:t>結束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currentLine.endsWith</a:t>
            </a:r>
            <a:r>
              <a:rPr lang="en-US" altLang="zh-TW" kern="0" dirty="0">
                <a:latin typeface="標楷體" pitchFamily="65" charset="-120"/>
              </a:rPr>
              <a:t>(“GET </a:t>
            </a:r>
            <a:r>
              <a:rPr lang="en-US" altLang="zh-TW" kern="0" dirty="0" smtClean="0">
                <a:latin typeface="標楷體" pitchFamily="65" charset="-120"/>
              </a:rPr>
              <a:t>/L”)</a:t>
            </a:r>
            <a:r>
              <a:rPr lang="zh-TW" altLang="en-US" kern="0" dirty="0" smtClean="0">
                <a:latin typeface="標楷體" pitchFamily="65" charset="-120"/>
              </a:rPr>
              <a:t>  </a:t>
            </a:r>
            <a:r>
              <a:rPr lang="zh-TW" altLang="en-US" kern="0" dirty="0">
                <a:latin typeface="標楷體" pitchFamily="65" charset="-120"/>
              </a:rPr>
              <a:t>判斷是否用</a:t>
            </a:r>
            <a:r>
              <a:rPr lang="en-US" altLang="zh-TW" kern="0" dirty="0" smtClean="0">
                <a:latin typeface="標楷體" pitchFamily="65" charset="-120"/>
              </a:rPr>
              <a:t>/L </a:t>
            </a:r>
            <a:r>
              <a:rPr lang="zh-TW" altLang="en-US" kern="0" dirty="0" smtClean="0">
                <a:latin typeface="標楷體" pitchFamily="65" charset="-120"/>
              </a:rPr>
              <a:t>結束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client.stop</a:t>
            </a:r>
            <a:r>
              <a:rPr lang="en-US" altLang="zh-TW" kern="0" dirty="0" smtClean="0">
                <a:latin typeface="標楷體" pitchFamily="65" charset="-120"/>
              </a:rPr>
              <a:t>();	</a:t>
            </a:r>
            <a:r>
              <a:rPr lang="zh-TW" altLang="en-US" kern="0" dirty="0" smtClean="0">
                <a:latin typeface="標楷體" pitchFamily="65" charset="-120"/>
              </a:rPr>
              <a:t>與用戶連線停止傳輸資料 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069596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>
                <a:solidFill>
                  <a:srgbClr val="E56700"/>
                </a:solidFill>
              </a:rPr>
              <a:t>網頁</a:t>
            </a:r>
            <a:r>
              <a:rPr lang="zh-TW" altLang="en-US" b="1" dirty="0" smtClean="0">
                <a:solidFill>
                  <a:srgbClr val="E56700"/>
                </a:solidFill>
              </a:rPr>
              <a:t>畫面</a:t>
            </a: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3314" name="Picture 2" descr="透過網頁控制繼電器模組測試程式結果畫面-網頁畫面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1" y="1412775"/>
            <a:ext cx="8586712" cy="48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7563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2893FC4-6197-43AE-9E2E-DFC9AE70A91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5222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41F51B7-98D3-4E2F-9500-91BCD59AED60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2781300"/>
            <a:ext cx="6985000" cy="1371600"/>
          </a:xfrm>
        </p:spPr>
        <p:txBody>
          <a:bodyPr/>
          <a:lstStyle/>
          <a:p>
            <a:pPr marL="742950" indent="-742950" algn="ctr"/>
            <a:r>
              <a:rPr lang="en-US" altLang="zh-TW" dirty="0" smtClean="0"/>
              <a:t>Arduino</a:t>
            </a:r>
            <a:r>
              <a:rPr lang="zh-TW" altLang="en-US" dirty="0" smtClean="0"/>
              <a:t> </a:t>
            </a:r>
            <a:r>
              <a:rPr lang="zh-TW" altLang="en-US" dirty="0"/>
              <a:t>程式架構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775357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4" y="2708275"/>
            <a:ext cx="7381875" cy="1371600"/>
          </a:xfrm>
        </p:spPr>
        <p:txBody>
          <a:bodyPr/>
          <a:lstStyle/>
          <a:p>
            <a:pPr marL="742950" indent="-742950" algn="ctr"/>
            <a:r>
              <a:rPr lang="en-US" altLang="zh-TW" dirty="0" err="1"/>
              <a:t>APMODEControlRelay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使用</a:t>
            </a:r>
            <a:r>
              <a:rPr lang="en-US" altLang="zh-TW" dirty="0" smtClean="0"/>
              <a:t>AP</a:t>
            </a:r>
            <a:r>
              <a:rPr lang="zh-TW" altLang="en-US" dirty="0" smtClean="0"/>
              <a:t>模式建立網頁伺服器</a:t>
            </a:r>
          </a:p>
        </p:txBody>
      </p:sp>
    </p:spTree>
    <p:extLst>
      <p:ext uri="{BB962C8B-B14F-4D97-AF65-F5344CB8AC3E}">
        <p14:creationId xmlns:p14="http://schemas.microsoft.com/office/powerpoint/2010/main" val="193250286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dirty="0" err="1"/>
              <a:t>APMODEControlRelay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5449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>
                <a:solidFill>
                  <a:srgbClr val="E56700"/>
                </a:solidFill>
              </a:rPr>
              <a:t>電路連接</a:t>
            </a: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5362" name="Picture 2" descr="繼電器連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6" y="1288653"/>
            <a:ext cx="7354760" cy="530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4181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dirty="0" err="1"/>
              <a:t>APMODEControlRelay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WiFi.h</a:t>
            </a:r>
            <a:r>
              <a:rPr lang="en-US" altLang="zh-TW" kern="0" dirty="0" smtClean="0"/>
              <a:t>&gt;</a:t>
            </a:r>
            <a:r>
              <a:rPr lang="zh-TW" altLang="en-US" kern="0" dirty="0" smtClean="0"/>
              <a:t>  </a:t>
            </a:r>
            <a:r>
              <a:rPr lang="zh-TW" altLang="en-US" kern="0" dirty="0"/>
              <a:t>使用網路</a:t>
            </a:r>
            <a:r>
              <a:rPr lang="zh-TW" altLang="en-US" kern="0" dirty="0" smtClean="0"/>
              <a:t>必要函數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WiFiServer</a:t>
            </a:r>
            <a:r>
              <a:rPr lang="en-US" altLang="zh-TW" kern="0" dirty="0">
                <a:latin typeface="標楷體" pitchFamily="65" charset="-120"/>
              </a:rPr>
              <a:t> server(80</a:t>
            </a:r>
            <a:r>
              <a:rPr lang="en-US" altLang="zh-TW" kern="0" dirty="0" smtClean="0">
                <a:latin typeface="標楷體" pitchFamily="65" charset="-120"/>
              </a:rPr>
              <a:t>);</a:t>
            </a:r>
            <a:r>
              <a:rPr lang="zh-TW" altLang="en-US" kern="0" dirty="0" smtClean="0">
                <a:latin typeface="標楷體" pitchFamily="65" charset="-120"/>
              </a:rPr>
              <a:t>   啟動</a:t>
            </a:r>
            <a:r>
              <a:rPr lang="en-US" altLang="zh-TW" kern="0" dirty="0" smtClean="0">
                <a:latin typeface="標楷體" pitchFamily="65" charset="-120"/>
              </a:rPr>
              <a:t>PORT 80</a:t>
            </a:r>
            <a:r>
              <a:rPr lang="zh-TW" altLang="en-US" kern="0" dirty="0" smtClean="0">
                <a:latin typeface="標楷體" pitchFamily="65" charset="-120"/>
              </a:rPr>
              <a:t>進行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/>
              <a:t>status = </a:t>
            </a:r>
            <a:r>
              <a:rPr lang="en-US" altLang="zh-TW" kern="0" dirty="0" err="1"/>
              <a:t>WiFi.begin</a:t>
            </a:r>
            <a:r>
              <a:rPr lang="en-US" altLang="zh-TW" kern="0" dirty="0"/>
              <a:t>(</a:t>
            </a:r>
            <a:r>
              <a:rPr lang="en-US" altLang="zh-TW" kern="0" dirty="0" err="1"/>
              <a:t>ssid</a:t>
            </a:r>
            <a:r>
              <a:rPr lang="en-US" altLang="zh-TW" kern="0" dirty="0"/>
              <a:t>);		</a:t>
            </a:r>
            <a:r>
              <a:rPr lang="zh-TW" altLang="en-US" kern="0" dirty="0"/>
              <a:t>不使用加密連</a:t>
            </a:r>
            <a:r>
              <a:rPr lang="en-US" altLang="zh-TW" kern="0" dirty="0"/>
              <a:t>AP</a:t>
            </a:r>
          </a:p>
          <a:p>
            <a:pPr>
              <a:defRPr/>
            </a:pPr>
            <a:r>
              <a:rPr lang="en-US" altLang="zh-TW" kern="0" dirty="0" smtClean="0">
                <a:latin typeface="標楷體" pitchFamily="65" charset="-120"/>
              </a:rPr>
              <a:t>status </a:t>
            </a:r>
            <a:r>
              <a:rPr lang="en-US" altLang="zh-TW" kern="0" dirty="0">
                <a:latin typeface="標楷體" pitchFamily="65" charset="-120"/>
              </a:rPr>
              <a:t>= </a:t>
            </a:r>
            <a:r>
              <a:rPr lang="en-US" altLang="zh-TW" kern="0" dirty="0" err="1">
                <a:latin typeface="標楷體" pitchFamily="65" charset="-120"/>
              </a:rPr>
              <a:t>WiFi.begin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ssid</a:t>
            </a:r>
            <a:r>
              <a:rPr lang="en-US" altLang="zh-TW" kern="0" dirty="0">
                <a:latin typeface="標楷體" pitchFamily="65" charset="-120"/>
              </a:rPr>
              <a:t>, pass);	</a:t>
            </a:r>
            <a:r>
              <a:rPr lang="zh-TW" altLang="en-US" kern="0" dirty="0"/>
              <a:t>使用加密連</a:t>
            </a:r>
            <a:r>
              <a:rPr lang="en-US" altLang="zh-TW" kern="0" dirty="0" smtClean="0"/>
              <a:t>AP</a:t>
            </a:r>
          </a:p>
          <a:p>
            <a:pPr>
              <a:defRPr/>
            </a:pPr>
            <a:r>
              <a:rPr lang="en-US" altLang="zh-TW" kern="0" dirty="0" err="1" smtClean="0"/>
              <a:t>server.begin</a:t>
            </a:r>
            <a:r>
              <a:rPr lang="en-US" altLang="zh-TW" kern="0" dirty="0"/>
              <a:t>(); </a:t>
            </a:r>
            <a:r>
              <a:rPr lang="en-US" altLang="zh-TW" kern="0" dirty="0" smtClean="0"/>
              <a:t>	</a:t>
            </a:r>
            <a:r>
              <a:rPr lang="zh-TW" altLang="en-US" kern="0" dirty="0" smtClean="0"/>
              <a:t>開始</a:t>
            </a:r>
            <a:r>
              <a:rPr lang="zh-TW" altLang="en-US" kern="0" dirty="0">
                <a:latin typeface="標楷體" pitchFamily="65" charset="-120"/>
              </a:rPr>
              <a:t>啟動</a:t>
            </a:r>
            <a:r>
              <a:rPr lang="en-US" altLang="zh-TW" kern="0" dirty="0">
                <a:latin typeface="標楷體" pitchFamily="65" charset="-120"/>
              </a:rPr>
              <a:t>PORT </a:t>
            </a:r>
            <a:r>
              <a:rPr lang="en-US" altLang="zh-TW" kern="0" dirty="0" smtClean="0">
                <a:latin typeface="標楷體" pitchFamily="65" charset="-120"/>
              </a:rPr>
              <a:t>80</a:t>
            </a:r>
            <a:r>
              <a:rPr lang="zh-TW" altLang="en-US" kern="0" dirty="0" smtClean="0">
                <a:latin typeface="標楷體" pitchFamily="65" charset="-120"/>
              </a:rPr>
              <a:t> 傾聽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printWifiStatus</a:t>
            </a:r>
            <a:r>
              <a:rPr lang="en-US" altLang="zh-TW" kern="0" dirty="0" smtClean="0">
                <a:latin typeface="標楷體" pitchFamily="65" charset="-120"/>
              </a:rPr>
              <a:t>();	</a:t>
            </a:r>
            <a:r>
              <a:rPr lang="zh-TW" altLang="en-US" kern="0" dirty="0">
                <a:latin typeface="標楷體" pitchFamily="65" charset="-120"/>
              </a:rPr>
              <a:t>列印網路資訊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err="1">
                <a:latin typeface="標楷體" pitchFamily="65" charset="-120"/>
              </a:rPr>
              <a:t>WiFiClient</a:t>
            </a:r>
            <a:r>
              <a:rPr lang="en-US" altLang="zh-TW" kern="0" dirty="0">
                <a:latin typeface="標楷體" pitchFamily="65" charset="-120"/>
              </a:rPr>
              <a:t> client = </a:t>
            </a:r>
            <a:r>
              <a:rPr lang="en-US" altLang="zh-TW" kern="0" dirty="0" err="1">
                <a:latin typeface="標楷體" pitchFamily="65" charset="-120"/>
              </a:rPr>
              <a:t>server.available</a:t>
            </a:r>
            <a:r>
              <a:rPr lang="en-US" altLang="zh-TW" kern="0" dirty="0">
                <a:latin typeface="標楷體" pitchFamily="65" charset="-120"/>
              </a:rPr>
              <a:t>(); </a:t>
            </a:r>
            <a:r>
              <a:rPr lang="zh-TW" altLang="en-US" kern="0" dirty="0" smtClean="0">
                <a:latin typeface="標楷體" pitchFamily="65" charset="-120"/>
              </a:rPr>
              <a:t>有人連接</a:t>
            </a:r>
            <a:r>
              <a:rPr lang="en-US" altLang="zh-TW" kern="0" dirty="0" smtClean="0">
                <a:latin typeface="標楷體" pitchFamily="65" charset="-120"/>
              </a:rPr>
              <a:t>Port 80</a:t>
            </a: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client.connected</a:t>
            </a:r>
            <a:r>
              <a:rPr lang="en-US" altLang="zh-TW" kern="0" dirty="0" smtClean="0">
                <a:latin typeface="標楷體" pitchFamily="65" charset="-120"/>
              </a:rPr>
              <a:t>()</a:t>
            </a:r>
            <a:r>
              <a:rPr lang="zh-TW" altLang="en-US" kern="0" dirty="0" smtClean="0">
                <a:latin typeface="標楷體" pitchFamily="65" charset="-120"/>
              </a:rPr>
              <a:t>  有用戶連接中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client.available</a:t>
            </a:r>
            <a:r>
              <a:rPr lang="en-US" altLang="zh-TW" kern="0" dirty="0" smtClean="0">
                <a:latin typeface="標楷體" pitchFamily="65" charset="-120"/>
              </a:rPr>
              <a:t>()	</a:t>
            </a:r>
            <a:r>
              <a:rPr lang="zh-TW" altLang="en-US" kern="0" dirty="0" smtClean="0">
                <a:latin typeface="標楷體" pitchFamily="65" charset="-120"/>
              </a:rPr>
              <a:t>用戶送資料進來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7123610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dirty="0" err="1"/>
              <a:t>APMODEControlRelay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char c = </a:t>
            </a:r>
            <a:r>
              <a:rPr lang="en-US" altLang="zh-TW" kern="0" dirty="0" err="1"/>
              <a:t>client.read</a:t>
            </a:r>
            <a:r>
              <a:rPr lang="en-US" altLang="zh-TW" kern="0" dirty="0" smtClean="0"/>
              <a:t>();	</a:t>
            </a:r>
            <a:r>
              <a:rPr lang="zh-TW" altLang="en-US" kern="0" dirty="0" smtClean="0"/>
              <a:t>讀出用戶送的資料</a:t>
            </a:r>
            <a:r>
              <a:rPr lang="en-US" altLang="zh-TW" kern="0" dirty="0" smtClean="0"/>
              <a:t>(</a:t>
            </a:r>
            <a:r>
              <a:rPr lang="zh-TW" altLang="en-US" kern="0" dirty="0" smtClean="0"/>
              <a:t>一個位元組</a:t>
            </a:r>
            <a:r>
              <a:rPr lang="en-US" altLang="zh-TW" kern="0" dirty="0" smtClean="0"/>
              <a:t>)</a:t>
            </a: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err="1">
                <a:latin typeface="標楷體" pitchFamily="65" charset="-120"/>
              </a:rPr>
              <a:t>client.println</a:t>
            </a:r>
            <a:r>
              <a:rPr lang="en-US" altLang="zh-TW" kern="0" dirty="0" smtClean="0">
                <a:latin typeface="標楷體" pitchFamily="65" charset="-120"/>
              </a:rPr>
              <a:t>(“HTTP/1.1 </a:t>
            </a:r>
            <a:r>
              <a:rPr lang="en-US" altLang="zh-TW" kern="0" dirty="0">
                <a:latin typeface="標楷體" pitchFamily="65" charset="-120"/>
              </a:rPr>
              <a:t>200 </a:t>
            </a:r>
            <a:r>
              <a:rPr lang="en-US" altLang="zh-TW" kern="0" dirty="0" smtClean="0">
                <a:latin typeface="標楷體" pitchFamily="65" charset="-120"/>
              </a:rPr>
              <a:t>OK”);</a:t>
            </a:r>
            <a:r>
              <a:rPr lang="zh-TW" altLang="en-US" kern="0" dirty="0" smtClean="0">
                <a:latin typeface="標楷體" pitchFamily="65" charset="-120"/>
              </a:rPr>
              <a:t> </a:t>
            </a:r>
            <a:r>
              <a:rPr lang="en-US" altLang="zh-TW" kern="0" dirty="0" smtClean="0">
                <a:latin typeface="標楷體" pitchFamily="65" charset="-120"/>
              </a:rPr>
              <a:t>….</a:t>
            </a:r>
            <a:r>
              <a:rPr lang="zh-TW" altLang="en-US" kern="0" dirty="0" smtClean="0">
                <a:latin typeface="標楷體" pitchFamily="65" charset="-120"/>
              </a:rPr>
              <a:t>  送給用戶端一段</a:t>
            </a:r>
            <a:r>
              <a:rPr lang="en-US" altLang="zh-TW" kern="0" dirty="0" smtClean="0">
                <a:latin typeface="標楷體" pitchFamily="65" charset="-120"/>
              </a:rPr>
              <a:t>HTML</a:t>
            </a:r>
            <a:r>
              <a:rPr lang="zh-TW" altLang="en-US" kern="0" dirty="0" smtClean="0">
                <a:latin typeface="標楷體" pitchFamily="65" charset="-120"/>
              </a:rPr>
              <a:t>碼，用瀏覽器方能顯示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currentLine.endsWith</a:t>
            </a:r>
            <a:r>
              <a:rPr lang="en-US" altLang="zh-TW" kern="0" dirty="0" smtClean="0">
                <a:latin typeface="標楷體" pitchFamily="65" charset="-120"/>
              </a:rPr>
              <a:t>(“GET </a:t>
            </a:r>
            <a:r>
              <a:rPr lang="en-US" altLang="zh-TW" kern="0" dirty="0">
                <a:latin typeface="標楷體" pitchFamily="65" charset="-120"/>
              </a:rPr>
              <a:t>/</a:t>
            </a:r>
            <a:r>
              <a:rPr lang="en-US" altLang="zh-TW" kern="0" dirty="0" smtClean="0">
                <a:latin typeface="標楷體" pitchFamily="65" charset="-120"/>
              </a:rPr>
              <a:t>H”)</a:t>
            </a:r>
            <a:r>
              <a:rPr lang="zh-TW" altLang="en-US" kern="0" dirty="0" smtClean="0">
                <a:latin typeface="標楷體" pitchFamily="65" charset="-120"/>
              </a:rPr>
              <a:t>  判斷是否用</a:t>
            </a:r>
            <a:r>
              <a:rPr lang="en-US" altLang="zh-TW" kern="0" dirty="0" smtClean="0">
                <a:latin typeface="標楷體" pitchFamily="65" charset="-120"/>
              </a:rPr>
              <a:t>/H </a:t>
            </a:r>
            <a:r>
              <a:rPr lang="zh-TW" altLang="en-US" kern="0" dirty="0" smtClean="0">
                <a:latin typeface="標楷體" pitchFamily="65" charset="-120"/>
              </a:rPr>
              <a:t>結束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currentLine.endsWith</a:t>
            </a:r>
            <a:r>
              <a:rPr lang="en-US" altLang="zh-TW" kern="0" dirty="0">
                <a:latin typeface="標楷體" pitchFamily="65" charset="-120"/>
              </a:rPr>
              <a:t>(“GET </a:t>
            </a:r>
            <a:r>
              <a:rPr lang="en-US" altLang="zh-TW" kern="0" dirty="0" smtClean="0">
                <a:latin typeface="標楷體" pitchFamily="65" charset="-120"/>
              </a:rPr>
              <a:t>/L”)</a:t>
            </a:r>
            <a:r>
              <a:rPr lang="zh-TW" altLang="en-US" kern="0" dirty="0" smtClean="0">
                <a:latin typeface="標楷體" pitchFamily="65" charset="-120"/>
              </a:rPr>
              <a:t>  </a:t>
            </a:r>
            <a:r>
              <a:rPr lang="zh-TW" altLang="en-US" kern="0" dirty="0">
                <a:latin typeface="標楷體" pitchFamily="65" charset="-120"/>
              </a:rPr>
              <a:t>判斷是否用</a:t>
            </a:r>
            <a:r>
              <a:rPr lang="en-US" altLang="zh-TW" kern="0" dirty="0" smtClean="0">
                <a:latin typeface="標楷體" pitchFamily="65" charset="-120"/>
              </a:rPr>
              <a:t>/L </a:t>
            </a:r>
            <a:r>
              <a:rPr lang="zh-TW" altLang="en-US" kern="0" dirty="0" smtClean="0">
                <a:latin typeface="標楷體" pitchFamily="65" charset="-120"/>
              </a:rPr>
              <a:t>結束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client.stop</a:t>
            </a:r>
            <a:r>
              <a:rPr lang="en-US" altLang="zh-TW" kern="0" dirty="0" smtClean="0">
                <a:latin typeface="標楷體" pitchFamily="65" charset="-120"/>
              </a:rPr>
              <a:t>();	</a:t>
            </a:r>
            <a:r>
              <a:rPr lang="zh-TW" altLang="en-US" kern="0" dirty="0" smtClean="0">
                <a:latin typeface="標楷體" pitchFamily="65" charset="-120"/>
              </a:rPr>
              <a:t>與用戶連線停止傳輸資料 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560952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>
                <a:solidFill>
                  <a:srgbClr val="E56700"/>
                </a:solidFill>
              </a:rPr>
              <a:t>網頁</a:t>
            </a:r>
            <a:r>
              <a:rPr lang="zh-TW" altLang="en-US" b="1" dirty="0" smtClean="0">
                <a:solidFill>
                  <a:srgbClr val="E56700"/>
                </a:solidFill>
              </a:rPr>
              <a:t>畫面</a:t>
            </a: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6386" name="Picture 2" descr="透過熱點模式控制繼電器模組測試程式結果畫面-網頁畫面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0386"/>
            <a:ext cx="8819748" cy="496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1802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en-US" altLang="zh-TW" dirty="0" err="1" smtClean="0"/>
              <a:t>Set_RTC_Data</a:t>
            </a:r>
            <a:r>
              <a:rPr lang="en-US" altLang="zh-TW" dirty="0" smtClean="0"/>
              <a:t>(</a:t>
            </a:r>
            <a:r>
              <a:rPr lang="zh-TW" altLang="en-US" dirty="0" smtClean="0"/>
              <a:t>設定</a:t>
            </a:r>
            <a:r>
              <a:rPr lang="en-US" altLang="zh-TW" dirty="0" smtClean="0"/>
              <a:t>RTC</a:t>
            </a:r>
            <a:r>
              <a:rPr lang="zh-TW" altLang="en-US" dirty="0" smtClean="0"/>
              <a:t>時間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763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dirty="0" err="1"/>
              <a:t>Set_RTC_Data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1002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>
                <a:solidFill>
                  <a:srgbClr val="E56700"/>
                </a:solidFill>
              </a:rPr>
              <a:t>電路連接</a:t>
            </a: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7410" name="Picture 2" descr="Tiny RTC I2C 時鐘模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8" y="1792830"/>
            <a:ext cx="755609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23544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>
                <a:solidFill>
                  <a:srgbClr val="E56700"/>
                </a:solidFill>
              </a:rPr>
              <a:t>電路連接</a:t>
            </a: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8434" name="Picture 2" descr="阿米巴連DS1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902596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793848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en-US" altLang="zh-TW" sz="60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60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程式的介面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8575"/>
            <a:ext cx="4114800" cy="49371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500313" y="1785938"/>
            <a:ext cx="1285875" cy="3571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5" name="直線單箭頭接點 4"/>
          <p:cNvCxnSpPr>
            <a:stCxn id="4" idx="1"/>
          </p:cNvCxnSpPr>
          <p:nvPr/>
        </p:nvCxnSpPr>
        <p:spPr>
          <a:xfrm rot="10800000" flipV="1">
            <a:off x="1571625" y="1963738"/>
            <a:ext cx="928688" cy="1079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8" name="文字方塊 7"/>
          <p:cNvSpPr txBox="1">
            <a:spLocks noChangeArrowheads="1"/>
          </p:cNvSpPr>
          <p:nvPr/>
        </p:nvSpPr>
        <p:spPr bwMode="auto">
          <a:xfrm>
            <a:off x="709613" y="1787525"/>
            <a:ext cx="862012" cy="1784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功能表</a:t>
            </a:r>
          </a:p>
        </p:txBody>
      </p:sp>
    </p:spTree>
    <p:extLst>
      <p:ext uri="{BB962C8B-B14F-4D97-AF65-F5344CB8AC3E}">
        <p14:creationId xmlns:p14="http://schemas.microsoft.com/office/powerpoint/2010/main" val="26601408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dirty="0" err="1"/>
              <a:t>Set_RTC_Data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Wire.h</a:t>
            </a:r>
            <a:r>
              <a:rPr lang="en-US" altLang="zh-TW" kern="0" dirty="0"/>
              <a:t>&gt;   </a:t>
            </a:r>
            <a:r>
              <a:rPr lang="en-US" altLang="zh-TW" kern="0" dirty="0" smtClean="0"/>
              <a:t>	I2C</a:t>
            </a:r>
            <a:r>
              <a:rPr lang="zh-TW" altLang="en-US" kern="0" dirty="0" smtClean="0"/>
              <a:t>通訊用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/>
              <a:t>#include </a:t>
            </a:r>
            <a:r>
              <a:rPr lang="en-US" altLang="zh-TW" kern="0" dirty="0" smtClean="0"/>
              <a:t>“</a:t>
            </a:r>
            <a:r>
              <a:rPr lang="en-US" altLang="zh-TW" kern="0" dirty="0" err="1" smtClean="0"/>
              <a:t>RTClib.h</a:t>
            </a:r>
            <a:r>
              <a:rPr lang="en-US" altLang="zh-TW" kern="0" dirty="0" smtClean="0"/>
              <a:t>“	DS1307 </a:t>
            </a:r>
            <a:r>
              <a:rPr lang="zh-TW" altLang="en-US" kern="0" dirty="0" smtClean="0"/>
              <a:t>時鐘模組用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/>
              <a:t>RTC_DS1307 RTC</a:t>
            </a:r>
            <a:r>
              <a:rPr lang="en-US" altLang="zh-TW" kern="0" dirty="0" smtClean="0"/>
              <a:t>;	</a:t>
            </a:r>
            <a:r>
              <a:rPr lang="zh-TW" altLang="en-US" kern="0" dirty="0" smtClean="0"/>
              <a:t>宣告時鐘物件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/>
              <a:t>initRTC</a:t>
            </a:r>
            <a:r>
              <a:rPr lang="en-US" altLang="zh-TW" kern="0" dirty="0"/>
              <a:t>() </a:t>
            </a:r>
            <a:r>
              <a:rPr lang="en-US" altLang="zh-TW" kern="0" dirty="0" smtClean="0"/>
              <a:t>;	</a:t>
            </a:r>
            <a:r>
              <a:rPr lang="zh-TW" altLang="en-US" kern="0" dirty="0" smtClean="0"/>
              <a:t>啟動</a:t>
            </a:r>
            <a:r>
              <a:rPr lang="zh-TW" altLang="en-US" kern="0" dirty="0"/>
              <a:t>時鐘</a:t>
            </a:r>
            <a:r>
              <a:rPr lang="zh-TW" altLang="en-US" kern="0" dirty="0" smtClean="0"/>
              <a:t>物件</a:t>
            </a:r>
            <a:r>
              <a:rPr lang="en-US" altLang="zh-TW" kern="0" dirty="0" smtClean="0"/>
              <a:t>(</a:t>
            </a:r>
            <a:r>
              <a:rPr lang="zh-TW" altLang="en-US" kern="0" dirty="0" smtClean="0"/>
              <a:t>自訂</a:t>
            </a:r>
            <a:r>
              <a:rPr lang="en-US" altLang="zh-TW" kern="0" dirty="0" smtClean="0"/>
              <a:t>)</a:t>
            </a:r>
          </a:p>
          <a:p>
            <a:pPr lvl="1">
              <a:defRPr/>
            </a:pPr>
            <a:r>
              <a:rPr lang="en-US" altLang="zh-TW" kern="0" dirty="0" err="1"/>
              <a:t>Wire.begin</a:t>
            </a:r>
            <a:r>
              <a:rPr lang="en-US" altLang="zh-TW" kern="0" dirty="0" smtClean="0"/>
              <a:t>();</a:t>
            </a:r>
            <a:r>
              <a:rPr lang="zh-TW" altLang="en-US" kern="0" dirty="0" smtClean="0"/>
              <a:t>   開始</a:t>
            </a:r>
            <a:r>
              <a:rPr lang="en-US" altLang="zh-TW" kern="0" dirty="0" smtClean="0"/>
              <a:t>I2C</a:t>
            </a:r>
            <a:r>
              <a:rPr lang="zh-TW" altLang="en-US" kern="0" dirty="0" smtClean="0"/>
              <a:t>通訊</a:t>
            </a:r>
            <a:endParaRPr lang="en-US" altLang="zh-TW" kern="0" dirty="0" smtClean="0"/>
          </a:p>
          <a:p>
            <a:pPr lvl="1">
              <a:defRPr/>
            </a:pPr>
            <a:r>
              <a:rPr lang="en-US" altLang="zh-TW" kern="0" dirty="0" err="1"/>
              <a:t>RTC.begin</a:t>
            </a:r>
            <a:r>
              <a:rPr lang="en-US" altLang="zh-TW" kern="0" dirty="0" smtClean="0"/>
              <a:t>();	</a:t>
            </a:r>
            <a:r>
              <a:rPr lang="zh-TW" altLang="en-US" kern="0" dirty="0" smtClean="0"/>
              <a:t>開始</a:t>
            </a:r>
            <a:r>
              <a:rPr lang="zh-TW" altLang="en-US" kern="0" dirty="0"/>
              <a:t>時鐘</a:t>
            </a:r>
            <a:r>
              <a:rPr lang="zh-TW" altLang="en-US" kern="0" dirty="0" smtClean="0"/>
              <a:t>物件通訊</a:t>
            </a:r>
            <a:endParaRPr lang="en-US" altLang="zh-TW" kern="0" dirty="0" smtClean="0"/>
          </a:p>
          <a:p>
            <a:pPr lvl="1">
              <a:defRPr/>
            </a:pPr>
            <a:r>
              <a:rPr lang="en-US" altLang="zh-TW" kern="0" dirty="0" err="1"/>
              <a:t>RTC.isrunning</a:t>
            </a:r>
            <a:r>
              <a:rPr lang="en-US" altLang="zh-TW" kern="0" dirty="0" smtClean="0"/>
              <a:t>()</a:t>
            </a:r>
            <a:r>
              <a:rPr lang="zh-TW" altLang="en-US" kern="0" dirty="0" smtClean="0"/>
              <a:t>   時鐘物件順利啟動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/>
              <a:t>RTC.adjust</a:t>
            </a:r>
            <a:r>
              <a:rPr lang="en-US" altLang="zh-TW" kern="0" dirty="0"/>
              <a:t>(</a:t>
            </a:r>
            <a:r>
              <a:rPr lang="en-US" altLang="zh-TW" kern="0" dirty="0" err="1"/>
              <a:t>DateTime</a:t>
            </a:r>
            <a:r>
              <a:rPr lang="en-US" altLang="zh-TW" kern="0" dirty="0"/>
              <a:t>(</a:t>
            </a:r>
            <a:r>
              <a:rPr lang="en-US" altLang="zh-TW" kern="0" dirty="0" err="1"/>
              <a:t>mYear,mMonth,mDay,mHour,mMinute,mSecond</a:t>
            </a:r>
            <a:r>
              <a:rPr lang="en-US" altLang="zh-TW" kern="0" dirty="0" smtClean="0"/>
              <a:t>));</a:t>
            </a:r>
            <a:r>
              <a:rPr lang="zh-TW" altLang="en-US" kern="0" dirty="0" smtClean="0"/>
              <a:t>   調整設定</a:t>
            </a:r>
            <a:r>
              <a:rPr lang="en-US" altLang="zh-TW" kern="0" dirty="0"/>
              <a:t>DS1307 </a:t>
            </a:r>
            <a:r>
              <a:rPr lang="zh-TW" altLang="en-US" kern="0" dirty="0"/>
              <a:t>時鐘</a:t>
            </a:r>
            <a:r>
              <a:rPr lang="zh-TW" altLang="en-US" kern="0" dirty="0" smtClean="0"/>
              <a:t>模組時間內容</a:t>
            </a:r>
            <a:endParaRPr lang="en-US" altLang="zh-TW" kern="0" dirty="0" smtClean="0"/>
          </a:p>
          <a:p>
            <a:pPr marL="457200" lvl="1" indent="0">
              <a:buNone/>
              <a:defRPr/>
            </a:pPr>
            <a:r>
              <a:rPr lang="en-US" altLang="zh-TW" kern="0" dirty="0"/>
              <a:t>	</a:t>
            </a:r>
          </a:p>
          <a:p>
            <a:pPr lvl="1">
              <a:defRPr/>
            </a:pPr>
            <a:endParaRPr lang="en-US" altLang="zh-TW" kern="0" dirty="0"/>
          </a:p>
          <a:p>
            <a:pPr>
              <a:defRPr/>
            </a:pPr>
            <a:endParaRPr lang="en-US" altLang="zh-TW" kern="0" dirty="0" smtClean="0"/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662506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zh-TW" dirty="0"/>
              <a:t>執行</a:t>
            </a:r>
            <a:r>
              <a:rPr lang="zh-TW" altLang="zh-TW" dirty="0" smtClean="0"/>
              <a:t>畫面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9458" name="Picture 2" descr="RTC DS1307 時鐘模組測試程式一執行畫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82" y="1340768"/>
            <a:ext cx="7997349" cy="49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06040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en-US" altLang="zh-TW" dirty="0" err="1"/>
              <a:t>ReadTime</a:t>
            </a:r>
            <a:r>
              <a:rPr lang="en-US" altLang="zh-TW" dirty="0" smtClean="0"/>
              <a:t>(</a:t>
            </a:r>
            <a:r>
              <a:rPr lang="zh-TW" altLang="en-US" dirty="0" smtClean="0"/>
              <a:t>讀取</a:t>
            </a:r>
            <a:r>
              <a:rPr lang="en-US" altLang="zh-TW" dirty="0" smtClean="0"/>
              <a:t>RTC</a:t>
            </a:r>
            <a:r>
              <a:rPr lang="zh-TW" altLang="en-US" dirty="0" smtClean="0"/>
              <a:t>時間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639746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dirty="0" err="1"/>
              <a:t>ReadTime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70920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>
                <a:solidFill>
                  <a:srgbClr val="E56700"/>
                </a:solidFill>
              </a:rPr>
              <a:t>電路連接</a:t>
            </a: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7410" name="Picture 2" descr="Tiny RTC I2C 時鐘模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18" y="1792830"/>
            <a:ext cx="755609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6551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>
                <a:solidFill>
                  <a:srgbClr val="E56700"/>
                </a:solidFill>
              </a:rPr>
              <a:t>電路連接</a:t>
            </a: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55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8434" name="Picture 2" descr="阿米巴連DS13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28800"/>
            <a:ext cx="902596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420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dirty="0" err="1"/>
              <a:t>ReadTime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Wire.h</a:t>
            </a:r>
            <a:r>
              <a:rPr lang="en-US" altLang="zh-TW" kern="0" dirty="0"/>
              <a:t>&gt;   </a:t>
            </a:r>
            <a:r>
              <a:rPr lang="en-US" altLang="zh-TW" kern="0" dirty="0" smtClean="0"/>
              <a:t>	I2C</a:t>
            </a:r>
            <a:r>
              <a:rPr lang="zh-TW" altLang="en-US" kern="0" dirty="0" smtClean="0"/>
              <a:t>通訊用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/>
              <a:t>#include </a:t>
            </a:r>
            <a:r>
              <a:rPr lang="en-US" altLang="zh-TW" kern="0" dirty="0" smtClean="0"/>
              <a:t>“</a:t>
            </a:r>
            <a:r>
              <a:rPr lang="en-US" altLang="zh-TW" kern="0" dirty="0" err="1" smtClean="0"/>
              <a:t>RTClib.h</a:t>
            </a:r>
            <a:r>
              <a:rPr lang="en-US" altLang="zh-TW" kern="0" dirty="0" smtClean="0"/>
              <a:t>“	DS1307 </a:t>
            </a:r>
            <a:r>
              <a:rPr lang="zh-TW" altLang="en-US" kern="0" dirty="0" smtClean="0"/>
              <a:t>時鐘模組用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/>
              <a:t>RTC_DS1307 RTC</a:t>
            </a:r>
            <a:r>
              <a:rPr lang="en-US" altLang="zh-TW" kern="0" dirty="0" smtClean="0"/>
              <a:t>;	</a:t>
            </a:r>
            <a:r>
              <a:rPr lang="zh-TW" altLang="en-US" kern="0" dirty="0" smtClean="0"/>
              <a:t>宣告時鐘物件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/>
              <a:t>initRTC</a:t>
            </a:r>
            <a:r>
              <a:rPr lang="en-US" altLang="zh-TW" kern="0" dirty="0"/>
              <a:t>() </a:t>
            </a:r>
            <a:r>
              <a:rPr lang="en-US" altLang="zh-TW" kern="0" dirty="0" smtClean="0"/>
              <a:t>;	</a:t>
            </a:r>
            <a:r>
              <a:rPr lang="zh-TW" altLang="en-US" kern="0" dirty="0" smtClean="0"/>
              <a:t>啟動</a:t>
            </a:r>
            <a:r>
              <a:rPr lang="zh-TW" altLang="en-US" kern="0" dirty="0"/>
              <a:t>時鐘</a:t>
            </a:r>
            <a:r>
              <a:rPr lang="zh-TW" altLang="en-US" kern="0" dirty="0" smtClean="0"/>
              <a:t>物件</a:t>
            </a:r>
            <a:r>
              <a:rPr lang="en-US" altLang="zh-TW" kern="0" dirty="0" smtClean="0"/>
              <a:t>(</a:t>
            </a:r>
            <a:r>
              <a:rPr lang="zh-TW" altLang="en-US" kern="0" dirty="0" smtClean="0"/>
              <a:t>自訂</a:t>
            </a:r>
            <a:r>
              <a:rPr lang="en-US" altLang="zh-TW" kern="0" dirty="0" smtClean="0"/>
              <a:t>)</a:t>
            </a:r>
          </a:p>
          <a:p>
            <a:pPr lvl="1">
              <a:defRPr/>
            </a:pPr>
            <a:r>
              <a:rPr lang="en-US" altLang="zh-TW" kern="0" dirty="0" err="1"/>
              <a:t>Wire.begin</a:t>
            </a:r>
            <a:r>
              <a:rPr lang="en-US" altLang="zh-TW" kern="0" dirty="0" smtClean="0"/>
              <a:t>();</a:t>
            </a:r>
            <a:r>
              <a:rPr lang="zh-TW" altLang="en-US" kern="0" dirty="0" smtClean="0"/>
              <a:t>   開始</a:t>
            </a:r>
            <a:r>
              <a:rPr lang="en-US" altLang="zh-TW" kern="0" dirty="0" smtClean="0"/>
              <a:t>I2C</a:t>
            </a:r>
            <a:r>
              <a:rPr lang="zh-TW" altLang="en-US" kern="0" dirty="0" smtClean="0"/>
              <a:t>通訊</a:t>
            </a:r>
            <a:endParaRPr lang="en-US" altLang="zh-TW" kern="0" dirty="0" smtClean="0"/>
          </a:p>
          <a:p>
            <a:pPr lvl="1">
              <a:defRPr/>
            </a:pPr>
            <a:r>
              <a:rPr lang="en-US" altLang="zh-TW" kern="0" dirty="0" err="1"/>
              <a:t>RTC.begin</a:t>
            </a:r>
            <a:r>
              <a:rPr lang="en-US" altLang="zh-TW" kern="0" dirty="0" smtClean="0"/>
              <a:t>();	</a:t>
            </a:r>
            <a:r>
              <a:rPr lang="zh-TW" altLang="en-US" kern="0" dirty="0" smtClean="0"/>
              <a:t>開始</a:t>
            </a:r>
            <a:r>
              <a:rPr lang="zh-TW" altLang="en-US" kern="0" dirty="0"/>
              <a:t>時鐘</a:t>
            </a:r>
            <a:r>
              <a:rPr lang="zh-TW" altLang="en-US" kern="0" dirty="0" smtClean="0"/>
              <a:t>物件通訊</a:t>
            </a:r>
            <a:endParaRPr lang="en-US" altLang="zh-TW" kern="0" dirty="0" smtClean="0"/>
          </a:p>
          <a:p>
            <a:pPr lvl="1">
              <a:defRPr/>
            </a:pPr>
            <a:r>
              <a:rPr lang="en-US" altLang="zh-TW" kern="0" dirty="0" err="1"/>
              <a:t>RTC.isrunning</a:t>
            </a:r>
            <a:r>
              <a:rPr lang="en-US" altLang="zh-TW" kern="0" dirty="0" smtClean="0"/>
              <a:t>()</a:t>
            </a:r>
            <a:r>
              <a:rPr lang="zh-TW" altLang="en-US" kern="0" dirty="0" smtClean="0"/>
              <a:t>   時鐘物件順利啟動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/>
              <a:t>ShowDateTime</a:t>
            </a:r>
            <a:r>
              <a:rPr lang="en-US" altLang="zh-TW" kern="0" dirty="0" smtClean="0"/>
              <a:t>()</a:t>
            </a:r>
            <a:r>
              <a:rPr lang="zh-TW" altLang="en-US" kern="0" dirty="0" smtClean="0"/>
              <a:t> 顯示</a:t>
            </a:r>
            <a:r>
              <a:rPr lang="en-US" altLang="zh-TW" kern="0" dirty="0" smtClean="0"/>
              <a:t>DS1307 </a:t>
            </a:r>
            <a:r>
              <a:rPr lang="zh-TW" altLang="en-US" kern="0" dirty="0" smtClean="0"/>
              <a:t>時鐘內容</a:t>
            </a:r>
            <a:r>
              <a:rPr lang="en-US" altLang="zh-TW" kern="0" dirty="0"/>
              <a:t>(</a:t>
            </a:r>
            <a:r>
              <a:rPr lang="zh-TW" altLang="en-US" kern="0" dirty="0"/>
              <a:t>自訂</a:t>
            </a:r>
            <a:r>
              <a:rPr lang="en-US" altLang="zh-TW" kern="0" dirty="0"/>
              <a:t>)</a:t>
            </a:r>
          </a:p>
          <a:p>
            <a:pPr marL="457200" lvl="1" indent="0">
              <a:buNone/>
              <a:defRPr/>
            </a:pPr>
            <a:r>
              <a:rPr lang="en-US" altLang="zh-TW" kern="0" dirty="0"/>
              <a:t>	</a:t>
            </a:r>
          </a:p>
          <a:p>
            <a:pPr lvl="1">
              <a:defRPr/>
            </a:pPr>
            <a:endParaRPr lang="en-US" altLang="zh-TW" kern="0" dirty="0"/>
          </a:p>
          <a:p>
            <a:pPr>
              <a:defRPr/>
            </a:pPr>
            <a:endParaRPr lang="en-US" altLang="zh-TW" kern="0" dirty="0" smtClean="0"/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917675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dirty="0" err="1"/>
              <a:t>ReadTime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 err="1" smtClean="0"/>
              <a:t>DateTime</a:t>
            </a:r>
            <a:r>
              <a:rPr lang="en-US" altLang="zh-TW" kern="0" dirty="0" smtClean="0"/>
              <a:t> </a:t>
            </a:r>
            <a:r>
              <a:rPr lang="en-US" altLang="zh-TW" kern="0" dirty="0"/>
              <a:t>now = </a:t>
            </a:r>
            <a:r>
              <a:rPr lang="en-US" altLang="zh-TW" kern="0" dirty="0" err="1"/>
              <a:t>RTC.now</a:t>
            </a:r>
            <a:r>
              <a:rPr lang="en-US" altLang="zh-TW" kern="0" dirty="0"/>
              <a:t>(); </a:t>
            </a:r>
            <a:r>
              <a:rPr lang="zh-TW" altLang="en-US" kern="0" dirty="0" smtClean="0"/>
              <a:t>  取得</a:t>
            </a:r>
            <a:r>
              <a:rPr lang="en-US" altLang="zh-TW" kern="0" dirty="0" smtClean="0"/>
              <a:t>RTC</a:t>
            </a:r>
            <a:r>
              <a:rPr lang="zh-TW" altLang="en-US" kern="0" dirty="0" smtClean="0"/>
              <a:t>時鐘物件</a:t>
            </a:r>
            <a:endParaRPr lang="en-US" altLang="zh-TW" kern="0" dirty="0" smtClean="0"/>
          </a:p>
          <a:p>
            <a:pPr lvl="1">
              <a:defRPr/>
            </a:pPr>
            <a:r>
              <a:rPr lang="en-US" altLang="zh-TW" kern="0" dirty="0" err="1"/>
              <a:t>now.hour</a:t>
            </a:r>
            <a:r>
              <a:rPr lang="en-US" altLang="zh-TW" kern="0" dirty="0"/>
              <a:t>()	</a:t>
            </a:r>
            <a:r>
              <a:rPr lang="zh-TW" altLang="en-US" kern="0" dirty="0"/>
              <a:t>取得小時</a:t>
            </a:r>
            <a:endParaRPr lang="en-US" altLang="zh-TW" kern="0" dirty="0"/>
          </a:p>
          <a:p>
            <a:pPr lvl="1">
              <a:defRPr/>
            </a:pPr>
            <a:r>
              <a:rPr lang="en-US" altLang="zh-TW" kern="0" dirty="0" err="1"/>
              <a:t>now.minute</a:t>
            </a:r>
            <a:r>
              <a:rPr lang="en-US" altLang="zh-TW" kern="0" dirty="0"/>
              <a:t>()	</a:t>
            </a:r>
            <a:r>
              <a:rPr lang="zh-TW" altLang="en-US" kern="0" dirty="0" smtClean="0"/>
              <a:t>取得分</a:t>
            </a:r>
            <a:endParaRPr lang="en-US" altLang="zh-TW" kern="0" dirty="0" smtClean="0"/>
          </a:p>
          <a:p>
            <a:pPr lvl="1">
              <a:defRPr/>
            </a:pPr>
            <a:r>
              <a:rPr lang="en-US" altLang="zh-TW" kern="0" dirty="0" err="1"/>
              <a:t>now.second</a:t>
            </a:r>
            <a:r>
              <a:rPr lang="en-US" altLang="zh-TW" kern="0" dirty="0"/>
              <a:t>()	</a:t>
            </a:r>
            <a:r>
              <a:rPr lang="zh-TW" altLang="en-US" kern="0" dirty="0" smtClean="0"/>
              <a:t>取得秒</a:t>
            </a:r>
            <a:endParaRPr lang="en-US" altLang="zh-TW" kern="0" dirty="0" smtClean="0"/>
          </a:p>
          <a:p>
            <a:pPr lvl="1">
              <a:defRPr/>
            </a:pPr>
            <a:r>
              <a:rPr lang="en-US" altLang="zh-TW" kern="0" dirty="0" err="1"/>
              <a:t>now.year</a:t>
            </a:r>
            <a:r>
              <a:rPr lang="en-US" altLang="zh-TW" kern="0" dirty="0" smtClean="0"/>
              <a:t>()	</a:t>
            </a:r>
            <a:r>
              <a:rPr lang="zh-TW" altLang="en-US" kern="0" dirty="0" smtClean="0"/>
              <a:t>取得年</a:t>
            </a:r>
            <a:endParaRPr lang="en-US" altLang="zh-TW" kern="0" dirty="0" smtClean="0"/>
          </a:p>
          <a:p>
            <a:pPr lvl="1">
              <a:defRPr/>
            </a:pPr>
            <a:r>
              <a:rPr lang="en-US" altLang="zh-TW" kern="0" dirty="0" err="1"/>
              <a:t>now.month</a:t>
            </a:r>
            <a:r>
              <a:rPr lang="en-US" altLang="zh-TW" kern="0" dirty="0" smtClean="0"/>
              <a:t>()	</a:t>
            </a:r>
            <a:r>
              <a:rPr lang="zh-TW" altLang="en-US" kern="0" dirty="0" smtClean="0"/>
              <a:t>取得月</a:t>
            </a:r>
            <a:endParaRPr lang="en-US" altLang="zh-TW" kern="0" dirty="0" smtClean="0"/>
          </a:p>
          <a:p>
            <a:pPr lvl="1">
              <a:defRPr/>
            </a:pPr>
            <a:r>
              <a:rPr lang="en-US" altLang="zh-TW" kern="0" dirty="0" err="1"/>
              <a:t>now.day</a:t>
            </a:r>
            <a:r>
              <a:rPr lang="en-US" altLang="zh-TW" kern="0" dirty="0" smtClean="0"/>
              <a:t>()	</a:t>
            </a:r>
            <a:r>
              <a:rPr lang="zh-TW" altLang="en-US" kern="0" dirty="0" smtClean="0"/>
              <a:t>取得日</a:t>
            </a:r>
            <a:endParaRPr lang="en-US" altLang="zh-TW" kern="0" dirty="0"/>
          </a:p>
          <a:p>
            <a:pPr lvl="1">
              <a:defRPr/>
            </a:pPr>
            <a:endParaRPr lang="en-US" altLang="zh-TW" kern="0" dirty="0" smtClean="0"/>
          </a:p>
          <a:p>
            <a:pPr marL="457200" lvl="1" indent="0">
              <a:buNone/>
              <a:defRPr/>
            </a:pPr>
            <a:r>
              <a:rPr lang="en-US" altLang="zh-TW" kern="0" dirty="0"/>
              <a:t>	</a:t>
            </a:r>
          </a:p>
          <a:p>
            <a:pPr lvl="1">
              <a:defRPr/>
            </a:pPr>
            <a:endParaRPr lang="en-US" altLang="zh-TW" kern="0" dirty="0"/>
          </a:p>
          <a:p>
            <a:pPr>
              <a:defRPr/>
            </a:pPr>
            <a:endParaRPr lang="en-US" altLang="zh-TW" kern="0" dirty="0" smtClean="0"/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610772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zh-TW" dirty="0"/>
              <a:t>執行</a:t>
            </a:r>
            <a:r>
              <a:rPr lang="zh-TW" altLang="zh-TW" dirty="0" smtClean="0"/>
              <a:t>畫面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20482" name="Picture 2" descr="RTC DS1307 時鐘模組測試程式二執行畫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84784"/>
            <a:ext cx="8615849" cy="49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98786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en-US" altLang="zh-TW" dirty="0" err="1" smtClean="0"/>
              <a:t>UdpNtpClient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讀取網路時間資料</a:t>
            </a:r>
          </a:p>
        </p:txBody>
      </p:sp>
    </p:spTree>
    <p:extLst>
      <p:ext uri="{BB962C8B-B14F-4D97-AF65-F5344CB8AC3E}">
        <p14:creationId xmlns:p14="http://schemas.microsoft.com/office/powerpoint/2010/main" val="8060200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214563"/>
            <a:ext cx="7599362" cy="1428750"/>
          </a:xfrm>
          <a:prstGeom prst="rect">
            <a:avLst/>
          </a:prstGeom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071563" y="3214688"/>
            <a:ext cx="357187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00188" y="3214688"/>
            <a:ext cx="357187" cy="42862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928813" y="3214688"/>
            <a:ext cx="357187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357438" y="3214688"/>
            <a:ext cx="347662" cy="42862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86063" y="3214688"/>
            <a:ext cx="357187" cy="428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344" name="文字方塊 17"/>
          <p:cNvSpPr txBox="1">
            <a:spLocks noChangeArrowheads="1"/>
          </p:cNvSpPr>
          <p:nvPr/>
        </p:nvSpPr>
        <p:spPr bwMode="auto">
          <a:xfrm>
            <a:off x="0" y="4197350"/>
            <a:ext cx="3929063" cy="144621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同等於</a:t>
            </a:r>
            <a:r>
              <a:rPr kumimoji="0" lang="en-US" altLang="zh-TW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kumimoji="0" lang="zh-TW" altLang="en-US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語言的</a:t>
            </a:r>
            <a:r>
              <a:rPr kumimoji="0" lang="en-US" altLang="zh-TW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Rebuild All</a:t>
            </a:r>
          </a:p>
        </p:txBody>
      </p:sp>
      <p:cxnSp>
        <p:nvCxnSpPr>
          <p:cNvPr id="21" name="直線單箭頭接點 20"/>
          <p:cNvCxnSpPr>
            <a:stCxn id="7" idx="0"/>
          </p:cNvCxnSpPr>
          <p:nvPr/>
        </p:nvCxnSpPr>
        <p:spPr>
          <a:xfrm rot="5400000" flipH="1" flipV="1">
            <a:off x="910431" y="2410620"/>
            <a:ext cx="1571625" cy="3651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文字方塊 23"/>
          <p:cNvSpPr txBox="1">
            <a:spLocks noChangeArrowheads="1"/>
          </p:cNvSpPr>
          <p:nvPr/>
        </p:nvSpPr>
        <p:spPr bwMode="auto">
          <a:xfrm>
            <a:off x="214313" y="285750"/>
            <a:ext cx="3570287" cy="144621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將程式燒入到</a:t>
            </a:r>
            <a:endParaRPr kumimoji="0" lang="en-US" altLang="zh-TW" sz="44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en-US" altLang="zh-TW" sz="4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endParaRPr kumimoji="0" lang="zh-TW" altLang="en-US" sz="44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4347" name="文字方塊 28"/>
          <p:cNvSpPr txBox="1">
            <a:spLocks noChangeArrowheads="1"/>
          </p:cNvSpPr>
          <p:nvPr/>
        </p:nvSpPr>
        <p:spPr bwMode="auto">
          <a:xfrm>
            <a:off x="4049713" y="5078413"/>
            <a:ext cx="2236787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開新檔案</a:t>
            </a:r>
          </a:p>
        </p:txBody>
      </p:sp>
      <p:cxnSp>
        <p:nvCxnSpPr>
          <p:cNvPr id="31" name="直線單箭頭接點 30"/>
          <p:cNvCxnSpPr>
            <a:stCxn id="9" idx="0"/>
            <a:endCxn id="14349" idx="2"/>
          </p:cNvCxnSpPr>
          <p:nvPr/>
        </p:nvCxnSpPr>
        <p:spPr>
          <a:xfrm rot="5400000" flipH="1" flipV="1">
            <a:off x="2940844" y="661194"/>
            <a:ext cx="2143125" cy="296386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9" name="文字方塊 32"/>
          <p:cNvSpPr txBox="1">
            <a:spLocks noChangeArrowheads="1"/>
          </p:cNvSpPr>
          <p:nvPr/>
        </p:nvSpPr>
        <p:spPr bwMode="auto">
          <a:xfrm>
            <a:off x="4273550" y="301625"/>
            <a:ext cx="2441575" cy="769938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開啟舊檔</a:t>
            </a:r>
          </a:p>
        </p:txBody>
      </p:sp>
      <p:sp>
        <p:nvSpPr>
          <p:cNvPr id="14350" name="文字方塊 36"/>
          <p:cNvSpPr txBox="1">
            <a:spLocks noChangeArrowheads="1"/>
          </p:cNvSpPr>
          <p:nvPr/>
        </p:nvSpPr>
        <p:spPr bwMode="auto">
          <a:xfrm>
            <a:off x="6429375" y="4714875"/>
            <a:ext cx="2108200" cy="1323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000">
                <a:latin typeface="標楷體" pitchFamily="65" charset="-120"/>
                <a:ea typeface="標楷體" pitchFamily="65" charset="-120"/>
              </a:rPr>
              <a:t>儲存檔案</a:t>
            </a:r>
          </a:p>
        </p:txBody>
      </p:sp>
      <p:sp>
        <p:nvSpPr>
          <p:cNvPr id="44" name="矩形 43"/>
          <p:cNvSpPr/>
          <p:nvPr/>
        </p:nvSpPr>
        <p:spPr>
          <a:xfrm>
            <a:off x="7858125" y="3214688"/>
            <a:ext cx="357188" cy="42862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352" name="文字方塊 45"/>
          <p:cNvSpPr txBox="1">
            <a:spLocks noChangeArrowheads="1"/>
          </p:cNvSpPr>
          <p:nvPr/>
        </p:nvSpPr>
        <p:spPr bwMode="auto">
          <a:xfrm>
            <a:off x="7072313" y="285750"/>
            <a:ext cx="1878012" cy="76993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回傳值</a:t>
            </a:r>
          </a:p>
        </p:txBody>
      </p:sp>
      <p:cxnSp>
        <p:nvCxnSpPr>
          <p:cNvPr id="48" name="直線單箭頭接點 47"/>
          <p:cNvCxnSpPr>
            <a:stCxn id="44" idx="0"/>
            <a:endCxn id="14352" idx="2"/>
          </p:cNvCxnSpPr>
          <p:nvPr/>
        </p:nvCxnSpPr>
        <p:spPr>
          <a:xfrm rot="16200000" flipV="1">
            <a:off x="6944519" y="2121694"/>
            <a:ext cx="2159000" cy="269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肘形接點 42"/>
          <p:cNvCxnSpPr/>
          <p:nvPr/>
        </p:nvCxnSpPr>
        <p:spPr>
          <a:xfrm rot="16200000" flipH="1">
            <a:off x="1231901" y="3697287"/>
            <a:ext cx="500062" cy="392113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圖案 57"/>
          <p:cNvCxnSpPr>
            <a:stCxn id="8" idx="2"/>
            <a:endCxn id="14347" idx="0"/>
          </p:cNvCxnSpPr>
          <p:nvPr/>
        </p:nvCxnSpPr>
        <p:spPr>
          <a:xfrm rot="16200000" flipH="1">
            <a:off x="2920207" y="2829719"/>
            <a:ext cx="1435100" cy="3062287"/>
          </a:xfrm>
          <a:prstGeom prst="bentConnector3">
            <a:avLst>
              <a:gd name="adj1" fmla="val 22845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56" name="群組 79"/>
          <p:cNvGrpSpPr>
            <a:grpSpLocks/>
          </p:cNvGrpSpPr>
          <p:nvPr/>
        </p:nvGrpSpPr>
        <p:grpSpPr bwMode="auto">
          <a:xfrm>
            <a:off x="3143250" y="3429000"/>
            <a:ext cx="4214813" cy="1287463"/>
            <a:chOff x="3143240" y="3429000"/>
            <a:chExt cx="4214842" cy="1286678"/>
          </a:xfrm>
        </p:grpSpPr>
        <p:cxnSp>
          <p:nvCxnSpPr>
            <p:cNvPr id="72" name="直線接點 71"/>
            <p:cNvCxnSpPr>
              <a:stCxn id="10" idx="3"/>
            </p:cNvCxnSpPr>
            <p:nvPr/>
          </p:nvCxnSpPr>
          <p:spPr>
            <a:xfrm>
              <a:off x="3143240" y="3429000"/>
              <a:ext cx="32861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接點 73"/>
            <p:cNvCxnSpPr/>
            <p:nvPr/>
          </p:nvCxnSpPr>
          <p:spPr>
            <a:xfrm rot="5400000">
              <a:off x="5965327" y="3893061"/>
              <a:ext cx="92812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6429388" y="4357122"/>
              <a:ext cx="92869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 rot="5400000">
              <a:off x="7178009" y="4535606"/>
              <a:ext cx="358556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79334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b="1" dirty="0" err="1"/>
              <a:t>UdpNtpClient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09803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b="1" dirty="0" err="1"/>
              <a:t>UdpNtpClient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WiFi.h</a:t>
            </a:r>
            <a:r>
              <a:rPr lang="en-US" altLang="zh-TW" kern="0" dirty="0" smtClean="0"/>
              <a:t>&gt;</a:t>
            </a:r>
            <a:r>
              <a:rPr lang="zh-TW" altLang="en-US" kern="0" dirty="0" smtClean="0"/>
              <a:t>  </a:t>
            </a:r>
            <a:r>
              <a:rPr lang="zh-TW" altLang="en-US" kern="0" dirty="0"/>
              <a:t>使用網路</a:t>
            </a:r>
            <a:r>
              <a:rPr lang="zh-TW" altLang="en-US" kern="0" dirty="0" smtClean="0"/>
              <a:t>必要函數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PubSubClient.h</a:t>
            </a:r>
            <a:r>
              <a:rPr lang="en-US" altLang="zh-TW" kern="0" dirty="0" smtClean="0"/>
              <a:t>&gt;</a:t>
            </a:r>
            <a:r>
              <a:rPr lang="zh-TW" altLang="en-US" kern="0" dirty="0"/>
              <a:t>使用</a:t>
            </a:r>
            <a:r>
              <a:rPr lang="zh-TW" altLang="en-US" kern="0" dirty="0" smtClean="0"/>
              <a:t>網路</a:t>
            </a:r>
            <a:r>
              <a:rPr lang="en-US" altLang="zh-TW" kern="0" dirty="0" smtClean="0"/>
              <a:t>UDP</a:t>
            </a:r>
            <a:r>
              <a:rPr lang="zh-TW" altLang="en-US" kern="0" dirty="0" smtClean="0"/>
              <a:t>必要</a:t>
            </a:r>
            <a:r>
              <a:rPr lang="zh-TW" altLang="en-US" kern="0" dirty="0"/>
              <a:t>函數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 smtClean="0"/>
              <a:t>#</a:t>
            </a:r>
            <a:r>
              <a:rPr lang="en-US" altLang="zh-TW" kern="0" dirty="0"/>
              <a:t>include &lt;</a:t>
            </a:r>
            <a:r>
              <a:rPr lang="en-US" altLang="zh-TW" kern="0" dirty="0" err="1"/>
              <a:t>WiFiUdp.h</a:t>
            </a:r>
            <a:r>
              <a:rPr lang="en-US" altLang="zh-TW" kern="0" dirty="0" smtClean="0"/>
              <a:t>&gt;</a:t>
            </a:r>
            <a:r>
              <a:rPr lang="zh-TW" altLang="en-US" kern="0" dirty="0"/>
              <a:t>使用網路</a:t>
            </a:r>
            <a:r>
              <a:rPr lang="en-US" altLang="zh-TW" kern="0" dirty="0"/>
              <a:t>UDP</a:t>
            </a:r>
            <a:r>
              <a:rPr lang="zh-TW" altLang="en-US" kern="0" dirty="0"/>
              <a:t>必要函數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 smtClean="0">
                <a:latin typeface="標楷體" pitchFamily="65" charset="-120"/>
              </a:rPr>
              <a:t>uint8_t </a:t>
            </a:r>
            <a:r>
              <a:rPr lang="en-US" altLang="zh-TW" kern="0" dirty="0" err="1">
                <a:latin typeface="標楷體" pitchFamily="65" charset="-120"/>
              </a:rPr>
              <a:t>MacData</a:t>
            </a:r>
            <a:r>
              <a:rPr lang="en-US" altLang="zh-TW" kern="0" dirty="0">
                <a:latin typeface="標楷體" pitchFamily="65" charset="-120"/>
              </a:rPr>
              <a:t>[6</a:t>
            </a:r>
            <a:r>
              <a:rPr lang="en-US" altLang="zh-TW" kern="0" dirty="0" smtClean="0">
                <a:latin typeface="標楷體" pitchFamily="65" charset="-120"/>
              </a:rPr>
              <a:t>];</a:t>
            </a:r>
            <a:r>
              <a:rPr lang="zh-TW" altLang="en-US" kern="0" dirty="0" smtClean="0">
                <a:latin typeface="標楷體" pitchFamily="65" charset="-120"/>
              </a:rPr>
              <a:t>   </a:t>
            </a:r>
            <a:r>
              <a:rPr lang="zh-TW" altLang="en-US" kern="0" dirty="0">
                <a:latin typeface="標楷體" pitchFamily="65" charset="-120"/>
              </a:rPr>
              <a:t>儲存 </a:t>
            </a:r>
            <a:r>
              <a:rPr lang="en-US" altLang="zh-TW" kern="0" dirty="0" smtClean="0">
                <a:latin typeface="標楷體" pitchFamily="65" charset="-120"/>
              </a:rPr>
              <a:t>MAC</a:t>
            </a:r>
            <a:r>
              <a:rPr lang="zh-TW" altLang="en-US" kern="0" dirty="0" smtClean="0">
                <a:latin typeface="標楷體" pitchFamily="65" charset="-120"/>
              </a:rPr>
              <a:t>資料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const</a:t>
            </a:r>
            <a:r>
              <a:rPr lang="en-US" altLang="zh-TW" kern="0" dirty="0">
                <a:latin typeface="標楷體" pitchFamily="65" charset="-120"/>
              </a:rPr>
              <a:t> char </a:t>
            </a:r>
            <a:r>
              <a:rPr lang="en-US" altLang="zh-TW" kern="0" dirty="0" err="1">
                <a:latin typeface="標楷體" pitchFamily="65" charset="-120"/>
              </a:rPr>
              <a:t>ntpServer</a:t>
            </a:r>
            <a:r>
              <a:rPr lang="en-US" altLang="zh-TW" kern="0" dirty="0">
                <a:latin typeface="標楷體" pitchFamily="65" charset="-120"/>
              </a:rPr>
              <a:t>[] = </a:t>
            </a:r>
            <a:r>
              <a:rPr lang="en-US" altLang="zh-TW" kern="0" dirty="0" smtClean="0">
                <a:latin typeface="標楷體" pitchFamily="65" charset="-120"/>
              </a:rPr>
              <a:t>“pool.ntp.org”;</a:t>
            </a:r>
            <a:r>
              <a:rPr lang="zh-TW" altLang="en-US" kern="0" dirty="0" smtClean="0">
                <a:latin typeface="標楷體" pitchFamily="65" charset="-120"/>
              </a:rPr>
              <a:t> 網路時間伺服器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initializeWiFi</a:t>
            </a:r>
            <a:r>
              <a:rPr lang="en-US" altLang="zh-TW" kern="0" dirty="0" smtClean="0">
                <a:latin typeface="標楷體" pitchFamily="65" charset="-120"/>
              </a:rPr>
              <a:t>();</a:t>
            </a:r>
            <a:r>
              <a:rPr lang="zh-TW" altLang="en-US" kern="0" dirty="0" smtClean="0">
                <a:latin typeface="標楷體" pitchFamily="65" charset="-120"/>
              </a:rPr>
              <a:t>   啟動網路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ShowNTPDateTime</a:t>
            </a:r>
            <a:r>
              <a:rPr lang="en-US" altLang="zh-TW" kern="0" dirty="0">
                <a:latin typeface="標楷體" pitchFamily="65" charset="-120"/>
              </a:rPr>
              <a:t>() </a:t>
            </a:r>
            <a:r>
              <a:rPr lang="en-US" altLang="zh-TW" kern="0" dirty="0" smtClean="0">
                <a:latin typeface="標楷體" pitchFamily="65" charset="-120"/>
              </a:rPr>
              <a:t>;</a:t>
            </a:r>
            <a:r>
              <a:rPr lang="zh-TW" altLang="en-US" kern="0" dirty="0" smtClean="0">
                <a:latin typeface="標楷體" pitchFamily="65" charset="-120"/>
              </a:rPr>
              <a:t>   取得</a:t>
            </a:r>
            <a:r>
              <a:rPr lang="zh-TW" altLang="en-US" kern="0" dirty="0">
                <a:latin typeface="標楷體" pitchFamily="65" charset="-120"/>
              </a:rPr>
              <a:t>網路</a:t>
            </a:r>
            <a:r>
              <a:rPr lang="zh-TW" altLang="en-US" kern="0" dirty="0" smtClean="0">
                <a:latin typeface="標楷體" pitchFamily="65" charset="-120"/>
              </a:rPr>
              <a:t>時間並顯示</a:t>
            </a:r>
            <a:endParaRPr lang="en-US" altLang="zh-TW" kern="0" dirty="0" smtClean="0">
              <a:latin typeface="標楷體" pitchFamily="65" charset="-120"/>
            </a:endParaRPr>
          </a:p>
          <a:p>
            <a:pPr lvl="1">
              <a:defRPr/>
            </a:pPr>
            <a:r>
              <a:rPr lang="en-US" altLang="zh-TW" kern="0" dirty="0" err="1">
                <a:latin typeface="標楷體" pitchFamily="65" charset="-120"/>
              </a:rPr>
              <a:t>retrieveNtpTime</a:t>
            </a:r>
            <a:r>
              <a:rPr lang="en-US" altLang="zh-TW" kern="0" dirty="0">
                <a:latin typeface="標楷體" pitchFamily="65" charset="-120"/>
              </a:rPr>
              <a:t>() </a:t>
            </a:r>
            <a:r>
              <a:rPr lang="en-US" altLang="zh-TW" kern="0" dirty="0" smtClean="0">
                <a:latin typeface="標楷體" pitchFamily="65" charset="-120"/>
              </a:rPr>
              <a:t>;</a:t>
            </a:r>
            <a:r>
              <a:rPr lang="zh-TW" altLang="en-US" kern="0" dirty="0">
                <a:latin typeface="標楷體" pitchFamily="65" charset="-120"/>
              </a:rPr>
              <a:t>取得網路</a:t>
            </a:r>
            <a:r>
              <a:rPr lang="zh-TW" altLang="en-US" kern="0" dirty="0" smtClean="0">
                <a:latin typeface="標楷體" pitchFamily="65" charset="-120"/>
              </a:rPr>
              <a:t>時間</a:t>
            </a:r>
            <a:endParaRPr lang="en-US" altLang="zh-TW" kern="0" dirty="0" smtClean="0">
              <a:latin typeface="標楷體" pitchFamily="65" charset="-120"/>
            </a:endParaRPr>
          </a:p>
          <a:p>
            <a:pPr lvl="1">
              <a:defRPr/>
            </a:pPr>
            <a:r>
              <a:rPr lang="en-US" altLang="zh-TW" kern="0" dirty="0" err="1">
                <a:latin typeface="標楷體" pitchFamily="65" charset="-120"/>
              </a:rPr>
              <a:t>getCurrentTime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epoch+timeZoneOffset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NDPyear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NDPmonth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NDPday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NDPhour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NDPminute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NDPsecond</a:t>
            </a:r>
            <a:r>
              <a:rPr lang="en-US" altLang="zh-TW" kern="0" dirty="0" smtClean="0">
                <a:latin typeface="標楷體" pitchFamily="65" charset="-120"/>
              </a:rPr>
              <a:t>);</a:t>
            </a:r>
            <a:r>
              <a:rPr lang="zh-TW" altLang="en-US" kern="0" dirty="0" smtClean="0">
                <a:latin typeface="標楷體" pitchFamily="65" charset="-120"/>
              </a:rPr>
              <a:t> 將網路時間存入變數</a:t>
            </a:r>
          </a:p>
        </p:txBody>
      </p:sp>
    </p:spTree>
    <p:extLst>
      <p:ext uri="{BB962C8B-B14F-4D97-AF65-F5344CB8AC3E}">
        <p14:creationId xmlns:p14="http://schemas.microsoft.com/office/powerpoint/2010/main" val="211007554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b="1" dirty="0" err="1"/>
              <a:t>UdpNtpClient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62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 </a:t>
            </a:r>
            <a:r>
              <a:rPr lang="en-US" altLang="zh-TW" kern="0" dirty="0" err="1"/>
              <a:t>Udp.beginPacket</a:t>
            </a:r>
            <a:r>
              <a:rPr lang="en-US" altLang="zh-TW" kern="0" dirty="0"/>
              <a:t>(</a:t>
            </a:r>
            <a:r>
              <a:rPr lang="en-US" altLang="zh-TW" kern="0" dirty="0" err="1"/>
              <a:t>ntpServer</a:t>
            </a:r>
            <a:r>
              <a:rPr lang="en-US" altLang="zh-TW" kern="0" dirty="0"/>
              <a:t>, 123</a:t>
            </a:r>
            <a:r>
              <a:rPr lang="en-US" altLang="zh-TW" kern="0" dirty="0" smtClean="0"/>
              <a:t>)</a:t>
            </a:r>
            <a:r>
              <a:rPr lang="zh-TW" altLang="en-US" kern="0" dirty="0" smtClean="0"/>
              <a:t>   與網路伺服器通訊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err="1">
                <a:latin typeface="標楷體" pitchFamily="65" charset="-120"/>
              </a:rPr>
              <a:t>Udp.write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nptSendPacket</a:t>
            </a:r>
            <a:r>
              <a:rPr lang="en-US" altLang="zh-TW" kern="0" dirty="0">
                <a:latin typeface="標楷體" pitchFamily="65" charset="-120"/>
              </a:rPr>
              <a:t>, NTP_PACKET_SIZE</a:t>
            </a:r>
            <a:r>
              <a:rPr lang="en-US" altLang="zh-TW" kern="0" dirty="0" smtClean="0">
                <a:latin typeface="標楷體" pitchFamily="65" charset="-120"/>
              </a:rPr>
              <a:t>);</a:t>
            </a:r>
            <a:r>
              <a:rPr lang="zh-TW" altLang="en-US" kern="0" dirty="0" smtClean="0">
                <a:latin typeface="標楷體" pitchFamily="65" charset="-120"/>
              </a:rPr>
              <a:t> 告訴</a:t>
            </a:r>
            <a:r>
              <a:rPr lang="zh-TW" altLang="en-US" kern="0" dirty="0"/>
              <a:t>網路</a:t>
            </a:r>
            <a:r>
              <a:rPr lang="zh-TW" altLang="en-US" kern="0" dirty="0" smtClean="0"/>
              <a:t>伺服器</a:t>
            </a:r>
            <a:r>
              <a:rPr lang="zh-TW" altLang="en-US" kern="0" dirty="0"/>
              <a:t>要取得</a:t>
            </a:r>
            <a:r>
              <a:rPr lang="zh-TW" altLang="en-US" kern="0" dirty="0" smtClean="0"/>
              <a:t>時間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/>
              <a:t>Udp.endPacket</a:t>
            </a:r>
            <a:r>
              <a:rPr lang="en-US" altLang="zh-TW" kern="0" dirty="0" smtClean="0"/>
              <a:t>();</a:t>
            </a:r>
            <a:r>
              <a:rPr lang="zh-TW" altLang="en-US" kern="0" dirty="0" smtClean="0"/>
              <a:t>    結束通訊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/>
              <a:t>Udp.parsePacket</a:t>
            </a:r>
            <a:r>
              <a:rPr lang="en-US" altLang="zh-TW" kern="0" dirty="0" smtClean="0"/>
              <a:t>()</a:t>
            </a:r>
            <a:r>
              <a:rPr lang="zh-TW" altLang="en-US" kern="0" dirty="0" smtClean="0"/>
              <a:t>   得到</a:t>
            </a:r>
            <a:r>
              <a:rPr lang="zh-TW" altLang="en-US" kern="0" dirty="0"/>
              <a:t>網路</a:t>
            </a:r>
            <a:r>
              <a:rPr lang="zh-TW" altLang="en-US" kern="0" dirty="0" smtClean="0"/>
              <a:t>伺服器傳送時間資料通知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/>
              <a:t>Udp.read</a:t>
            </a:r>
            <a:r>
              <a:rPr lang="en-US" altLang="zh-TW" kern="0" dirty="0"/>
              <a:t>(</a:t>
            </a:r>
            <a:r>
              <a:rPr lang="en-US" altLang="zh-TW" kern="0" dirty="0" err="1"/>
              <a:t>ntpRecvBuffer</a:t>
            </a:r>
            <a:r>
              <a:rPr lang="en-US" altLang="zh-TW" kern="0" dirty="0"/>
              <a:t>, NTP_PACKET_SIZE</a:t>
            </a:r>
            <a:r>
              <a:rPr lang="en-US" altLang="zh-TW" kern="0" dirty="0" smtClean="0"/>
              <a:t>)</a:t>
            </a:r>
            <a:r>
              <a:rPr lang="zh-TW" altLang="en-US" kern="0" dirty="0" smtClean="0"/>
              <a:t> 讀取網路</a:t>
            </a:r>
            <a:r>
              <a:rPr lang="zh-TW" altLang="en-US" kern="0" dirty="0"/>
              <a:t>伺服器傳送時間</a:t>
            </a:r>
            <a:r>
              <a:rPr lang="zh-TW" altLang="en-US" kern="0" dirty="0" smtClean="0"/>
              <a:t>資料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/>
              <a:t>epoch = secsSince1900 - </a:t>
            </a:r>
            <a:r>
              <a:rPr lang="en-US" altLang="zh-TW" kern="0" dirty="0" err="1"/>
              <a:t>seventyYears</a:t>
            </a:r>
            <a:r>
              <a:rPr lang="en-US" altLang="zh-TW" kern="0" dirty="0"/>
              <a:t> </a:t>
            </a:r>
            <a:r>
              <a:rPr lang="en-US" altLang="zh-TW" kern="0" dirty="0" smtClean="0"/>
              <a:t>;</a:t>
            </a:r>
            <a:r>
              <a:rPr lang="zh-TW" altLang="en-US" kern="0" dirty="0" smtClean="0"/>
              <a:t>  計算時間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/>
              <a:t>epochSystem</a:t>
            </a:r>
            <a:r>
              <a:rPr lang="en-US" altLang="zh-TW" kern="0" dirty="0"/>
              <a:t> = epoch - </a:t>
            </a:r>
            <a:r>
              <a:rPr lang="en-US" altLang="zh-TW" kern="0" dirty="0" err="1"/>
              <a:t>millis</a:t>
            </a:r>
            <a:r>
              <a:rPr lang="en-US" altLang="zh-TW" kern="0" dirty="0"/>
              <a:t>() / 1000</a:t>
            </a:r>
            <a:r>
              <a:rPr lang="en-US" altLang="zh-TW" kern="0" dirty="0" smtClean="0"/>
              <a:t>;</a:t>
            </a:r>
            <a:r>
              <a:rPr lang="zh-TW" altLang="en-US" kern="0" dirty="0"/>
              <a:t>計算</a:t>
            </a:r>
            <a:r>
              <a:rPr lang="zh-TW" altLang="en-US" kern="0" dirty="0" smtClean="0"/>
              <a:t>時間</a:t>
            </a:r>
            <a:r>
              <a:rPr lang="en-US" altLang="zh-TW" kern="0" dirty="0" smtClean="0"/>
              <a:t>(</a:t>
            </a:r>
            <a:r>
              <a:rPr lang="zh-TW" altLang="en-US" kern="0" dirty="0" smtClean="0"/>
              <a:t>秒</a:t>
            </a:r>
            <a:r>
              <a:rPr lang="en-US" altLang="zh-TW" kern="0" dirty="0" smtClean="0"/>
              <a:t>)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 err="1"/>
              <a:t>getCurrentTime</a:t>
            </a:r>
            <a:r>
              <a:rPr lang="en-US" altLang="zh-TW" kern="0" dirty="0" smtClean="0"/>
              <a:t>()</a:t>
            </a:r>
            <a:r>
              <a:rPr lang="zh-TW" altLang="en-US" kern="0" dirty="0" smtClean="0"/>
              <a:t>    計算網路時間，回傳年、月、日、時、分、秒到變數</a:t>
            </a:r>
            <a:endParaRPr lang="en-US" altLang="zh-TW" kern="0" dirty="0"/>
          </a:p>
          <a:p>
            <a:pPr>
              <a:defRPr/>
            </a:pPr>
            <a:endParaRPr lang="en-US" altLang="zh-TW" kern="0" dirty="0"/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256974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zh-TW" dirty="0"/>
              <a:t>執行</a:t>
            </a:r>
            <a:r>
              <a:rPr lang="zh-TW" altLang="zh-TW" dirty="0" smtClean="0"/>
              <a:t>畫面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63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2290" name="Picture 2" descr="網路校時測試程式結果畫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66753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93520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en-US" altLang="zh-TW" dirty="0" err="1" smtClean="0"/>
              <a:t>SetTime_fromNet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網路校時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981557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dirty="0" err="1"/>
              <a:t>SetTime_fromNet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65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709271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dirty="0" err="1"/>
              <a:t>SetTime_fromNet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66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WiFi.h</a:t>
            </a:r>
            <a:r>
              <a:rPr lang="en-US" altLang="zh-TW" kern="0" dirty="0" smtClean="0"/>
              <a:t>&gt;</a:t>
            </a:r>
            <a:r>
              <a:rPr lang="zh-TW" altLang="en-US" kern="0" dirty="0" smtClean="0"/>
              <a:t>  </a:t>
            </a:r>
            <a:r>
              <a:rPr lang="zh-TW" altLang="en-US" kern="0" dirty="0"/>
              <a:t>使用網路</a:t>
            </a:r>
            <a:r>
              <a:rPr lang="zh-TW" altLang="en-US" kern="0" dirty="0" smtClean="0"/>
              <a:t>必要函數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uint8_t </a:t>
            </a:r>
            <a:r>
              <a:rPr lang="en-US" altLang="zh-TW" kern="0" dirty="0" err="1">
                <a:latin typeface="標楷體" pitchFamily="65" charset="-120"/>
              </a:rPr>
              <a:t>MacData</a:t>
            </a:r>
            <a:r>
              <a:rPr lang="en-US" altLang="zh-TW" kern="0" dirty="0">
                <a:latin typeface="標楷體" pitchFamily="65" charset="-120"/>
              </a:rPr>
              <a:t>[6</a:t>
            </a:r>
            <a:r>
              <a:rPr lang="en-US" altLang="zh-TW" kern="0" dirty="0" smtClean="0">
                <a:latin typeface="標楷體" pitchFamily="65" charset="-120"/>
              </a:rPr>
              <a:t>];</a:t>
            </a:r>
            <a:r>
              <a:rPr lang="zh-TW" altLang="en-US" kern="0" dirty="0" smtClean="0">
                <a:latin typeface="標楷體" pitchFamily="65" charset="-120"/>
              </a:rPr>
              <a:t>   </a:t>
            </a:r>
            <a:r>
              <a:rPr lang="zh-TW" altLang="en-US" kern="0" dirty="0">
                <a:latin typeface="標楷體" pitchFamily="65" charset="-120"/>
              </a:rPr>
              <a:t>儲存 </a:t>
            </a:r>
            <a:r>
              <a:rPr lang="en-US" altLang="zh-TW" kern="0" dirty="0" smtClean="0">
                <a:latin typeface="標楷體" pitchFamily="65" charset="-120"/>
              </a:rPr>
              <a:t>MAC</a:t>
            </a:r>
            <a:r>
              <a:rPr lang="zh-TW" altLang="en-US" kern="0" dirty="0" smtClean="0">
                <a:latin typeface="標楷體" pitchFamily="65" charset="-120"/>
              </a:rPr>
              <a:t>資料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initRTC</a:t>
            </a:r>
            <a:r>
              <a:rPr lang="en-US" altLang="zh-TW" kern="0" dirty="0">
                <a:latin typeface="標楷體" pitchFamily="65" charset="-120"/>
              </a:rPr>
              <a:t>() </a:t>
            </a:r>
            <a:r>
              <a:rPr lang="en-US" altLang="zh-TW" kern="0" dirty="0" smtClean="0">
                <a:latin typeface="標楷體" pitchFamily="65" charset="-120"/>
              </a:rPr>
              <a:t>;</a:t>
            </a:r>
            <a:r>
              <a:rPr lang="zh-TW" altLang="en-US" kern="0" dirty="0" smtClean="0">
                <a:latin typeface="標楷體" pitchFamily="65" charset="-120"/>
              </a:rPr>
              <a:t>  初始化時鐘模組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ShowNTPDateTime</a:t>
            </a:r>
            <a:r>
              <a:rPr lang="en-US" altLang="zh-TW" kern="0" dirty="0">
                <a:latin typeface="標楷體" pitchFamily="65" charset="-120"/>
              </a:rPr>
              <a:t>() ;</a:t>
            </a:r>
            <a:r>
              <a:rPr lang="zh-TW" altLang="en-US" kern="0" dirty="0">
                <a:latin typeface="標楷體" pitchFamily="65" charset="-120"/>
              </a:rPr>
              <a:t>   取得網路時間並顯示</a:t>
            </a:r>
            <a:endParaRPr lang="en-US" altLang="zh-TW" kern="0" dirty="0">
              <a:latin typeface="標楷體" pitchFamily="65" charset="-120"/>
            </a:endParaRPr>
          </a:p>
          <a:p>
            <a:pPr lvl="1">
              <a:defRPr/>
            </a:pPr>
            <a:r>
              <a:rPr lang="en-US" altLang="zh-TW" kern="0" dirty="0" err="1">
                <a:latin typeface="標楷體" pitchFamily="65" charset="-120"/>
              </a:rPr>
              <a:t>retrieveNtpTime</a:t>
            </a:r>
            <a:r>
              <a:rPr lang="en-US" altLang="zh-TW" kern="0" dirty="0">
                <a:latin typeface="標楷體" pitchFamily="65" charset="-120"/>
              </a:rPr>
              <a:t>() ;</a:t>
            </a:r>
            <a:r>
              <a:rPr lang="zh-TW" altLang="en-US" kern="0" dirty="0">
                <a:latin typeface="標楷體" pitchFamily="65" charset="-120"/>
              </a:rPr>
              <a:t>取得網路時間</a:t>
            </a:r>
            <a:endParaRPr lang="en-US" altLang="zh-TW" kern="0" dirty="0">
              <a:latin typeface="標楷體" pitchFamily="65" charset="-120"/>
            </a:endParaRPr>
          </a:p>
          <a:p>
            <a:pPr lvl="1">
              <a:defRPr/>
            </a:pPr>
            <a:r>
              <a:rPr lang="en-US" altLang="zh-TW" kern="0" dirty="0" err="1">
                <a:latin typeface="標楷體" pitchFamily="65" charset="-120"/>
              </a:rPr>
              <a:t>getCurrentTime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epoch+timeZoneOffset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NDPyear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NDPmonth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NDPday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NDPhour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NDPminute</a:t>
            </a:r>
            <a:r>
              <a:rPr lang="en-US" altLang="zh-TW" kern="0" dirty="0">
                <a:latin typeface="標楷體" pitchFamily="65" charset="-120"/>
              </a:rPr>
              <a:t>, &amp;</a:t>
            </a:r>
            <a:r>
              <a:rPr lang="en-US" altLang="zh-TW" kern="0" dirty="0" err="1">
                <a:latin typeface="標楷體" pitchFamily="65" charset="-120"/>
              </a:rPr>
              <a:t>NDPsecond</a:t>
            </a:r>
            <a:r>
              <a:rPr lang="en-US" altLang="zh-TW" kern="0" dirty="0">
                <a:latin typeface="標楷體" pitchFamily="65" charset="-120"/>
              </a:rPr>
              <a:t>);</a:t>
            </a:r>
            <a:r>
              <a:rPr lang="zh-TW" altLang="en-US" kern="0" dirty="0">
                <a:latin typeface="標楷體" pitchFamily="65" charset="-120"/>
              </a:rPr>
              <a:t> 將網路時間存入</a:t>
            </a:r>
            <a:r>
              <a:rPr lang="zh-TW" altLang="en-US" kern="0" dirty="0" smtClean="0">
                <a:latin typeface="標楷體" pitchFamily="65" charset="-120"/>
              </a:rPr>
              <a:t>變數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SetRTCTime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NDPyear</a:t>
            </a:r>
            <a:r>
              <a:rPr lang="en-US" altLang="zh-TW" kern="0" dirty="0">
                <a:latin typeface="標楷體" pitchFamily="65" charset="-120"/>
              </a:rPr>
              <a:t>, </a:t>
            </a:r>
            <a:r>
              <a:rPr lang="en-US" altLang="zh-TW" kern="0" dirty="0" err="1">
                <a:latin typeface="標楷體" pitchFamily="65" charset="-120"/>
              </a:rPr>
              <a:t>NDPmonth</a:t>
            </a:r>
            <a:r>
              <a:rPr lang="en-US" altLang="zh-TW" kern="0" dirty="0">
                <a:latin typeface="標楷體" pitchFamily="65" charset="-120"/>
              </a:rPr>
              <a:t>, </a:t>
            </a:r>
            <a:r>
              <a:rPr lang="en-US" altLang="zh-TW" kern="0" dirty="0" err="1">
                <a:latin typeface="標楷體" pitchFamily="65" charset="-120"/>
              </a:rPr>
              <a:t>NDPday</a:t>
            </a:r>
            <a:r>
              <a:rPr lang="en-US" altLang="zh-TW" kern="0" dirty="0">
                <a:latin typeface="標楷體" pitchFamily="65" charset="-120"/>
              </a:rPr>
              <a:t>, </a:t>
            </a:r>
            <a:r>
              <a:rPr lang="en-US" altLang="zh-TW" kern="0" dirty="0" err="1">
                <a:latin typeface="標楷體" pitchFamily="65" charset="-120"/>
              </a:rPr>
              <a:t>NDPhour</a:t>
            </a:r>
            <a:r>
              <a:rPr lang="en-US" altLang="zh-TW" kern="0" dirty="0">
                <a:latin typeface="標楷體" pitchFamily="65" charset="-120"/>
              </a:rPr>
              <a:t>, </a:t>
            </a:r>
            <a:r>
              <a:rPr lang="en-US" altLang="zh-TW" kern="0" dirty="0" err="1">
                <a:latin typeface="標楷體" pitchFamily="65" charset="-120"/>
              </a:rPr>
              <a:t>NDPminute</a:t>
            </a:r>
            <a:r>
              <a:rPr lang="en-US" altLang="zh-TW" kern="0" dirty="0">
                <a:latin typeface="標楷體" pitchFamily="65" charset="-120"/>
              </a:rPr>
              <a:t>, </a:t>
            </a:r>
            <a:r>
              <a:rPr lang="en-US" altLang="zh-TW" kern="0" dirty="0" err="1">
                <a:latin typeface="標楷體" pitchFamily="65" charset="-120"/>
              </a:rPr>
              <a:t>NDPsecond</a:t>
            </a:r>
            <a:r>
              <a:rPr lang="en-US" altLang="zh-TW" kern="0" dirty="0" smtClean="0">
                <a:latin typeface="標楷體" pitchFamily="65" charset="-120"/>
              </a:rPr>
              <a:t>);</a:t>
            </a:r>
            <a:r>
              <a:rPr lang="zh-TW" altLang="en-US" kern="0" dirty="0" smtClean="0">
                <a:latin typeface="標楷體" pitchFamily="65" charset="-120"/>
              </a:rPr>
              <a:t>  將取得網路時間調整</a:t>
            </a:r>
            <a:r>
              <a:rPr lang="zh-TW" altLang="en-US" kern="0" dirty="0">
                <a:latin typeface="標楷體" pitchFamily="65" charset="-120"/>
              </a:rPr>
              <a:t>時鐘模組</a:t>
            </a:r>
            <a:endParaRPr lang="en-US" altLang="zh-TW" kern="0" dirty="0">
              <a:latin typeface="標楷體" pitchFamily="65" charset="-120"/>
            </a:endParaRPr>
          </a:p>
          <a:p>
            <a:pPr>
              <a:defRPr/>
            </a:pP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1882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zh-TW" dirty="0"/>
              <a:t>執行</a:t>
            </a:r>
            <a:r>
              <a:rPr lang="zh-TW" altLang="zh-TW" dirty="0" smtClean="0"/>
              <a:t>畫面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67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3314" name="Picture 2" descr="網路校時RTC 時鐘模組測試程式結果畫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83388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22321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68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en-US" altLang="zh-TW" dirty="0" err="1" smtClean="0"/>
              <a:t>WiFiWebClient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讀取網頁資料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725205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b="1" dirty="0" err="1"/>
              <a:t>WiFiWebClient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69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053710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5643563" cy="6858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714500" y="1428750"/>
            <a:ext cx="5643563" cy="39290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 rot="10800000" flipV="1">
            <a:off x="1071563" y="3571875"/>
            <a:ext cx="642937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5" name="文字方塊 9"/>
          <p:cNvSpPr txBox="1">
            <a:spLocks noChangeArrowheads="1"/>
          </p:cNvSpPr>
          <p:nvPr/>
        </p:nvSpPr>
        <p:spPr bwMode="auto">
          <a:xfrm>
            <a:off x="214313" y="1951038"/>
            <a:ext cx="862012" cy="34782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latin typeface="標楷體" pitchFamily="65" charset="-120"/>
                <a:ea typeface="標楷體" pitchFamily="65" charset="-120"/>
              </a:rPr>
              <a:t>撰寫程式內容</a:t>
            </a:r>
          </a:p>
        </p:txBody>
      </p:sp>
      <p:sp>
        <p:nvSpPr>
          <p:cNvPr id="11" name="矩形 10"/>
          <p:cNvSpPr/>
          <p:nvPr/>
        </p:nvSpPr>
        <p:spPr>
          <a:xfrm>
            <a:off x="5715000" y="6572250"/>
            <a:ext cx="1500188" cy="28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1714500" y="714375"/>
            <a:ext cx="785813" cy="4286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文字方塊 17"/>
          <p:cNvSpPr txBox="1">
            <a:spLocks noChangeArrowheads="1"/>
          </p:cNvSpPr>
          <p:nvPr/>
        </p:nvSpPr>
        <p:spPr bwMode="auto">
          <a:xfrm>
            <a:off x="2071688" y="2071688"/>
            <a:ext cx="5072062" cy="16621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要注意是否連線，</a:t>
            </a:r>
            <a:endParaRPr kumimoji="0" lang="en-US" altLang="zh-TW" sz="280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r>
              <a:rPr kumimoji="0"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若未連線可以</a:t>
            </a:r>
            <a:r>
              <a:rPr kumimoji="0" lang="en-US" altLang="zh-TW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Rebuild</a:t>
            </a:r>
            <a:r>
              <a:rPr kumimoji="0" lang="zh-TW" altLang="en-US" sz="28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但不可燒入</a:t>
            </a:r>
          </a:p>
          <a:p>
            <a:endParaRPr kumimoji="0" lang="zh-TW" altLang="en-US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cxnSp>
        <p:nvCxnSpPr>
          <p:cNvPr id="21" name="圖案 20"/>
          <p:cNvCxnSpPr>
            <a:stCxn id="12" idx="3"/>
            <a:endCxn id="18" idx="0"/>
          </p:cNvCxnSpPr>
          <p:nvPr/>
        </p:nvCxnSpPr>
        <p:spPr>
          <a:xfrm>
            <a:off x="2500313" y="928688"/>
            <a:ext cx="2108200" cy="1143000"/>
          </a:xfrm>
          <a:prstGeom prst="bent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>
            <a:stCxn id="11" idx="0"/>
            <a:endCxn id="18" idx="2"/>
          </p:cNvCxnSpPr>
          <p:nvPr/>
        </p:nvCxnSpPr>
        <p:spPr>
          <a:xfrm rot="16200000" flipV="1">
            <a:off x="4117976" y="4224337"/>
            <a:ext cx="2838450" cy="1857375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957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b="1" dirty="0" err="1"/>
              <a:t>WiFiWebClient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70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WiFi.h</a:t>
            </a:r>
            <a:r>
              <a:rPr lang="en-US" altLang="zh-TW" kern="0" dirty="0" smtClean="0"/>
              <a:t>&gt;</a:t>
            </a:r>
            <a:r>
              <a:rPr lang="zh-TW" altLang="en-US" kern="0" dirty="0" smtClean="0"/>
              <a:t>  </a:t>
            </a:r>
            <a:r>
              <a:rPr lang="zh-TW" altLang="en-US" kern="0" dirty="0"/>
              <a:t>使用網路</a:t>
            </a:r>
            <a:r>
              <a:rPr lang="zh-TW" altLang="en-US" kern="0" dirty="0" smtClean="0"/>
              <a:t>必要函數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uint8_t </a:t>
            </a:r>
            <a:r>
              <a:rPr lang="en-US" altLang="zh-TW" kern="0" dirty="0" err="1">
                <a:latin typeface="標楷體" pitchFamily="65" charset="-120"/>
              </a:rPr>
              <a:t>MacData</a:t>
            </a:r>
            <a:r>
              <a:rPr lang="en-US" altLang="zh-TW" kern="0" dirty="0">
                <a:latin typeface="標楷體" pitchFamily="65" charset="-120"/>
              </a:rPr>
              <a:t>[6</a:t>
            </a:r>
            <a:r>
              <a:rPr lang="en-US" altLang="zh-TW" kern="0" dirty="0" smtClean="0">
                <a:latin typeface="標楷體" pitchFamily="65" charset="-120"/>
              </a:rPr>
              <a:t>];</a:t>
            </a:r>
            <a:r>
              <a:rPr lang="zh-TW" altLang="en-US" kern="0" dirty="0" smtClean="0">
                <a:latin typeface="標楷體" pitchFamily="65" charset="-120"/>
              </a:rPr>
              <a:t>   </a:t>
            </a:r>
            <a:r>
              <a:rPr lang="zh-TW" altLang="en-US" kern="0" dirty="0">
                <a:latin typeface="標楷體" pitchFamily="65" charset="-120"/>
              </a:rPr>
              <a:t>儲存 </a:t>
            </a:r>
            <a:r>
              <a:rPr lang="en-US" altLang="zh-TW" kern="0" dirty="0" smtClean="0">
                <a:latin typeface="標楷體" pitchFamily="65" charset="-120"/>
              </a:rPr>
              <a:t>MAC</a:t>
            </a:r>
            <a:r>
              <a:rPr lang="zh-TW" altLang="en-US" kern="0" dirty="0" smtClean="0">
                <a:latin typeface="標楷體" pitchFamily="65" charset="-120"/>
              </a:rPr>
              <a:t>資料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GetWifiMac</a:t>
            </a:r>
            <a:r>
              <a:rPr lang="en-US" altLang="zh-TW" kern="0" dirty="0" smtClean="0">
                <a:latin typeface="標楷體" pitchFamily="65" charset="-120"/>
              </a:rPr>
              <a:t>()</a:t>
            </a:r>
            <a:r>
              <a:rPr lang="zh-TW" altLang="en-US" kern="0" dirty="0" smtClean="0">
                <a:latin typeface="標楷體" pitchFamily="65" charset="-120"/>
              </a:rPr>
              <a:t>    取得</a:t>
            </a:r>
            <a:r>
              <a:rPr lang="en-US" altLang="zh-TW" kern="0" dirty="0" smtClean="0">
                <a:latin typeface="標楷體" pitchFamily="65" charset="-120"/>
              </a:rPr>
              <a:t>MAC</a:t>
            </a:r>
            <a:r>
              <a:rPr lang="zh-TW" altLang="en-US" kern="0" dirty="0" smtClean="0">
                <a:latin typeface="標楷體" pitchFamily="65" charset="-120"/>
              </a:rPr>
              <a:t>函數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WiFi.status</a:t>
            </a:r>
            <a:r>
              <a:rPr lang="en-US" altLang="zh-TW" kern="0" dirty="0">
                <a:latin typeface="標楷體" pitchFamily="65" charset="-120"/>
              </a:rPr>
              <a:t>(); </a:t>
            </a:r>
            <a:r>
              <a:rPr lang="zh-TW" altLang="en-US" kern="0" dirty="0" smtClean="0">
                <a:latin typeface="標楷體" pitchFamily="65" charset="-120"/>
              </a:rPr>
              <a:t> </a:t>
            </a:r>
            <a:r>
              <a:rPr lang="en-US" altLang="zh-TW" kern="0" dirty="0" smtClean="0">
                <a:latin typeface="標楷體" pitchFamily="65" charset="-120"/>
              </a:rPr>
              <a:t>	</a:t>
            </a:r>
            <a:r>
              <a:rPr lang="zh-TW" altLang="en-US" kern="0" dirty="0" smtClean="0">
                <a:latin typeface="標楷體" pitchFamily="65" charset="-120"/>
              </a:rPr>
              <a:t>顯示</a:t>
            </a:r>
            <a:r>
              <a:rPr lang="en-US" altLang="zh-TW" kern="0" dirty="0" smtClean="0">
                <a:latin typeface="標楷體" pitchFamily="65" charset="-120"/>
              </a:rPr>
              <a:t>WIFI</a:t>
            </a:r>
            <a:r>
              <a:rPr lang="zh-TW" altLang="en-US" kern="0" dirty="0" smtClean="0">
                <a:latin typeface="標楷體" pitchFamily="65" charset="-120"/>
              </a:rPr>
              <a:t>狀態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printWifiStatus</a:t>
            </a:r>
            <a:r>
              <a:rPr lang="en-US" altLang="zh-TW" kern="0" dirty="0" smtClean="0">
                <a:latin typeface="標楷體" pitchFamily="65" charset="-120"/>
              </a:rPr>
              <a:t>();   </a:t>
            </a:r>
            <a:r>
              <a:rPr lang="zh-TW" altLang="en-US" kern="0" dirty="0" smtClean="0">
                <a:latin typeface="標楷體" pitchFamily="65" charset="-120"/>
              </a:rPr>
              <a:t>列印網路狀態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client.connect</a:t>
            </a:r>
            <a:r>
              <a:rPr lang="en-US" altLang="zh-TW" kern="0" dirty="0">
                <a:latin typeface="標楷體" pitchFamily="65" charset="-120"/>
              </a:rPr>
              <a:t>(server, 80</a:t>
            </a:r>
            <a:r>
              <a:rPr lang="en-US" altLang="zh-TW" kern="0" dirty="0" smtClean="0">
                <a:latin typeface="標楷體" pitchFamily="65" charset="-120"/>
              </a:rPr>
              <a:t>)</a:t>
            </a:r>
            <a:r>
              <a:rPr lang="zh-TW" altLang="en-US" kern="0" dirty="0" smtClean="0">
                <a:latin typeface="標楷體" pitchFamily="65" charset="-120"/>
              </a:rPr>
              <a:t>   連到</a:t>
            </a:r>
            <a:r>
              <a:rPr lang="en-US" altLang="zh-TW" kern="0" dirty="0" smtClean="0">
                <a:latin typeface="標楷體" pitchFamily="65" charset="-120"/>
              </a:rPr>
              <a:t>Server(</a:t>
            </a:r>
            <a:r>
              <a:rPr lang="zh-TW" altLang="en-US" kern="0" dirty="0" smtClean="0">
                <a:latin typeface="標楷體" pitchFamily="65" charset="-120"/>
              </a:rPr>
              <a:t>用</a:t>
            </a:r>
            <a:r>
              <a:rPr lang="en-US" altLang="zh-TW" kern="0" dirty="0" smtClean="0">
                <a:latin typeface="標楷體" pitchFamily="65" charset="-120"/>
              </a:rPr>
              <a:t>port80) </a:t>
            </a: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err="1">
                <a:latin typeface="標楷體" pitchFamily="65" charset="-120"/>
              </a:rPr>
              <a:t>client.println</a:t>
            </a:r>
            <a:r>
              <a:rPr lang="en-US" altLang="zh-TW" kern="0" dirty="0" smtClean="0">
                <a:latin typeface="標楷體" pitchFamily="65" charset="-120"/>
              </a:rPr>
              <a:t>(“GET </a:t>
            </a:r>
            <a:r>
              <a:rPr lang="en-US" altLang="zh-TW" kern="0" dirty="0">
                <a:latin typeface="標楷體" pitchFamily="65" charset="-120"/>
              </a:rPr>
              <a:t>/</a:t>
            </a:r>
            <a:r>
              <a:rPr lang="en-US" altLang="zh-TW" kern="0" dirty="0" err="1" smtClean="0">
                <a:latin typeface="標楷體" pitchFamily="65" charset="-120"/>
              </a:rPr>
              <a:t>search?q</a:t>
            </a:r>
            <a:r>
              <a:rPr lang="en-US" altLang="zh-TW" kern="0" dirty="0" smtClean="0">
                <a:latin typeface="標楷體" pitchFamily="65" charset="-120"/>
              </a:rPr>
              <a:t>=ameba HTTP/1.1”);   </a:t>
            </a:r>
            <a:r>
              <a:rPr lang="zh-TW" altLang="en-US" kern="0" dirty="0" smtClean="0">
                <a:latin typeface="標楷體" pitchFamily="65" charset="-120"/>
              </a:rPr>
              <a:t>送給伺服器端資料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client.available</a:t>
            </a:r>
            <a:r>
              <a:rPr lang="en-US" altLang="zh-TW" kern="0" dirty="0" smtClean="0">
                <a:latin typeface="標楷體" pitchFamily="65" charset="-120"/>
              </a:rPr>
              <a:t>()</a:t>
            </a:r>
            <a:r>
              <a:rPr lang="zh-TW" altLang="en-US" kern="0" dirty="0" smtClean="0">
                <a:latin typeface="標楷體" pitchFamily="65" charset="-120"/>
              </a:rPr>
              <a:t>   連線對象要送資料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char c = </a:t>
            </a:r>
            <a:r>
              <a:rPr lang="en-US" altLang="zh-TW" kern="0" dirty="0" err="1">
                <a:latin typeface="標楷體" pitchFamily="65" charset="-120"/>
              </a:rPr>
              <a:t>client.read</a:t>
            </a:r>
            <a:r>
              <a:rPr lang="en-US" altLang="zh-TW" kern="0" dirty="0" smtClean="0">
                <a:latin typeface="標楷體" pitchFamily="65" charset="-120"/>
              </a:rPr>
              <a:t>();</a:t>
            </a:r>
            <a:r>
              <a:rPr lang="zh-TW" altLang="en-US" kern="0" dirty="0" smtClean="0">
                <a:latin typeface="標楷體" pitchFamily="65" charset="-120"/>
              </a:rPr>
              <a:t>  讀取</a:t>
            </a:r>
            <a:r>
              <a:rPr lang="zh-TW" altLang="en-US" kern="0" dirty="0">
                <a:latin typeface="標楷體" pitchFamily="65" charset="-120"/>
              </a:rPr>
              <a:t>連線對象要送資料</a:t>
            </a: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1842708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71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en-US" altLang="zh-TW" dirty="0" smtClean="0"/>
              <a:t>lcd1602_I2C_mills</a:t>
            </a:r>
            <a:br>
              <a:rPr lang="en-US" altLang="zh-TW" dirty="0" smtClean="0"/>
            </a:br>
            <a:r>
              <a:rPr lang="zh-TW" altLang="en-US" dirty="0" smtClean="0"/>
              <a:t>顯示資料在</a:t>
            </a:r>
            <a:r>
              <a:rPr lang="en-US" altLang="zh-TW" dirty="0" smtClean="0"/>
              <a:t>LCD</a:t>
            </a:r>
            <a:r>
              <a:rPr lang="zh-TW" altLang="en-US" dirty="0" smtClean="0"/>
              <a:t>上</a:t>
            </a:r>
          </a:p>
        </p:txBody>
      </p:sp>
    </p:spTree>
    <p:extLst>
      <p:ext uri="{BB962C8B-B14F-4D97-AF65-F5344CB8AC3E}">
        <p14:creationId xmlns:p14="http://schemas.microsoft.com/office/powerpoint/2010/main" val="28259434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b="1" dirty="0"/>
              <a:t>lcd1602_I2C_mills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72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13178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b="1" dirty="0"/>
              <a:t>lcd1602_I2C_mills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73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68" y="1484784"/>
            <a:ext cx="8212832" cy="480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51281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b="1" dirty="0"/>
              <a:t>lcd1602_I2C_mills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74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&lt;I2CIO.h</a:t>
            </a:r>
            <a:r>
              <a:rPr lang="en-US" altLang="zh-TW" kern="0" dirty="0" smtClean="0"/>
              <a:t>&gt;</a:t>
            </a:r>
            <a:r>
              <a:rPr lang="zh-TW" altLang="en-US" kern="0" dirty="0" smtClean="0"/>
              <a:t>   </a:t>
            </a:r>
            <a:r>
              <a:rPr lang="en-US" altLang="zh-TW" kern="0" dirty="0" smtClean="0"/>
              <a:t>I2C </a:t>
            </a:r>
            <a:r>
              <a:rPr lang="zh-TW" altLang="en-US" kern="0" dirty="0" smtClean="0"/>
              <a:t>函數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/>
              <a:t>#include &lt;</a:t>
            </a:r>
            <a:r>
              <a:rPr lang="en-US" altLang="zh-TW" kern="0" dirty="0" err="1"/>
              <a:t>LCD.h</a:t>
            </a:r>
            <a:r>
              <a:rPr lang="en-US" altLang="zh-TW" kern="0" dirty="0" smtClean="0"/>
              <a:t>&gt;	</a:t>
            </a:r>
            <a:r>
              <a:rPr lang="zh-TW" altLang="en-US" kern="0" dirty="0" smtClean="0"/>
              <a:t>  </a:t>
            </a:r>
            <a:r>
              <a:rPr lang="en-US" altLang="zh-TW" kern="0" dirty="0" smtClean="0"/>
              <a:t>LCD</a:t>
            </a:r>
            <a:r>
              <a:rPr lang="zh-TW" altLang="en-US" kern="0" dirty="0"/>
              <a:t>函數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 smtClean="0"/>
              <a:t>#</a:t>
            </a:r>
            <a:r>
              <a:rPr lang="en-US" altLang="zh-TW" kern="0" dirty="0"/>
              <a:t>include &lt;LiquidCrystal_I2C.h</a:t>
            </a:r>
            <a:r>
              <a:rPr lang="en-US" altLang="zh-TW" kern="0" dirty="0" smtClean="0"/>
              <a:t>&gt;</a:t>
            </a:r>
            <a:r>
              <a:rPr lang="zh-TW" altLang="en-US" kern="0" dirty="0" smtClean="0"/>
              <a:t> </a:t>
            </a:r>
            <a:r>
              <a:rPr lang="en-US" altLang="zh-TW" kern="0" dirty="0" smtClean="0"/>
              <a:t>I2C</a:t>
            </a:r>
            <a:r>
              <a:rPr lang="zh-TW" altLang="en-US" kern="0" dirty="0" smtClean="0"/>
              <a:t>版</a:t>
            </a:r>
            <a:r>
              <a:rPr lang="en-US" altLang="zh-TW" kern="0" dirty="0"/>
              <a:t>LCD</a:t>
            </a:r>
            <a:r>
              <a:rPr lang="zh-TW" altLang="en-US" kern="0" dirty="0"/>
              <a:t>函數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#define I2C_ADDR    0x27  </a:t>
            </a:r>
            <a:r>
              <a:rPr lang="zh-TW" altLang="en-US" kern="0" dirty="0">
                <a:latin typeface="標楷體" pitchFamily="65" charset="-120"/>
              </a:rPr>
              <a:t> </a:t>
            </a:r>
            <a:r>
              <a:rPr lang="zh-TW" altLang="en-US" kern="0" dirty="0" smtClean="0">
                <a:latin typeface="標楷體" pitchFamily="65" charset="-120"/>
              </a:rPr>
              <a:t> 設定</a:t>
            </a:r>
            <a:r>
              <a:rPr lang="en-US" altLang="zh-TW" kern="0" dirty="0" smtClean="0">
                <a:latin typeface="標楷體" pitchFamily="65" charset="-120"/>
              </a:rPr>
              <a:t>LCD I2C</a:t>
            </a:r>
            <a:r>
              <a:rPr lang="zh-TW" altLang="en-US" kern="0" dirty="0" smtClean="0">
                <a:latin typeface="標楷體" pitchFamily="65" charset="-120"/>
              </a:rPr>
              <a:t>位址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lcd.begin</a:t>
            </a:r>
            <a:r>
              <a:rPr lang="en-US" altLang="zh-TW" kern="0" dirty="0">
                <a:latin typeface="標楷體" pitchFamily="65" charset="-120"/>
              </a:rPr>
              <a:t> (16,2); </a:t>
            </a:r>
            <a:r>
              <a:rPr lang="zh-TW" altLang="en-US" kern="0" dirty="0" smtClean="0">
                <a:latin typeface="標楷體" pitchFamily="65" charset="-120"/>
              </a:rPr>
              <a:t>   設定</a:t>
            </a:r>
            <a:r>
              <a:rPr lang="en-US" altLang="zh-TW" kern="0" dirty="0" smtClean="0">
                <a:latin typeface="標楷體" pitchFamily="65" charset="-120"/>
              </a:rPr>
              <a:t>LCD</a:t>
            </a:r>
            <a:r>
              <a:rPr lang="zh-TW" altLang="en-US" kern="0" dirty="0" smtClean="0">
                <a:latin typeface="標楷體" pitchFamily="65" charset="-120"/>
              </a:rPr>
              <a:t>寬度與高度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lcd.setBacklight</a:t>
            </a:r>
            <a:r>
              <a:rPr lang="en-US" altLang="zh-TW" kern="0" dirty="0">
                <a:latin typeface="標楷體" pitchFamily="65" charset="-120"/>
              </a:rPr>
              <a:t>(LED_ON</a:t>
            </a:r>
            <a:r>
              <a:rPr lang="en-US" altLang="zh-TW" kern="0" dirty="0" smtClean="0">
                <a:latin typeface="標楷體" pitchFamily="65" charset="-120"/>
              </a:rPr>
              <a:t>);</a:t>
            </a:r>
            <a:r>
              <a:rPr lang="zh-TW" altLang="en-US" kern="0" dirty="0" smtClean="0">
                <a:latin typeface="標楷體" pitchFamily="65" charset="-120"/>
              </a:rPr>
              <a:t>  設定</a:t>
            </a:r>
            <a:r>
              <a:rPr lang="en-US" altLang="zh-TW" kern="0" dirty="0" smtClean="0">
                <a:latin typeface="標楷體" pitchFamily="65" charset="-120"/>
              </a:rPr>
              <a:t>LCD</a:t>
            </a:r>
            <a:r>
              <a:rPr lang="zh-TW" altLang="en-US" kern="0" dirty="0" smtClean="0">
                <a:latin typeface="標楷體" pitchFamily="65" charset="-120"/>
              </a:rPr>
              <a:t>背光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lcd.backlight</a:t>
            </a:r>
            <a:r>
              <a:rPr lang="en-US" altLang="zh-TW" kern="0" dirty="0" smtClean="0">
                <a:latin typeface="標楷體" pitchFamily="65" charset="-120"/>
              </a:rPr>
              <a:t>();</a:t>
            </a:r>
            <a:r>
              <a:rPr lang="zh-TW" altLang="en-US" kern="0" dirty="0">
                <a:latin typeface="標楷體" pitchFamily="65" charset="-120"/>
              </a:rPr>
              <a:t>啟動</a:t>
            </a:r>
            <a:r>
              <a:rPr lang="en-US" altLang="zh-TW" kern="0" dirty="0">
                <a:latin typeface="標楷體" pitchFamily="65" charset="-120"/>
              </a:rPr>
              <a:t>LCD</a:t>
            </a:r>
            <a:r>
              <a:rPr lang="zh-TW" altLang="en-US" kern="0" dirty="0" smtClean="0">
                <a:latin typeface="標楷體" pitchFamily="65" charset="-120"/>
              </a:rPr>
              <a:t>背光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lcd.setCursor</a:t>
            </a:r>
            <a:r>
              <a:rPr lang="en-US" altLang="zh-TW" kern="0" dirty="0">
                <a:latin typeface="標楷體" pitchFamily="65" charset="-120"/>
              </a:rPr>
              <a:t>(0,0</a:t>
            </a:r>
            <a:r>
              <a:rPr lang="en-US" altLang="zh-TW" kern="0" dirty="0" smtClean="0">
                <a:latin typeface="標楷體" pitchFamily="65" charset="-120"/>
              </a:rPr>
              <a:t>);</a:t>
            </a:r>
            <a:r>
              <a:rPr lang="zh-TW" altLang="en-US" kern="0" dirty="0" smtClean="0">
                <a:latin typeface="標楷體" pitchFamily="65" charset="-120"/>
              </a:rPr>
              <a:t>  </a:t>
            </a:r>
            <a:r>
              <a:rPr lang="en-US" altLang="zh-TW" kern="0" dirty="0" smtClean="0">
                <a:latin typeface="標楷體" pitchFamily="65" charset="-120"/>
              </a:rPr>
              <a:t>LCD</a:t>
            </a:r>
            <a:r>
              <a:rPr lang="zh-TW" altLang="en-US" kern="0" dirty="0" smtClean="0">
                <a:latin typeface="標楷體" pitchFamily="65" charset="-120"/>
              </a:rPr>
              <a:t>歸零定位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lcd.print</a:t>
            </a:r>
            <a:r>
              <a:rPr lang="en-US" altLang="zh-TW" kern="0" dirty="0" smtClean="0">
                <a:latin typeface="標楷體" pitchFamily="65" charset="-120"/>
              </a:rPr>
              <a:t>(“Hello</a:t>
            </a:r>
            <a:r>
              <a:rPr lang="en-US" altLang="zh-TW" kern="0" dirty="0">
                <a:latin typeface="標楷體" pitchFamily="65" charset="-120"/>
              </a:rPr>
              <a:t>, world</a:t>
            </a:r>
            <a:r>
              <a:rPr lang="en-US" altLang="zh-TW" kern="0" dirty="0" smtClean="0">
                <a:latin typeface="標楷體" pitchFamily="65" charset="-120"/>
              </a:rPr>
              <a:t>!”);</a:t>
            </a:r>
            <a:r>
              <a:rPr lang="zh-TW" altLang="en-US" kern="0" dirty="0" smtClean="0">
                <a:latin typeface="標楷體" pitchFamily="65" charset="-120"/>
              </a:rPr>
              <a:t>  印出</a:t>
            </a:r>
            <a:r>
              <a:rPr lang="en-US" altLang="zh-TW" kern="0" dirty="0" smtClean="0">
                <a:latin typeface="標楷體" pitchFamily="65" charset="-120"/>
              </a:rPr>
              <a:t>Hello World</a:t>
            </a:r>
          </a:p>
          <a:p>
            <a:pPr>
              <a:defRPr/>
            </a:pPr>
            <a:endParaRPr lang="zh-TW" altLang="en-US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078577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E5D7C012-BF8E-494F-9E41-7A5FF8DC076A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75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08547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F4BA4AB-11C1-4E48-BAE9-868DE1339B2B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04925" y="2708275"/>
            <a:ext cx="6324600" cy="1371600"/>
          </a:xfrm>
        </p:spPr>
        <p:txBody>
          <a:bodyPr/>
          <a:lstStyle/>
          <a:p>
            <a:pPr marL="742950" indent="-742950" algn="ctr"/>
            <a:r>
              <a:rPr lang="en-US" altLang="zh-TW" dirty="0" err="1" smtClean="0"/>
              <a:t>DHTx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讀取</a:t>
            </a:r>
            <a:r>
              <a:rPr lang="zh-TW" altLang="en-US" dirty="0"/>
              <a:t>溫溼度</a:t>
            </a:r>
            <a:r>
              <a:rPr lang="zh-TW" altLang="en-US" dirty="0" smtClean="0"/>
              <a:t>資料</a:t>
            </a:r>
          </a:p>
        </p:txBody>
      </p:sp>
    </p:spTree>
    <p:extLst>
      <p:ext uri="{BB962C8B-B14F-4D97-AF65-F5344CB8AC3E}">
        <p14:creationId xmlns:p14="http://schemas.microsoft.com/office/powerpoint/2010/main" val="845848136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/>
              <a:t>開啟程式</a:t>
            </a:r>
            <a:r>
              <a:rPr lang="en-US" altLang="zh-TW" dirty="0" err="1"/>
              <a:t>DHTx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76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559640" cy="48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524000" y="2276872"/>
            <a:ext cx="4152800" cy="5040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0044832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>
                <a:solidFill>
                  <a:srgbClr val="E56700"/>
                </a:solidFill>
              </a:rPr>
              <a:t>電路連接</a:t>
            </a: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77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12290" name="Picture 2" descr="溫濕度感測模組(DHT1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04879"/>
            <a:ext cx="4176464" cy="259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dht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19473"/>
            <a:ext cx="4211049" cy="2410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71649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371600"/>
          </a:xfrm>
        </p:spPr>
        <p:txBody>
          <a:bodyPr/>
          <a:lstStyle/>
          <a:p>
            <a:pPr marL="742950" indent="-742950" algn="ctr"/>
            <a:r>
              <a:rPr lang="zh-TW" altLang="en-US" b="1" dirty="0" smtClean="0">
                <a:solidFill>
                  <a:srgbClr val="E56700"/>
                </a:solidFill>
              </a:rPr>
              <a:t>電路連接</a:t>
            </a: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78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52" y="1195690"/>
            <a:ext cx="6347048" cy="505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8339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/>
            <a:r>
              <a:rPr lang="en-US" altLang="zh-TW" dirty="0" err="1"/>
              <a:t>DHTx</a:t>
            </a:r>
            <a:r>
              <a:rPr lang="en-US" altLang="zh-TW" b="1" dirty="0" smtClean="0"/>
              <a:t> </a:t>
            </a:r>
            <a:r>
              <a:rPr lang="zh-TW" altLang="en-US" b="1" dirty="0" smtClean="0"/>
              <a:t>程式重點解說</a:t>
            </a:r>
            <a:endParaRPr lang="zh-TW" altLang="en-US" b="1" dirty="0" smtClean="0">
              <a:solidFill>
                <a:srgbClr val="E56700"/>
              </a:solidFill>
            </a:endParaRPr>
          </a:p>
        </p:txBody>
      </p:sp>
      <p:sp>
        <p:nvSpPr>
          <p:cNvPr id="115715" name="投影片編號版面配置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747D582-2BAA-4811-9916-9E92C13DDD74}" type="slidenum">
              <a:rPr kumimoji="0" lang="en-US" altLang="zh-TW" sz="1200">
                <a:latin typeface="Arial Black" pitchFamily="34" charset="0"/>
                <a:ea typeface="新細明體" pitchFamily="18" charset="-12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79</a:t>
            </a:fld>
            <a:endParaRPr kumimoji="0" lang="en-US" altLang="zh-TW" sz="120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15716" name="日期版面配置區 5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A6A4B38-EF85-4DA3-B003-CB01BC31F815}" type="datetime1">
              <a:rPr kumimoji="0" lang="zh-TW" altLang="en-US" sz="120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>
              <a:latin typeface="Arial" charset="0"/>
              <a:ea typeface="新細明體" pitchFamily="18" charset="-12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650" y="1268413"/>
            <a:ext cx="77152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/>
              <a:t>#include </a:t>
            </a:r>
            <a:r>
              <a:rPr lang="en-US" altLang="zh-TW" kern="0" dirty="0" smtClean="0"/>
              <a:t>“</a:t>
            </a:r>
            <a:r>
              <a:rPr lang="en-US" altLang="zh-TW" kern="0" dirty="0" err="1" smtClean="0"/>
              <a:t>DHT.h</a:t>
            </a:r>
            <a:r>
              <a:rPr lang="en-US" altLang="zh-TW" kern="0" dirty="0" smtClean="0"/>
              <a:t>”</a:t>
            </a:r>
            <a:r>
              <a:rPr lang="zh-TW" altLang="en-US" kern="0" dirty="0" smtClean="0"/>
              <a:t> </a:t>
            </a:r>
            <a:r>
              <a:rPr lang="en-US" altLang="zh-TW" kern="0" dirty="0" smtClean="0"/>
              <a:t>		</a:t>
            </a:r>
            <a:r>
              <a:rPr lang="zh-TW" altLang="en-US" kern="0" dirty="0" smtClean="0"/>
              <a:t>使用溫溼度模組必要函數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#define DHTTYPE DHT22 </a:t>
            </a:r>
            <a:r>
              <a:rPr lang="zh-TW" altLang="en-US" kern="0" dirty="0" smtClean="0">
                <a:latin typeface="標楷體" pitchFamily="65" charset="-120"/>
              </a:rPr>
              <a:t> 宣告使用哪種</a:t>
            </a:r>
            <a:r>
              <a:rPr lang="en-US" altLang="zh-TW" kern="0" dirty="0" smtClean="0">
                <a:latin typeface="標楷體" pitchFamily="65" charset="-120"/>
              </a:rPr>
              <a:t>DHT</a:t>
            </a:r>
            <a:r>
              <a:rPr lang="zh-TW" altLang="en-US" kern="0" dirty="0"/>
              <a:t>溫溼度模組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DHT </a:t>
            </a:r>
            <a:r>
              <a:rPr lang="en-US" altLang="zh-TW" kern="0" dirty="0" err="1">
                <a:latin typeface="標楷體" pitchFamily="65" charset="-120"/>
              </a:rPr>
              <a:t>dht</a:t>
            </a:r>
            <a:r>
              <a:rPr lang="en-US" altLang="zh-TW" kern="0" dirty="0">
                <a:latin typeface="標楷體" pitchFamily="65" charset="-120"/>
              </a:rPr>
              <a:t>(</a:t>
            </a:r>
            <a:r>
              <a:rPr lang="en-US" altLang="zh-TW" kern="0" dirty="0" err="1">
                <a:latin typeface="標楷體" pitchFamily="65" charset="-120"/>
              </a:rPr>
              <a:t>DHTSensorPin</a:t>
            </a:r>
            <a:r>
              <a:rPr lang="en-US" altLang="zh-TW" kern="0" dirty="0">
                <a:latin typeface="標楷體" pitchFamily="65" charset="-120"/>
              </a:rPr>
              <a:t>, DHTTYPE</a:t>
            </a:r>
            <a:r>
              <a:rPr lang="en-US" altLang="zh-TW" kern="0" dirty="0" smtClean="0">
                <a:latin typeface="標楷體" pitchFamily="65" charset="-120"/>
              </a:rPr>
              <a:t>); </a:t>
            </a:r>
            <a:r>
              <a:rPr lang="zh-TW" altLang="en-US" kern="0" dirty="0" smtClean="0">
                <a:latin typeface="標楷體" pitchFamily="65" charset="-120"/>
              </a:rPr>
              <a:t>取得</a:t>
            </a:r>
            <a:r>
              <a:rPr lang="zh-TW" altLang="en-US" kern="0" dirty="0"/>
              <a:t>溫</a:t>
            </a:r>
            <a:r>
              <a:rPr lang="zh-TW" altLang="en-US" kern="0" dirty="0" smtClean="0"/>
              <a:t>溼度物件</a:t>
            </a:r>
            <a:endParaRPr lang="en-US" altLang="zh-TW" kern="0" dirty="0" smtClean="0"/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dht.begin</a:t>
            </a:r>
            <a:r>
              <a:rPr lang="en-US" altLang="zh-TW" kern="0" dirty="0">
                <a:latin typeface="標楷體" pitchFamily="65" charset="-120"/>
              </a:rPr>
              <a:t>(); </a:t>
            </a:r>
            <a:r>
              <a:rPr lang="zh-TW" altLang="en-US" kern="0" dirty="0" smtClean="0">
                <a:latin typeface="標楷體" pitchFamily="65" charset="-120"/>
              </a:rPr>
              <a:t> </a:t>
            </a:r>
            <a:r>
              <a:rPr lang="en-US" altLang="zh-TW" kern="0" dirty="0" smtClean="0">
                <a:latin typeface="標楷體" pitchFamily="65" charset="-120"/>
              </a:rPr>
              <a:t>	</a:t>
            </a:r>
            <a:r>
              <a:rPr lang="zh-TW" altLang="en-US" kern="0" dirty="0"/>
              <a:t>溫溼度</a:t>
            </a:r>
            <a:r>
              <a:rPr lang="zh-TW" altLang="en-US" kern="0" dirty="0" smtClean="0"/>
              <a:t>物件通訊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>
                <a:latin typeface="標楷體" pitchFamily="65" charset="-120"/>
              </a:rPr>
              <a:t> </a:t>
            </a:r>
            <a:r>
              <a:rPr lang="en-US" altLang="zh-TW" kern="0" dirty="0" err="1">
                <a:latin typeface="標楷體" pitchFamily="65" charset="-120"/>
              </a:rPr>
              <a:t>ShowHumidity</a:t>
            </a:r>
            <a:r>
              <a:rPr lang="en-US" altLang="zh-TW" kern="0" dirty="0">
                <a:latin typeface="標楷體" pitchFamily="65" charset="-120"/>
              </a:rPr>
              <a:t>() </a:t>
            </a:r>
            <a:r>
              <a:rPr lang="en-US" altLang="zh-TW" kern="0" dirty="0" smtClean="0">
                <a:latin typeface="標楷體" pitchFamily="65" charset="-120"/>
              </a:rPr>
              <a:t>;</a:t>
            </a:r>
            <a:r>
              <a:rPr lang="zh-TW" altLang="en-US" kern="0" dirty="0" smtClean="0">
                <a:latin typeface="標楷體" pitchFamily="65" charset="-120"/>
              </a:rPr>
              <a:t> 顯示</a:t>
            </a:r>
            <a:r>
              <a:rPr lang="zh-TW" altLang="en-US" kern="0" dirty="0"/>
              <a:t>溫</a:t>
            </a:r>
            <a:r>
              <a:rPr lang="zh-TW" altLang="en-US" kern="0" dirty="0" smtClean="0"/>
              <a:t>溼度資料</a:t>
            </a:r>
            <a:r>
              <a:rPr lang="en-US" altLang="zh-TW" kern="0" dirty="0" smtClean="0"/>
              <a:t>(</a:t>
            </a:r>
            <a:r>
              <a:rPr lang="zh-TW" altLang="en-US" kern="0" dirty="0" smtClean="0"/>
              <a:t>自訂</a:t>
            </a:r>
            <a:r>
              <a:rPr lang="en-US" altLang="zh-TW" kern="0" dirty="0" smtClean="0"/>
              <a:t>)</a:t>
            </a:r>
            <a:endParaRPr lang="en-US" altLang="zh-TW" kern="0" dirty="0"/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dht.readHumidity</a:t>
            </a:r>
            <a:r>
              <a:rPr lang="en-US" altLang="zh-TW" kern="0" dirty="0" smtClean="0">
                <a:latin typeface="標楷體" pitchFamily="65" charset="-120"/>
              </a:rPr>
              <a:t>();</a:t>
            </a:r>
            <a:r>
              <a:rPr lang="zh-TW" altLang="en-US" kern="0" dirty="0" smtClean="0">
                <a:latin typeface="標楷體" pitchFamily="65" charset="-120"/>
              </a:rPr>
              <a:t>  讀取濕度</a:t>
            </a:r>
            <a:endParaRPr lang="en-US" altLang="zh-TW" kern="0" dirty="0" smtClean="0">
              <a:latin typeface="標楷體" pitchFamily="65" charset="-120"/>
            </a:endParaRPr>
          </a:p>
          <a:p>
            <a:pPr>
              <a:defRPr/>
            </a:pPr>
            <a:r>
              <a:rPr lang="en-US" altLang="zh-TW" kern="0" dirty="0" err="1">
                <a:latin typeface="標楷體" pitchFamily="65" charset="-120"/>
              </a:rPr>
              <a:t>ht.readTemperature</a:t>
            </a:r>
            <a:r>
              <a:rPr lang="en-US" altLang="zh-TW" kern="0" dirty="0">
                <a:latin typeface="標楷體" pitchFamily="65" charset="-120"/>
              </a:rPr>
              <a:t>(true</a:t>
            </a:r>
            <a:r>
              <a:rPr lang="en-US" altLang="zh-TW" kern="0" dirty="0" smtClean="0">
                <a:latin typeface="標楷體" pitchFamily="65" charset="-120"/>
              </a:rPr>
              <a:t>);</a:t>
            </a:r>
            <a:r>
              <a:rPr lang="zh-TW" altLang="en-US" kern="0" dirty="0" smtClean="0">
                <a:latin typeface="標楷體" pitchFamily="65" charset="-120"/>
              </a:rPr>
              <a:t>  讀取溫度</a:t>
            </a:r>
            <a:endParaRPr lang="en-US" altLang="zh-TW" kern="0" dirty="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2840750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89088"/>
            <a:ext cx="4176712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字方塊 5"/>
          <p:cNvSpPr txBox="1">
            <a:spLocks noChangeArrowheads="1"/>
          </p:cNvSpPr>
          <p:nvPr/>
        </p:nvSpPr>
        <p:spPr bwMode="auto">
          <a:xfrm>
            <a:off x="1408113" y="642938"/>
            <a:ext cx="1878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未連線</a:t>
            </a:r>
            <a:endParaRPr kumimoji="0" lang="en-US" altLang="zh-TW" sz="44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388" name="文字方塊 6"/>
          <p:cNvSpPr txBox="1">
            <a:spLocks noChangeArrowheads="1"/>
          </p:cNvSpPr>
          <p:nvPr/>
        </p:nvSpPr>
        <p:spPr bwMode="auto">
          <a:xfrm>
            <a:off x="5980113" y="658813"/>
            <a:ext cx="18780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ea typeface="新細明體" charset="-120"/>
              </a:defRPr>
            </a:lvl9pPr>
          </a:lstStyle>
          <a:p>
            <a:r>
              <a:rPr kumimoji="0" lang="zh-TW" altLang="en-US" sz="4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已連線</a:t>
            </a:r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589088"/>
            <a:ext cx="431958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6817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3A45C09-253E-4F64-AEE7-A9CA1EA8D13D}" type="slidenum">
              <a:rPr kumimoji="0" lang="en-US" altLang="zh-TW" sz="1200" smtClean="0">
                <a:latin typeface="Arial Black" pitchFamily="34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80</a:t>
            </a:fld>
            <a:endParaRPr kumimoji="0" lang="en-US" altLang="zh-TW" sz="1200" smtClean="0">
              <a:latin typeface="Arial Black" pitchFamily="34" charset="0"/>
              <a:ea typeface="新細明體" pitchFamily="18" charset="-120"/>
            </a:endParaRPr>
          </a:p>
        </p:txBody>
      </p:sp>
      <p:sp>
        <p:nvSpPr>
          <p:cNvPr id="129027" name="日期版面配置區 6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B13FF84-ADBA-48D0-9535-44653F0C1D77}" type="datetime1">
              <a:rPr kumimoji="0" lang="zh-TW" altLang="en-US" sz="1200" smtClean="0">
                <a:latin typeface="Arial" charset="0"/>
                <a:ea typeface="新細明體" pitchFamily="18" charset="-12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2017/4/19</a:t>
            </a:fld>
            <a:endParaRPr kumimoji="0" lang="en-US" altLang="zh-TW" sz="1200" smtClean="0">
              <a:latin typeface="Arial" charset="0"/>
              <a:ea typeface="新細明體" pitchFamily="18" charset="-12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42950" indent="-742950" algn="ctr">
              <a:defRPr/>
            </a:pP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Q  &amp;  A</a:t>
            </a:r>
            <a:endParaRPr lang="zh-TW" altLang="zh-TW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7313" y="3068638"/>
            <a:ext cx="4038600" cy="19446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70C0"/>
                </a:solidFill>
                <a:latin typeface="標楷體" pitchFamily="65" charset="-120"/>
              </a:rPr>
              <a:t>感謝聆聽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70C0"/>
                </a:solidFill>
                <a:latin typeface="標楷體" pitchFamily="65" charset="-120"/>
              </a:rPr>
              <a:t>恭請指教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altLang="zh-TW" sz="4000" smtClean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887699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pPr algn="ctr"/>
            <a:r>
              <a:rPr lang="en-US" altLang="zh-TW" sz="6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660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程式架構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457200" y="1285875"/>
            <a:ext cx="8229600" cy="50387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一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宣告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宣告方式與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C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相同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,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例如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: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，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float…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二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.)</a:t>
            </a:r>
            <a:r>
              <a:rPr lang="zh-TW" altLang="en-US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初始化 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Setup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():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使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板子裝置妥當的指令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EX: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int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ledPin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=7;	/ 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宣告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Arduino7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號腳為輸入腳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/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</a:t>
            </a:r>
            <a:r>
              <a:rPr lang="en-US" altLang="zh-TW" sz="2800" b="1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Setup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()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{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	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pinMode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</a:t>
            </a:r>
            <a:r>
              <a:rPr lang="en-US" altLang="zh-TW" sz="2800" dirty="0" err="1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ledPin,INPUT</a:t>
            </a: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);</a:t>
            </a:r>
          </a:p>
          <a:p>
            <a:pPr indent="-173736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8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978253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0">
      <a:dk1>
        <a:srgbClr val="000000"/>
      </a:dk1>
      <a:lt1>
        <a:srgbClr val="FFFFFF"/>
      </a:lt1>
      <a:dk2>
        <a:srgbClr val="000000"/>
      </a:dk2>
      <a:lt2>
        <a:srgbClr val="FF9900"/>
      </a:lt2>
      <a:accent1>
        <a:srgbClr val="FFCC99"/>
      </a:accent1>
      <a:accent2>
        <a:srgbClr val="FBA313"/>
      </a:accent2>
      <a:accent3>
        <a:srgbClr val="FFFFFF"/>
      </a:accent3>
      <a:accent4>
        <a:srgbClr val="000000"/>
      </a:accent4>
      <a:accent5>
        <a:srgbClr val="FFE2CA"/>
      </a:accent5>
      <a:accent6>
        <a:srgbClr val="E39310"/>
      </a:accent6>
      <a:hlink>
        <a:srgbClr val="CC3300"/>
      </a:hlink>
      <a:folHlink>
        <a:srgbClr val="FCC66E"/>
      </a:folHlink>
    </a:clrScheme>
    <a:fontScheme name="Pixel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知識管理教學中心 母片</Template>
  <TotalTime>9286</TotalTime>
  <Words>1075</Words>
  <Application>Microsoft Office PowerPoint</Application>
  <PresentationFormat>如螢幕大小 (4:3)</PresentationFormat>
  <Paragraphs>501</Paragraphs>
  <Slides>80</Slides>
  <Notes>80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80</vt:i4>
      </vt:variant>
    </vt:vector>
  </HeadingPairs>
  <TitlesOfParts>
    <vt:vector size="81" baseType="lpstr">
      <vt:lpstr>Pixel</vt:lpstr>
      <vt:lpstr>Ameba 8195AM 網路程式開發基本介紹</vt:lpstr>
      <vt:lpstr> 大 綱</vt:lpstr>
      <vt:lpstr>Arduino 程式介紹</vt:lpstr>
      <vt:lpstr>Arduino 程式架構</vt:lpstr>
      <vt:lpstr>Arduino程式的介面</vt:lpstr>
      <vt:lpstr>PowerPoint 簡報</vt:lpstr>
      <vt:lpstr>PowerPoint 簡報</vt:lpstr>
      <vt:lpstr>PowerPoint 簡報</vt:lpstr>
      <vt:lpstr>Arduino程式架構</vt:lpstr>
      <vt:lpstr>PowerPoint 簡報</vt:lpstr>
      <vt:lpstr>PowerPoint 簡報</vt:lpstr>
      <vt:lpstr>PowerPoint 簡報</vt:lpstr>
      <vt:lpstr>系統開發</vt:lpstr>
      <vt:lpstr>啟動開發環境</vt:lpstr>
      <vt:lpstr>開啟程式</vt:lpstr>
      <vt:lpstr>啟動程式</vt:lpstr>
      <vt:lpstr>選擇開發版</vt:lpstr>
      <vt:lpstr>確定通訊埠</vt:lpstr>
      <vt:lpstr>選擇通訊埠</vt:lpstr>
      <vt:lpstr>開啟程式</vt:lpstr>
      <vt:lpstr>讀取WIFI MAC資料</vt:lpstr>
      <vt:lpstr>開啟程式CheckMac</vt:lpstr>
      <vt:lpstr>CheckMac 程式重點解說</vt:lpstr>
      <vt:lpstr>檢查AP是否連接的上</vt:lpstr>
      <vt:lpstr>開啟程式CheckAP</vt:lpstr>
      <vt:lpstr>CheckAP程式重點解說</vt:lpstr>
      <vt:lpstr>CheckAP程式重點解說</vt:lpstr>
      <vt:lpstr>ScanNetworks(掃描AP)</vt:lpstr>
      <vt:lpstr>開啟程式ScanNetworks</vt:lpstr>
      <vt:lpstr>ScanNetworks 程式重點解說</vt:lpstr>
      <vt:lpstr>WIFIAPMODE(啟動AP模式)</vt:lpstr>
      <vt:lpstr>開啟程式WIFIAPMODE</vt:lpstr>
      <vt:lpstr>WIFIAPMODE程式重點解說</vt:lpstr>
      <vt:lpstr>WebServerControlRelay 使用Client模式建立網頁伺服器</vt:lpstr>
      <vt:lpstr>開啟程式WebServerControlRelay</vt:lpstr>
      <vt:lpstr>電路連接</vt:lpstr>
      <vt:lpstr>WebServerControlRelay程式重點解說</vt:lpstr>
      <vt:lpstr>WebServerControlRelay程式重點解說</vt:lpstr>
      <vt:lpstr>網頁畫面</vt:lpstr>
      <vt:lpstr>APMODEControlRelay 使用AP模式建立網頁伺服器</vt:lpstr>
      <vt:lpstr>開啟程式APMODEControlRelay</vt:lpstr>
      <vt:lpstr>電路連接</vt:lpstr>
      <vt:lpstr>APMODEControlRelay程式重點解說</vt:lpstr>
      <vt:lpstr>APMODEControlRelay程式重點解說</vt:lpstr>
      <vt:lpstr>網頁畫面</vt:lpstr>
      <vt:lpstr>Set_RTC_Data(設定RTC時間)</vt:lpstr>
      <vt:lpstr>開啟程式Set_RTC_Data</vt:lpstr>
      <vt:lpstr>電路連接</vt:lpstr>
      <vt:lpstr>電路連接</vt:lpstr>
      <vt:lpstr>Set_RTC_Data程式重點解說</vt:lpstr>
      <vt:lpstr>執行畫面</vt:lpstr>
      <vt:lpstr>ReadTime(讀取RTC時間)</vt:lpstr>
      <vt:lpstr>開啟程式ReadTime</vt:lpstr>
      <vt:lpstr>電路連接</vt:lpstr>
      <vt:lpstr>電路連接</vt:lpstr>
      <vt:lpstr>ReadTime程式重點解說</vt:lpstr>
      <vt:lpstr>ReadTime程式重點解說</vt:lpstr>
      <vt:lpstr>執行畫面</vt:lpstr>
      <vt:lpstr>UdpNtpClient 讀取網路時間資料</vt:lpstr>
      <vt:lpstr>開啟程式UdpNtpClient</vt:lpstr>
      <vt:lpstr>UdpNtpClient程式重點解說</vt:lpstr>
      <vt:lpstr>UdpNtpClient程式重點解說</vt:lpstr>
      <vt:lpstr>執行畫面</vt:lpstr>
      <vt:lpstr>SetTime_fromNet 網路校時</vt:lpstr>
      <vt:lpstr>開啟程式SetTime_fromNet</vt:lpstr>
      <vt:lpstr>SetTime_fromNet程式重點解說</vt:lpstr>
      <vt:lpstr>執行畫面</vt:lpstr>
      <vt:lpstr>WiFiWebClient 讀取網頁資料</vt:lpstr>
      <vt:lpstr>開啟程式WiFiWebClient</vt:lpstr>
      <vt:lpstr>WiFiWebClient程式重點解說</vt:lpstr>
      <vt:lpstr>lcd1602_I2C_mills 顯示資料在LCD上</vt:lpstr>
      <vt:lpstr>開啟程式lcd1602_I2C_mills</vt:lpstr>
      <vt:lpstr>開啟程式lcd1602_I2C_mills</vt:lpstr>
      <vt:lpstr>lcd1602_I2C_mills程式重點解說</vt:lpstr>
      <vt:lpstr>DHTx 讀取溫溼度資料</vt:lpstr>
      <vt:lpstr>開啟程式DHTx</vt:lpstr>
      <vt:lpstr>電路連接</vt:lpstr>
      <vt:lpstr>電路連接</vt:lpstr>
      <vt:lpstr>DHTx 程式重點解說</vt:lpstr>
      <vt:lpstr>Q  &amp;  A</vt:lpstr>
    </vt:vector>
  </TitlesOfParts>
  <Company>曹永忠</Company>
  <LinksUpToDate>false</LinksUpToDate>
  <SharedDoc>false</SharedDoc>
  <HyperlinkBase>曹永忠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Ameba 8195AM網路程式開發基本介紹</dc:title>
  <dc:subject>Ameba 8195AM網路程式開發基本介紹</dc:subject>
  <dc:creator>曹永忠</dc:creator>
  <dc:description>Ameba 8195AM網路程式開發基本介紹
崑山科技大學 
微處理機應用暨實習(一)
講師：曹永忠
日期：105學年度第二學期</dc:description>
  <cp:lastModifiedBy>user</cp:lastModifiedBy>
  <cp:revision>703</cp:revision>
  <cp:lastPrinted>2016-05-25T11:54:26Z</cp:lastPrinted>
  <dcterms:created xsi:type="dcterms:W3CDTF">2003-11-29T08:49:29Z</dcterms:created>
  <dcterms:modified xsi:type="dcterms:W3CDTF">2017-04-19T10:10:23Z</dcterms:modified>
</cp:coreProperties>
</file>